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63"/>
  </p:notesMasterIdLst>
  <p:handoutMasterIdLst>
    <p:handoutMasterId r:id="rId64"/>
  </p:handoutMasterIdLst>
  <p:sldIdLst>
    <p:sldId id="320" r:id="rId2"/>
    <p:sldId id="319" r:id="rId3"/>
    <p:sldId id="258" r:id="rId4"/>
    <p:sldId id="285" r:id="rId5"/>
    <p:sldId id="269" r:id="rId6"/>
    <p:sldId id="305" r:id="rId7"/>
    <p:sldId id="332" r:id="rId8"/>
    <p:sldId id="333" r:id="rId9"/>
    <p:sldId id="323" r:id="rId10"/>
    <p:sldId id="324" r:id="rId11"/>
    <p:sldId id="325" r:id="rId12"/>
    <p:sldId id="321" r:id="rId13"/>
    <p:sldId id="328" r:id="rId14"/>
    <p:sldId id="322" r:id="rId15"/>
    <p:sldId id="260" r:id="rId16"/>
    <p:sldId id="318" r:id="rId17"/>
    <p:sldId id="330" r:id="rId18"/>
    <p:sldId id="329" r:id="rId19"/>
    <p:sldId id="331" r:id="rId20"/>
    <p:sldId id="317" r:id="rId21"/>
    <p:sldId id="316" r:id="rId22"/>
    <p:sldId id="306" r:id="rId23"/>
    <p:sldId id="261" r:id="rId24"/>
    <p:sldId id="263" r:id="rId25"/>
    <p:sldId id="264" r:id="rId26"/>
    <p:sldId id="265" r:id="rId27"/>
    <p:sldId id="266" r:id="rId28"/>
    <p:sldId id="267" r:id="rId29"/>
    <p:sldId id="268" r:id="rId30"/>
    <p:sldId id="270" r:id="rId31"/>
    <p:sldId id="286" r:id="rId32"/>
    <p:sldId id="271" r:id="rId33"/>
    <p:sldId id="272" r:id="rId34"/>
    <p:sldId id="273" r:id="rId35"/>
    <p:sldId id="274" r:id="rId36"/>
    <p:sldId id="275" r:id="rId37"/>
    <p:sldId id="276" r:id="rId38"/>
    <p:sldId id="277" r:id="rId39"/>
    <p:sldId id="280" r:id="rId40"/>
    <p:sldId id="278" r:id="rId41"/>
    <p:sldId id="287" r:id="rId42"/>
    <p:sldId id="288" r:id="rId43"/>
    <p:sldId id="289" r:id="rId44"/>
    <p:sldId id="279" r:id="rId45"/>
    <p:sldId id="290" r:id="rId46"/>
    <p:sldId id="291" r:id="rId47"/>
    <p:sldId id="292" r:id="rId48"/>
    <p:sldId id="293" r:id="rId49"/>
    <p:sldId id="294" r:id="rId50"/>
    <p:sldId id="295" r:id="rId51"/>
    <p:sldId id="326" r:id="rId52"/>
    <p:sldId id="327" r:id="rId53"/>
    <p:sldId id="296" r:id="rId54"/>
    <p:sldId id="300" r:id="rId55"/>
    <p:sldId id="297" r:id="rId56"/>
    <p:sldId id="298" r:id="rId57"/>
    <p:sldId id="299" r:id="rId58"/>
    <p:sldId id="313" r:id="rId59"/>
    <p:sldId id="314" r:id="rId60"/>
    <p:sldId id="315" r:id="rId61"/>
    <p:sldId id="302" r:id="rId6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9550" autoAdjust="0"/>
    <p:restoredTop sz="86482" autoAdjust="0"/>
  </p:normalViewPr>
  <p:slideViewPr>
    <p:cSldViewPr snapToGrid="0">
      <p:cViewPr varScale="1">
        <p:scale>
          <a:sx n="56" d="100"/>
          <a:sy n="56" d="100"/>
        </p:scale>
        <p:origin x="102" y="252"/>
      </p:cViewPr>
      <p:guideLst/>
    </p:cSldViewPr>
  </p:slideViewPr>
  <p:outlineViewPr>
    <p:cViewPr>
      <p:scale>
        <a:sx n="33" d="100"/>
        <a:sy n="33" d="100"/>
      </p:scale>
      <p:origin x="0" y="-714"/>
    </p:cViewPr>
  </p:outlineViewPr>
  <p:notesTextViewPr>
    <p:cViewPr>
      <p:scale>
        <a:sx n="1" d="1"/>
        <a:sy n="1" d="1"/>
      </p:scale>
      <p:origin x="0" y="0"/>
    </p:cViewPr>
  </p:notesTextViewPr>
  <p:sorterViewPr>
    <p:cViewPr>
      <p:scale>
        <a:sx n="66" d="100"/>
        <a:sy n="66" d="100"/>
      </p:scale>
      <p:origin x="0" y="-1974"/>
    </p:cViewPr>
  </p:sorterViewPr>
  <p:notesViewPr>
    <p:cSldViewPr snapToGrid="0">
      <p:cViewPr varScale="1">
        <p:scale>
          <a:sx n="57" d="100"/>
          <a:sy n="57" d="100"/>
        </p:scale>
        <p:origin x="280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1DBDD4-D1A6-4C6A-B457-C6BEC6854438}" type="doc">
      <dgm:prSet loTypeId="urn:microsoft.com/office/officeart/2005/8/layout/gear1" loCatId="relationship" qsTypeId="urn:microsoft.com/office/officeart/2005/8/quickstyle/simple1" qsCatId="simple" csTypeId="urn:microsoft.com/office/officeart/2005/8/colors/accent1_2" csCatId="accent1" phldr="1"/>
      <dgm:spPr/>
    </dgm:pt>
    <dgm:pt modelId="{8A82A694-8612-43C1-B593-54806EEAC960}">
      <dgm:prSet phldrT="[Metin]"/>
      <dgm:spPr/>
      <dgm:t>
        <a:bodyPr/>
        <a:lstStyle/>
        <a:p>
          <a:r>
            <a:rPr lang="tr-TR" dirty="0" smtClean="0"/>
            <a:t>İLGİNİZE</a:t>
          </a:r>
          <a:endParaRPr lang="tr-TR" dirty="0"/>
        </a:p>
      </dgm:t>
    </dgm:pt>
    <dgm:pt modelId="{A7D041A8-BC3D-4612-9ABA-1D362EB54883}" type="parTrans" cxnId="{6C757B61-1193-46A7-9260-CC4B1BA988DD}">
      <dgm:prSet/>
      <dgm:spPr/>
      <dgm:t>
        <a:bodyPr/>
        <a:lstStyle/>
        <a:p>
          <a:endParaRPr lang="tr-TR"/>
        </a:p>
      </dgm:t>
    </dgm:pt>
    <dgm:pt modelId="{128D3193-7AEB-4698-952C-40CCAB472D69}" type="sibTrans" cxnId="{6C757B61-1193-46A7-9260-CC4B1BA988DD}">
      <dgm:prSet/>
      <dgm:spPr/>
      <dgm:t>
        <a:bodyPr/>
        <a:lstStyle/>
        <a:p>
          <a:endParaRPr lang="tr-TR"/>
        </a:p>
      </dgm:t>
    </dgm:pt>
    <dgm:pt modelId="{B64C55F6-8176-455A-B74E-47D97925709E}">
      <dgm:prSet phldrT="[Metin]"/>
      <dgm:spPr/>
      <dgm:t>
        <a:bodyPr/>
        <a:lstStyle/>
        <a:p>
          <a:r>
            <a:rPr lang="tr-TR" dirty="0" smtClean="0"/>
            <a:t>TEŞEKKÜR</a:t>
          </a:r>
          <a:endParaRPr lang="tr-TR" dirty="0"/>
        </a:p>
      </dgm:t>
    </dgm:pt>
    <dgm:pt modelId="{E468B15D-1292-40BC-9AF3-C304B0984BE6}" type="parTrans" cxnId="{5FEDC602-3876-4502-A5E1-BBB961A5F775}">
      <dgm:prSet/>
      <dgm:spPr/>
      <dgm:t>
        <a:bodyPr/>
        <a:lstStyle/>
        <a:p>
          <a:endParaRPr lang="tr-TR"/>
        </a:p>
      </dgm:t>
    </dgm:pt>
    <dgm:pt modelId="{A7B60AC3-1F6B-4201-B5E5-2D84394EE86D}" type="sibTrans" cxnId="{5FEDC602-3876-4502-A5E1-BBB961A5F775}">
      <dgm:prSet/>
      <dgm:spPr/>
      <dgm:t>
        <a:bodyPr/>
        <a:lstStyle/>
        <a:p>
          <a:endParaRPr lang="tr-TR"/>
        </a:p>
      </dgm:t>
    </dgm:pt>
    <dgm:pt modelId="{F3B0F085-3CD5-4CFE-AECC-B33AE1296963}">
      <dgm:prSet phldrT="[Metin]"/>
      <dgm:spPr/>
      <dgm:t>
        <a:bodyPr/>
        <a:lstStyle/>
        <a:p>
          <a:r>
            <a:rPr lang="tr-TR" dirty="0" smtClean="0"/>
            <a:t>EDERİM </a:t>
          </a:r>
          <a:endParaRPr lang="tr-TR" dirty="0"/>
        </a:p>
      </dgm:t>
    </dgm:pt>
    <dgm:pt modelId="{451189FD-ACA6-43AB-B5B3-643731D84367}" type="parTrans" cxnId="{B178D2FD-4B5A-4806-9C1F-3445CC0489FB}">
      <dgm:prSet/>
      <dgm:spPr/>
      <dgm:t>
        <a:bodyPr/>
        <a:lstStyle/>
        <a:p>
          <a:endParaRPr lang="tr-TR"/>
        </a:p>
      </dgm:t>
    </dgm:pt>
    <dgm:pt modelId="{23EBF3BA-FA9B-422A-BFB1-446EFD5943BD}" type="sibTrans" cxnId="{B178D2FD-4B5A-4806-9C1F-3445CC0489FB}">
      <dgm:prSet/>
      <dgm:spPr/>
      <dgm:t>
        <a:bodyPr/>
        <a:lstStyle/>
        <a:p>
          <a:endParaRPr lang="tr-TR"/>
        </a:p>
      </dgm:t>
    </dgm:pt>
    <dgm:pt modelId="{C8787332-1136-4A3E-88DF-F010888FD258}" type="pres">
      <dgm:prSet presAssocID="{651DBDD4-D1A6-4C6A-B457-C6BEC6854438}" presName="composite" presStyleCnt="0">
        <dgm:presLayoutVars>
          <dgm:chMax val="3"/>
          <dgm:animLvl val="lvl"/>
          <dgm:resizeHandles val="exact"/>
        </dgm:presLayoutVars>
      </dgm:prSet>
      <dgm:spPr/>
    </dgm:pt>
    <dgm:pt modelId="{C823885B-5F12-466E-BCD2-CB623431770A}" type="pres">
      <dgm:prSet presAssocID="{8A82A694-8612-43C1-B593-54806EEAC960}" presName="gear1" presStyleLbl="node1" presStyleIdx="0" presStyleCnt="3" custLinFactX="-98468" custLinFactNeighborX="-100000" custLinFactNeighborY="-74293">
        <dgm:presLayoutVars>
          <dgm:chMax val="1"/>
          <dgm:bulletEnabled val="1"/>
        </dgm:presLayoutVars>
      </dgm:prSet>
      <dgm:spPr/>
      <dgm:t>
        <a:bodyPr/>
        <a:lstStyle/>
        <a:p>
          <a:endParaRPr lang="tr-TR"/>
        </a:p>
      </dgm:t>
    </dgm:pt>
    <dgm:pt modelId="{70507773-A256-4DC8-81DD-1A9669882B3D}" type="pres">
      <dgm:prSet presAssocID="{8A82A694-8612-43C1-B593-54806EEAC960}" presName="gear1srcNode" presStyleLbl="node1" presStyleIdx="0" presStyleCnt="3"/>
      <dgm:spPr/>
      <dgm:t>
        <a:bodyPr/>
        <a:lstStyle/>
        <a:p>
          <a:endParaRPr lang="tr-TR"/>
        </a:p>
      </dgm:t>
    </dgm:pt>
    <dgm:pt modelId="{0CD48764-1A95-4F56-83FA-4C0D8BAAD17E}" type="pres">
      <dgm:prSet presAssocID="{8A82A694-8612-43C1-B593-54806EEAC960}" presName="gear1dstNode" presStyleLbl="node1" presStyleIdx="0" presStyleCnt="3"/>
      <dgm:spPr/>
      <dgm:t>
        <a:bodyPr/>
        <a:lstStyle/>
        <a:p>
          <a:endParaRPr lang="tr-TR"/>
        </a:p>
      </dgm:t>
    </dgm:pt>
    <dgm:pt modelId="{A010A513-D794-4514-A7B7-53207550CFC3}" type="pres">
      <dgm:prSet presAssocID="{B64C55F6-8176-455A-B74E-47D97925709E}" presName="gear2" presStyleLbl="node1" presStyleIdx="1" presStyleCnt="3">
        <dgm:presLayoutVars>
          <dgm:chMax val="1"/>
          <dgm:bulletEnabled val="1"/>
        </dgm:presLayoutVars>
      </dgm:prSet>
      <dgm:spPr/>
      <dgm:t>
        <a:bodyPr/>
        <a:lstStyle/>
        <a:p>
          <a:endParaRPr lang="tr-TR"/>
        </a:p>
      </dgm:t>
    </dgm:pt>
    <dgm:pt modelId="{1FB99EF2-1C73-4B82-8F0D-6BC0918A2912}" type="pres">
      <dgm:prSet presAssocID="{B64C55F6-8176-455A-B74E-47D97925709E}" presName="gear2srcNode" presStyleLbl="node1" presStyleIdx="1" presStyleCnt="3"/>
      <dgm:spPr/>
      <dgm:t>
        <a:bodyPr/>
        <a:lstStyle/>
        <a:p>
          <a:endParaRPr lang="tr-TR"/>
        </a:p>
      </dgm:t>
    </dgm:pt>
    <dgm:pt modelId="{C7D91DD2-4E4B-40EA-BB2C-17C943419E7F}" type="pres">
      <dgm:prSet presAssocID="{B64C55F6-8176-455A-B74E-47D97925709E}" presName="gear2dstNode" presStyleLbl="node1" presStyleIdx="1" presStyleCnt="3"/>
      <dgm:spPr/>
      <dgm:t>
        <a:bodyPr/>
        <a:lstStyle/>
        <a:p>
          <a:endParaRPr lang="tr-TR"/>
        </a:p>
      </dgm:t>
    </dgm:pt>
    <dgm:pt modelId="{CF09A456-D024-4EBD-8303-8FBD548CA4EA}" type="pres">
      <dgm:prSet presAssocID="{F3B0F085-3CD5-4CFE-AECC-B33AE1296963}" presName="gear3" presStyleLbl="node1" presStyleIdx="2" presStyleCnt="3"/>
      <dgm:spPr/>
      <dgm:t>
        <a:bodyPr/>
        <a:lstStyle/>
        <a:p>
          <a:endParaRPr lang="tr-TR"/>
        </a:p>
      </dgm:t>
    </dgm:pt>
    <dgm:pt modelId="{9BBC1814-E182-4309-80B7-67E40C4F969B}" type="pres">
      <dgm:prSet presAssocID="{F3B0F085-3CD5-4CFE-AECC-B33AE1296963}" presName="gear3tx" presStyleLbl="node1" presStyleIdx="2" presStyleCnt="3">
        <dgm:presLayoutVars>
          <dgm:chMax val="1"/>
          <dgm:bulletEnabled val="1"/>
        </dgm:presLayoutVars>
      </dgm:prSet>
      <dgm:spPr/>
      <dgm:t>
        <a:bodyPr/>
        <a:lstStyle/>
        <a:p>
          <a:endParaRPr lang="tr-TR"/>
        </a:p>
      </dgm:t>
    </dgm:pt>
    <dgm:pt modelId="{36A6FECA-3546-4615-A9D9-006B1581BA85}" type="pres">
      <dgm:prSet presAssocID="{F3B0F085-3CD5-4CFE-AECC-B33AE1296963}" presName="gear3srcNode" presStyleLbl="node1" presStyleIdx="2" presStyleCnt="3"/>
      <dgm:spPr/>
      <dgm:t>
        <a:bodyPr/>
        <a:lstStyle/>
        <a:p>
          <a:endParaRPr lang="tr-TR"/>
        </a:p>
      </dgm:t>
    </dgm:pt>
    <dgm:pt modelId="{F1A58FDA-B00A-4D9C-81AB-AD44334C410C}" type="pres">
      <dgm:prSet presAssocID="{F3B0F085-3CD5-4CFE-AECC-B33AE1296963}" presName="gear3dstNode" presStyleLbl="node1" presStyleIdx="2" presStyleCnt="3"/>
      <dgm:spPr/>
      <dgm:t>
        <a:bodyPr/>
        <a:lstStyle/>
        <a:p>
          <a:endParaRPr lang="tr-TR"/>
        </a:p>
      </dgm:t>
    </dgm:pt>
    <dgm:pt modelId="{D41A1196-2283-4FEB-A578-FA7CECB60FBA}" type="pres">
      <dgm:prSet presAssocID="{128D3193-7AEB-4698-952C-40CCAB472D69}" presName="connector1" presStyleLbl="sibTrans2D1" presStyleIdx="0" presStyleCnt="3" custLinFactNeighborX="-7048" custLinFactNeighborY="-51407"/>
      <dgm:spPr/>
      <dgm:t>
        <a:bodyPr/>
        <a:lstStyle/>
        <a:p>
          <a:endParaRPr lang="tr-TR"/>
        </a:p>
      </dgm:t>
    </dgm:pt>
    <dgm:pt modelId="{7B617A7A-2EA0-4224-A735-635DA228720E}" type="pres">
      <dgm:prSet presAssocID="{A7B60AC3-1F6B-4201-B5E5-2D84394EE86D}" presName="connector2" presStyleLbl="sibTrans2D1" presStyleIdx="1" presStyleCnt="3"/>
      <dgm:spPr/>
      <dgm:t>
        <a:bodyPr/>
        <a:lstStyle/>
        <a:p>
          <a:endParaRPr lang="tr-TR"/>
        </a:p>
      </dgm:t>
    </dgm:pt>
    <dgm:pt modelId="{519A534F-56B6-4159-86A0-D269607DBA47}" type="pres">
      <dgm:prSet presAssocID="{23EBF3BA-FA9B-422A-BFB1-446EFD5943BD}" presName="connector3" presStyleLbl="sibTrans2D1" presStyleIdx="2" presStyleCnt="3"/>
      <dgm:spPr/>
      <dgm:t>
        <a:bodyPr/>
        <a:lstStyle/>
        <a:p>
          <a:endParaRPr lang="tr-TR"/>
        </a:p>
      </dgm:t>
    </dgm:pt>
  </dgm:ptLst>
  <dgm:cxnLst>
    <dgm:cxn modelId="{05E5ACC7-FA71-4FF3-907F-B34CA95D1A7E}" type="presOf" srcId="{F3B0F085-3CD5-4CFE-AECC-B33AE1296963}" destId="{F1A58FDA-B00A-4D9C-81AB-AD44334C410C}" srcOrd="3" destOrd="0" presId="urn:microsoft.com/office/officeart/2005/8/layout/gear1"/>
    <dgm:cxn modelId="{9F0D8CFE-1F8A-4868-800F-653AC0AB983C}" type="presOf" srcId="{B64C55F6-8176-455A-B74E-47D97925709E}" destId="{1FB99EF2-1C73-4B82-8F0D-6BC0918A2912}" srcOrd="1" destOrd="0" presId="urn:microsoft.com/office/officeart/2005/8/layout/gear1"/>
    <dgm:cxn modelId="{7562B638-CE24-44E9-896E-814636384B2F}" type="presOf" srcId="{23EBF3BA-FA9B-422A-BFB1-446EFD5943BD}" destId="{519A534F-56B6-4159-86A0-D269607DBA47}" srcOrd="0" destOrd="0" presId="urn:microsoft.com/office/officeart/2005/8/layout/gear1"/>
    <dgm:cxn modelId="{5FEDC602-3876-4502-A5E1-BBB961A5F775}" srcId="{651DBDD4-D1A6-4C6A-B457-C6BEC6854438}" destId="{B64C55F6-8176-455A-B74E-47D97925709E}" srcOrd="1" destOrd="0" parTransId="{E468B15D-1292-40BC-9AF3-C304B0984BE6}" sibTransId="{A7B60AC3-1F6B-4201-B5E5-2D84394EE86D}"/>
    <dgm:cxn modelId="{6C757B61-1193-46A7-9260-CC4B1BA988DD}" srcId="{651DBDD4-D1A6-4C6A-B457-C6BEC6854438}" destId="{8A82A694-8612-43C1-B593-54806EEAC960}" srcOrd="0" destOrd="0" parTransId="{A7D041A8-BC3D-4612-9ABA-1D362EB54883}" sibTransId="{128D3193-7AEB-4698-952C-40CCAB472D69}"/>
    <dgm:cxn modelId="{B178D2FD-4B5A-4806-9C1F-3445CC0489FB}" srcId="{651DBDD4-D1A6-4C6A-B457-C6BEC6854438}" destId="{F3B0F085-3CD5-4CFE-AECC-B33AE1296963}" srcOrd="2" destOrd="0" parTransId="{451189FD-ACA6-43AB-B5B3-643731D84367}" sibTransId="{23EBF3BA-FA9B-422A-BFB1-446EFD5943BD}"/>
    <dgm:cxn modelId="{D95A3F38-5809-42E0-B87E-2DBC40251512}" type="presOf" srcId="{8A82A694-8612-43C1-B593-54806EEAC960}" destId="{0CD48764-1A95-4F56-83FA-4C0D8BAAD17E}" srcOrd="2" destOrd="0" presId="urn:microsoft.com/office/officeart/2005/8/layout/gear1"/>
    <dgm:cxn modelId="{CDFF5E89-1EE6-433B-956E-10E6A1EE5478}" type="presOf" srcId="{8A82A694-8612-43C1-B593-54806EEAC960}" destId="{C823885B-5F12-466E-BCD2-CB623431770A}" srcOrd="0" destOrd="0" presId="urn:microsoft.com/office/officeart/2005/8/layout/gear1"/>
    <dgm:cxn modelId="{290A2275-D9DB-4EB8-938B-85B68ECC0F8A}" type="presOf" srcId="{B64C55F6-8176-455A-B74E-47D97925709E}" destId="{C7D91DD2-4E4B-40EA-BB2C-17C943419E7F}" srcOrd="2" destOrd="0" presId="urn:microsoft.com/office/officeart/2005/8/layout/gear1"/>
    <dgm:cxn modelId="{08FF47EE-2F3C-45FF-A728-84915FC514A8}" type="presOf" srcId="{A7B60AC3-1F6B-4201-B5E5-2D84394EE86D}" destId="{7B617A7A-2EA0-4224-A735-635DA228720E}" srcOrd="0" destOrd="0" presId="urn:microsoft.com/office/officeart/2005/8/layout/gear1"/>
    <dgm:cxn modelId="{1B7E3FFF-E885-4116-8693-A2FB29B3EFD8}" type="presOf" srcId="{F3B0F085-3CD5-4CFE-AECC-B33AE1296963}" destId="{36A6FECA-3546-4615-A9D9-006B1581BA85}" srcOrd="2" destOrd="0" presId="urn:microsoft.com/office/officeart/2005/8/layout/gear1"/>
    <dgm:cxn modelId="{83AFBC17-9A72-42E3-821E-5BAFA60667DC}" type="presOf" srcId="{128D3193-7AEB-4698-952C-40CCAB472D69}" destId="{D41A1196-2283-4FEB-A578-FA7CECB60FBA}" srcOrd="0" destOrd="0" presId="urn:microsoft.com/office/officeart/2005/8/layout/gear1"/>
    <dgm:cxn modelId="{911B0B21-963B-4550-A145-4F6923E50E41}" type="presOf" srcId="{F3B0F085-3CD5-4CFE-AECC-B33AE1296963}" destId="{CF09A456-D024-4EBD-8303-8FBD548CA4EA}" srcOrd="0" destOrd="0" presId="urn:microsoft.com/office/officeart/2005/8/layout/gear1"/>
    <dgm:cxn modelId="{0636F83F-2DD4-4B2D-B7FE-973C1DFD8B90}" type="presOf" srcId="{651DBDD4-D1A6-4C6A-B457-C6BEC6854438}" destId="{C8787332-1136-4A3E-88DF-F010888FD258}" srcOrd="0" destOrd="0" presId="urn:microsoft.com/office/officeart/2005/8/layout/gear1"/>
    <dgm:cxn modelId="{D568921A-36ED-4C87-B482-FE917C14C1E9}" type="presOf" srcId="{8A82A694-8612-43C1-B593-54806EEAC960}" destId="{70507773-A256-4DC8-81DD-1A9669882B3D}" srcOrd="1" destOrd="0" presId="urn:microsoft.com/office/officeart/2005/8/layout/gear1"/>
    <dgm:cxn modelId="{2B3AFADC-B358-478C-B2BA-C062D5671178}" type="presOf" srcId="{F3B0F085-3CD5-4CFE-AECC-B33AE1296963}" destId="{9BBC1814-E182-4309-80B7-67E40C4F969B}" srcOrd="1" destOrd="0" presId="urn:microsoft.com/office/officeart/2005/8/layout/gear1"/>
    <dgm:cxn modelId="{C230D91E-A29B-4648-955D-2CAF2F6F7442}" type="presOf" srcId="{B64C55F6-8176-455A-B74E-47D97925709E}" destId="{A010A513-D794-4514-A7B7-53207550CFC3}" srcOrd="0" destOrd="0" presId="urn:microsoft.com/office/officeart/2005/8/layout/gear1"/>
    <dgm:cxn modelId="{0B4EB7C2-5ADC-46E7-9600-C52B3982CCA6}" type="presParOf" srcId="{C8787332-1136-4A3E-88DF-F010888FD258}" destId="{C823885B-5F12-466E-BCD2-CB623431770A}" srcOrd="0" destOrd="0" presId="urn:microsoft.com/office/officeart/2005/8/layout/gear1"/>
    <dgm:cxn modelId="{6A2123C4-BDCF-4C07-83C1-BAFE9ABD7DCE}" type="presParOf" srcId="{C8787332-1136-4A3E-88DF-F010888FD258}" destId="{70507773-A256-4DC8-81DD-1A9669882B3D}" srcOrd="1" destOrd="0" presId="urn:microsoft.com/office/officeart/2005/8/layout/gear1"/>
    <dgm:cxn modelId="{8E155837-8416-493C-A40D-941D3913412A}" type="presParOf" srcId="{C8787332-1136-4A3E-88DF-F010888FD258}" destId="{0CD48764-1A95-4F56-83FA-4C0D8BAAD17E}" srcOrd="2" destOrd="0" presId="urn:microsoft.com/office/officeart/2005/8/layout/gear1"/>
    <dgm:cxn modelId="{9667307C-8514-401A-B5EB-6043CE0D1E76}" type="presParOf" srcId="{C8787332-1136-4A3E-88DF-F010888FD258}" destId="{A010A513-D794-4514-A7B7-53207550CFC3}" srcOrd="3" destOrd="0" presId="urn:microsoft.com/office/officeart/2005/8/layout/gear1"/>
    <dgm:cxn modelId="{5E610985-D8D4-42A5-87E8-B823870E2853}" type="presParOf" srcId="{C8787332-1136-4A3E-88DF-F010888FD258}" destId="{1FB99EF2-1C73-4B82-8F0D-6BC0918A2912}" srcOrd="4" destOrd="0" presId="urn:microsoft.com/office/officeart/2005/8/layout/gear1"/>
    <dgm:cxn modelId="{A625FA92-DA6D-4552-A081-9B06E31A8A13}" type="presParOf" srcId="{C8787332-1136-4A3E-88DF-F010888FD258}" destId="{C7D91DD2-4E4B-40EA-BB2C-17C943419E7F}" srcOrd="5" destOrd="0" presId="urn:microsoft.com/office/officeart/2005/8/layout/gear1"/>
    <dgm:cxn modelId="{6281D86F-7D66-411E-AC5C-D62681CAB784}" type="presParOf" srcId="{C8787332-1136-4A3E-88DF-F010888FD258}" destId="{CF09A456-D024-4EBD-8303-8FBD548CA4EA}" srcOrd="6" destOrd="0" presId="urn:microsoft.com/office/officeart/2005/8/layout/gear1"/>
    <dgm:cxn modelId="{087236AA-90A3-4792-A840-2B294464F881}" type="presParOf" srcId="{C8787332-1136-4A3E-88DF-F010888FD258}" destId="{9BBC1814-E182-4309-80B7-67E40C4F969B}" srcOrd="7" destOrd="0" presId="urn:microsoft.com/office/officeart/2005/8/layout/gear1"/>
    <dgm:cxn modelId="{9BD1646D-C8AC-42E0-BB73-0F9F32400A94}" type="presParOf" srcId="{C8787332-1136-4A3E-88DF-F010888FD258}" destId="{36A6FECA-3546-4615-A9D9-006B1581BA85}" srcOrd="8" destOrd="0" presId="urn:microsoft.com/office/officeart/2005/8/layout/gear1"/>
    <dgm:cxn modelId="{ACDF18BF-76B2-41F6-AB57-07DCAC804C5A}" type="presParOf" srcId="{C8787332-1136-4A3E-88DF-F010888FD258}" destId="{F1A58FDA-B00A-4D9C-81AB-AD44334C410C}" srcOrd="9" destOrd="0" presId="urn:microsoft.com/office/officeart/2005/8/layout/gear1"/>
    <dgm:cxn modelId="{B8D16AA4-8279-424F-93D9-70E7123E117B}" type="presParOf" srcId="{C8787332-1136-4A3E-88DF-F010888FD258}" destId="{D41A1196-2283-4FEB-A578-FA7CECB60FBA}" srcOrd="10" destOrd="0" presId="urn:microsoft.com/office/officeart/2005/8/layout/gear1"/>
    <dgm:cxn modelId="{3D41863D-9E4B-4788-AF09-CBCA0CAD3FCC}" type="presParOf" srcId="{C8787332-1136-4A3E-88DF-F010888FD258}" destId="{7B617A7A-2EA0-4224-A735-635DA228720E}" srcOrd="11" destOrd="0" presId="urn:microsoft.com/office/officeart/2005/8/layout/gear1"/>
    <dgm:cxn modelId="{51B08089-15EA-42D4-883C-87EDC24FEEDD}" type="presParOf" srcId="{C8787332-1136-4A3E-88DF-F010888FD258}" destId="{519A534F-56B6-4159-86A0-D269607DBA47}"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3885B-5F12-466E-BCD2-CB623431770A}">
      <dsp:nvSpPr>
        <dsp:cNvPr id="0" name=""/>
        <dsp:cNvSpPr/>
      </dsp:nvSpPr>
      <dsp:spPr>
        <a:xfrm>
          <a:off x="290425" y="180095"/>
          <a:ext cx="2393235" cy="2393235"/>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tr-TR" sz="1500" kern="1200" dirty="0" smtClean="0"/>
            <a:t>İLGİNİZE</a:t>
          </a:r>
          <a:endParaRPr lang="tr-TR" sz="1500" kern="1200" dirty="0"/>
        </a:p>
      </dsp:txBody>
      <dsp:txXfrm>
        <a:off x="771572" y="740699"/>
        <a:ext cx="1430941" cy="1230172"/>
      </dsp:txXfrm>
    </dsp:sp>
    <dsp:sp modelId="{A010A513-D794-4514-A7B7-53207550CFC3}">
      <dsp:nvSpPr>
        <dsp:cNvPr id="0" name=""/>
        <dsp:cNvSpPr/>
      </dsp:nvSpPr>
      <dsp:spPr>
        <a:xfrm>
          <a:off x="3647804" y="1392428"/>
          <a:ext cx="1740535" cy="1740535"/>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tr-TR" sz="1500" kern="1200" dirty="0" smtClean="0"/>
            <a:t>TEŞEKKÜR</a:t>
          </a:r>
          <a:endParaRPr lang="tr-TR" sz="1500" kern="1200" dirty="0"/>
        </a:p>
      </dsp:txBody>
      <dsp:txXfrm>
        <a:off x="4085989" y="1833261"/>
        <a:ext cx="864165" cy="858869"/>
      </dsp:txXfrm>
    </dsp:sp>
    <dsp:sp modelId="{CF09A456-D024-4EBD-8303-8FBD548CA4EA}">
      <dsp:nvSpPr>
        <dsp:cNvPr id="0" name=""/>
        <dsp:cNvSpPr/>
      </dsp:nvSpPr>
      <dsp:spPr>
        <a:xfrm rot="20700000">
          <a:off x="4622682" y="191636"/>
          <a:ext cx="1705369" cy="1705369"/>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tr-TR" sz="1500" kern="1200" dirty="0" smtClean="0"/>
            <a:t>EDERİM </a:t>
          </a:r>
          <a:endParaRPr lang="tr-TR" sz="1500" kern="1200" dirty="0"/>
        </a:p>
      </dsp:txBody>
      <dsp:txXfrm rot="-20700000">
        <a:off x="4996719" y="565673"/>
        <a:ext cx="957294" cy="957294"/>
      </dsp:txXfrm>
    </dsp:sp>
    <dsp:sp modelId="{D41A1196-2283-4FEB-A578-FA7CECB60FBA}">
      <dsp:nvSpPr>
        <dsp:cNvPr id="0" name=""/>
        <dsp:cNvSpPr/>
      </dsp:nvSpPr>
      <dsp:spPr>
        <a:xfrm>
          <a:off x="4642029" y="21214"/>
          <a:ext cx="3063341" cy="3063341"/>
        </a:xfrm>
        <a:prstGeom prst="circularArrow">
          <a:avLst>
            <a:gd name="adj1" fmla="val 4687"/>
            <a:gd name="adj2" fmla="val 299029"/>
            <a:gd name="adj3" fmla="val 2519837"/>
            <a:gd name="adj4" fmla="val 1585339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B617A7A-2EA0-4224-A735-635DA228720E}">
      <dsp:nvSpPr>
        <dsp:cNvPr id="0" name=""/>
        <dsp:cNvSpPr/>
      </dsp:nvSpPr>
      <dsp:spPr>
        <a:xfrm>
          <a:off x="3339559" y="1006639"/>
          <a:ext cx="2225709" cy="222570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9A534F-56B6-4159-86A0-D269607DBA47}">
      <dsp:nvSpPr>
        <dsp:cNvPr id="0" name=""/>
        <dsp:cNvSpPr/>
      </dsp:nvSpPr>
      <dsp:spPr>
        <a:xfrm>
          <a:off x="4228212" y="-182577"/>
          <a:ext cx="2399762" cy="239976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B26DF4-EBFF-4466-8498-004D6B0876B4}" type="datetimeFigureOut">
              <a:rPr lang="tr-TR" smtClean="0"/>
              <a:t>6.10.2024</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1D026C-3007-41AE-97DC-7A9BAA35CD4A}" type="slidenum">
              <a:rPr lang="tr-TR" smtClean="0"/>
              <a:t>‹#›</a:t>
            </a:fld>
            <a:endParaRPr lang="tr-TR"/>
          </a:p>
        </p:txBody>
      </p:sp>
    </p:spTree>
    <p:extLst>
      <p:ext uri="{BB962C8B-B14F-4D97-AF65-F5344CB8AC3E}">
        <p14:creationId xmlns:p14="http://schemas.microsoft.com/office/powerpoint/2010/main" val="1920172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4904C6-E0EF-4246-AD3D-CE748D499132}" type="datetimeFigureOut">
              <a:rPr lang="tr-TR" smtClean="0"/>
              <a:t>6.10.2024</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4FDD3B-2949-4CD9-AF6F-D43361A5126D}" type="slidenum">
              <a:rPr lang="tr-TR" smtClean="0"/>
              <a:t>‹#›</a:t>
            </a:fld>
            <a:endParaRPr lang="tr-TR"/>
          </a:p>
        </p:txBody>
      </p:sp>
    </p:spTree>
    <p:extLst>
      <p:ext uri="{BB962C8B-B14F-4D97-AF65-F5344CB8AC3E}">
        <p14:creationId xmlns:p14="http://schemas.microsoft.com/office/powerpoint/2010/main" val="3414989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1</a:t>
            </a:fld>
            <a:endParaRPr lang="tr-TR"/>
          </a:p>
        </p:txBody>
      </p:sp>
    </p:spTree>
    <p:extLst>
      <p:ext uri="{BB962C8B-B14F-4D97-AF65-F5344CB8AC3E}">
        <p14:creationId xmlns:p14="http://schemas.microsoft.com/office/powerpoint/2010/main" val="1865774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2</a:t>
            </a:fld>
            <a:endParaRPr lang="tr-TR"/>
          </a:p>
        </p:txBody>
      </p:sp>
    </p:spTree>
    <p:extLst>
      <p:ext uri="{BB962C8B-B14F-4D97-AF65-F5344CB8AC3E}">
        <p14:creationId xmlns:p14="http://schemas.microsoft.com/office/powerpoint/2010/main" val="2782367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5</a:t>
            </a:fld>
            <a:endParaRPr lang="tr-TR"/>
          </a:p>
        </p:txBody>
      </p:sp>
    </p:spTree>
    <p:extLst>
      <p:ext uri="{BB962C8B-B14F-4D97-AF65-F5344CB8AC3E}">
        <p14:creationId xmlns:p14="http://schemas.microsoft.com/office/powerpoint/2010/main" val="2069271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6</a:t>
            </a:fld>
            <a:endParaRPr lang="tr-TR"/>
          </a:p>
        </p:txBody>
      </p:sp>
    </p:spTree>
    <p:extLst>
      <p:ext uri="{BB962C8B-B14F-4D97-AF65-F5344CB8AC3E}">
        <p14:creationId xmlns:p14="http://schemas.microsoft.com/office/powerpoint/2010/main" val="1133533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sz="1213"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11</a:t>
            </a:fld>
            <a:endParaRPr lang="tr-TR"/>
          </a:p>
        </p:txBody>
      </p:sp>
    </p:spTree>
    <p:extLst>
      <p:ext uri="{BB962C8B-B14F-4D97-AF65-F5344CB8AC3E}">
        <p14:creationId xmlns:p14="http://schemas.microsoft.com/office/powerpoint/2010/main" val="1014186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https://www.sbb.gov.tr/wp-content/uploads/2020/04/YerelYonetimlerOzelIhtisasKomisyonuRaporu.pdf</a:t>
            </a:r>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12</a:t>
            </a:fld>
            <a:endParaRPr lang="tr-TR"/>
          </a:p>
        </p:txBody>
      </p:sp>
    </p:spTree>
    <p:extLst>
      <p:ext uri="{BB962C8B-B14F-4D97-AF65-F5344CB8AC3E}">
        <p14:creationId xmlns:p14="http://schemas.microsoft.com/office/powerpoint/2010/main" val="58279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13</a:t>
            </a:fld>
            <a:endParaRPr lang="tr-TR"/>
          </a:p>
        </p:txBody>
      </p:sp>
    </p:spTree>
    <p:extLst>
      <p:ext uri="{BB962C8B-B14F-4D97-AF65-F5344CB8AC3E}">
        <p14:creationId xmlns:p14="http://schemas.microsoft.com/office/powerpoint/2010/main" val="1061887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31</a:t>
            </a:fld>
            <a:endParaRPr lang="tr-TR"/>
          </a:p>
        </p:txBody>
      </p:sp>
    </p:spTree>
    <p:extLst>
      <p:ext uri="{BB962C8B-B14F-4D97-AF65-F5344CB8AC3E}">
        <p14:creationId xmlns:p14="http://schemas.microsoft.com/office/powerpoint/2010/main" val="1820905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36</a:t>
            </a:fld>
            <a:endParaRPr lang="tr-TR"/>
          </a:p>
        </p:txBody>
      </p:sp>
    </p:spTree>
    <p:extLst>
      <p:ext uri="{BB962C8B-B14F-4D97-AF65-F5344CB8AC3E}">
        <p14:creationId xmlns:p14="http://schemas.microsoft.com/office/powerpoint/2010/main" val="3327298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http://www.2013dagyonetisimi.com/index.php/2022/11/27/dag-egitimi-ve-inovasyon-manifestosu-meim/</a:t>
            </a:r>
            <a:endParaRPr lang="tr-TR" dirty="0"/>
          </a:p>
        </p:txBody>
      </p:sp>
      <p:sp>
        <p:nvSpPr>
          <p:cNvPr id="4" name="Slayt Numarası Yer Tutucusu 3"/>
          <p:cNvSpPr>
            <a:spLocks noGrp="1"/>
          </p:cNvSpPr>
          <p:nvPr>
            <p:ph type="sldNum" sz="quarter" idx="10"/>
          </p:nvPr>
        </p:nvSpPr>
        <p:spPr/>
        <p:txBody>
          <a:bodyPr/>
          <a:lstStyle/>
          <a:p>
            <a:fld id="{2B4FDD3B-2949-4CD9-AF6F-D43361A5126D}" type="slidenum">
              <a:rPr lang="tr-TR" smtClean="0"/>
              <a:t>41</a:t>
            </a:fld>
            <a:endParaRPr lang="tr-TR"/>
          </a:p>
        </p:txBody>
      </p:sp>
    </p:spTree>
    <p:extLst>
      <p:ext uri="{BB962C8B-B14F-4D97-AF65-F5344CB8AC3E}">
        <p14:creationId xmlns:p14="http://schemas.microsoft.com/office/powerpoint/2010/main" val="189549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D4C538F0-A42E-4279-8C62-CAD016CF975A}" type="datetimeFigureOut">
              <a:rPr lang="tr-TR" smtClean="0"/>
              <a:t>6.10.2024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95430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4C538F0-A42E-4279-8C62-CAD016CF975A}" type="datetimeFigureOut">
              <a:rPr lang="tr-TR" smtClean="0"/>
              <a:t>6.10.2024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262657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D4C538F0-A42E-4279-8C62-CAD016CF975A}" type="datetimeFigureOut">
              <a:rPr lang="tr-TR" smtClean="0"/>
              <a:t>6.10.2024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3893009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4C538F0-A42E-4279-8C62-CAD016CF975A}" type="datetimeFigureOut">
              <a:rPr lang="tr-TR" smtClean="0"/>
              <a:t>6.10.2024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319734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4C538F0-A42E-4279-8C62-CAD016CF975A}" type="datetimeFigureOut">
              <a:rPr lang="tr-TR" smtClean="0"/>
              <a:t>6.10.2024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877823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4C538F0-A42E-4279-8C62-CAD016CF975A}" type="datetimeFigureOut">
              <a:rPr lang="tr-TR" smtClean="0"/>
              <a:t>6.10.2024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2333939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4C538F0-A42E-4279-8C62-CAD016CF975A}" type="datetimeFigureOut">
              <a:rPr lang="tr-TR" smtClean="0"/>
              <a:t>6.10.2024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3136733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4C538F0-A42E-4279-8C62-CAD016CF975A}" type="datetimeFigureOut">
              <a:rPr lang="tr-TR" smtClean="0"/>
              <a:t>6.10.2024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217799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4C538F0-A42E-4279-8C62-CAD016CF975A}" type="datetimeFigureOut">
              <a:rPr lang="tr-TR" smtClean="0"/>
              <a:t>6.10.2024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3027980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4C538F0-A42E-4279-8C62-CAD016CF975A}" type="datetimeFigureOut">
              <a:rPr lang="tr-TR" smtClean="0"/>
              <a:t>6.10.2024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156851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4C538F0-A42E-4279-8C62-CAD016CF975A}" type="datetimeFigureOut">
              <a:rPr lang="tr-TR" smtClean="0"/>
              <a:t>6.10.2024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71C8A2-62B0-4DC7-B657-28971F8E32B6}" type="slidenum">
              <a:rPr lang="tr-TR" smtClean="0"/>
              <a:t>‹#›</a:t>
            </a:fld>
            <a:endParaRPr lang="tr-TR"/>
          </a:p>
        </p:txBody>
      </p:sp>
    </p:spTree>
    <p:extLst>
      <p:ext uri="{BB962C8B-B14F-4D97-AF65-F5344CB8AC3E}">
        <p14:creationId xmlns:p14="http://schemas.microsoft.com/office/powerpoint/2010/main" val="163875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C538F0-A42E-4279-8C62-CAD016CF975A}" type="datetimeFigureOut">
              <a:rPr lang="tr-TR" smtClean="0"/>
              <a:t>6.10.2024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1C8A2-62B0-4DC7-B657-28971F8E32B6}" type="slidenum">
              <a:rPr lang="tr-TR" smtClean="0"/>
              <a:t>‹#›</a:t>
            </a:fld>
            <a:endParaRPr lang="tr-TR"/>
          </a:p>
        </p:txBody>
      </p:sp>
    </p:spTree>
    <p:extLst>
      <p:ext uri="{BB962C8B-B14F-4D97-AF65-F5344CB8AC3E}">
        <p14:creationId xmlns:p14="http://schemas.microsoft.com/office/powerpoint/2010/main" val="2132507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2013dagyonetisimi.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vesis.deu.edu.tr/zerrin.topra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coe.int/en/web/minorities/at-a-glance" TargetMode="External"/><Relationship Id="rId2" Type="http://schemas.openxmlformats.org/officeDocument/2006/relationships/hyperlink" Target="http://www.yerelnet.org.tr/uluslararasi/avrupakonseyianlasma5.php" TargetMode="External"/><Relationship Id="rId1" Type="http://schemas.openxmlformats.org/officeDocument/2006/relationships/slideLayout" Target="../slideLayouts/slideLayout7.xml"/><Relationship Id="rId4" Type="http://schemas.openxmlformats.org/officeDocument/2006/relationships/hyperlink" Target="https://www.coe.int/en/web/conventions/cets-number-/-abridged-title-known?module=treaty-detail&amp;treatynum=157"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fao.org/international-mountain-day/theme/en/" TargetMode="External"/><Relationship Id="rId2" Type="http://schemas.openxmlformats.org/officeDocument/2006/relationships/hyperlink" Target="https://nationaltoday.com/international-mountain-day/"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ocs.google.com/spreadsheets/d/1-NwKhKDTMtJVANYKjPKbgkaxBa44Cz1ZSiJK5mqmH7c/edit?gid=1836503242#gid=1836503242"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ergipark.org.tr/tr/pub/beuiibfaid/issue/80372/125126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unimontagna.it/web/uploads/2022/05/MEIM_TK.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sp.gov.tr/tr/temel-belge/s/166/Kirsal+Kalkinma+Eylem+Plani+_2015-2018"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gi.sanu.ac.rs/en/publications/journals/pdf/065_1/gijc_zr_65_1_006_pantic.pdf" TargetMode="External"/><Relationship Id="rId2" Type="http://schemas.openxmlformats.org/officeDocument/2006/relationships/hyperlink" Target="https://ec.europa.eu/regional_policy/sources/docgener/studies/pdf/montagne/mount1.pdf" TargetMode="External"/><Relationship Id="rId1" Type="http://schemas.openxmlformats.org/officeDocument/2006/relationships/slideLayout" Target="../slideLayouts/slideLayout2.xml"/><Relationship Id="rId4" Type="http://schemas.openxmlformats.org/officeDocument/2006/relationships/hyperlink" Target="https://ec.europa.eu/regional_policy/sources/docgener/studies/pdf/montagne/mount4.pdf"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afetyonetimi.deu.edu.tr/" TargetMode="External"/><Relationship Id="rId2" Type="http://schemas.openxmlformats.org/officeDocument/2006/relationships/hyperlink" Target="https://teftis.csb.gov.tr/1-nolu-cumhurbaskanligi-kararnamesi-i-481%20Accessed%20on%20September%208" TargetMode="External"/><Relationship Id="rId1" Type="http://schemas.openxmlformats.org/officeDocument/2006/relationships/slideLayout" Target="../slideLayouts/slideLayout2.xml"/><Relationship Id="rId6" Type="http://schemas.openxmlformats.org/officeDocument/2006/relationships/hyperlink" Target="https://dergipark.org.tr/tr/pub/mana/issue/36781/410767" TargetMode="External"/><Relationship Id="rId5" Type="http://schemas.openxmlformats.org/officeDocument/2006/relationships/hyperlink" Target="https://journals.scholarpublishing.org/index.php/ASSRJ/article/view/10678" TargetMode="External"/><Relationship Id="rId4" Type="http://schemas.openxmlformats.org/officeDocument/2006/relationships/hyperlink" Target="https://disk.yandex.com.tr/d/fZahppTW3Qzybk"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tkdk.gov.tr/Ipard/IpardProgrami" TargetMode="External"/><Relationship Id="rId7" Type="http://schemas.openxmlformats.org/officeDocument/2006/relationships/hyperlink" Target="https://tr.euronews.com/2021/12/09/turkiye-de-ciftci-say-s-son-5-y-lda-yuzde-26-10-y-lda-yuzde-53-azald" TargetMode="External"/><Relationship Id="rId2" Type="http://schemas.openxmlformats.org/officeDocument/2006/relationships/hyperlink" Target="https://www.ogm.gov.tr/tr/kurulusumuz/merkez-birimleri/toprak-muhafaza-ve-havza-islahi-dairesi-baskanligi" TargetMode="External"/><Relationship Id="rId1" Type="http://schemas.openxmlformats.org/officeDocument/2006/relationships/slideLayout" Target="../slideLayouts/slideLayout2.xml"/><Relationship Id="rId6" Type="http://schemas.openxmlformats.org/officeDocument/2006/relationships/hyperlink" Target="https://www.unimontagna.it/en/networking/international-level/expo-2020-dubai/mountain-education-innovation-manifesto-meim/" TargetMode="External"/><Relationship Id="rId5" Type="http://schemas.openxmlformats.org/officeDocument/2006/relationships/hyperlink" Target="http://www.sp.gov.tr/tr/temel-belge/s/166/Kirsal+Kalkinma+Eylem+Plani+_2015-2018" TargetMode="External"/><Relationship Id="rId4" Type="http://schemas.openxmlformats.org/officeDocument/2006/relationships/hyperlink" Target="https://www.mevzuat.gov.tr/File/GeneratePdf?mevzuatNo=19788&amp;mevzuatTur=KurumVeKurulusYonetmeligi&amp;mevzuatTertip=5" TargetMode="Externa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56083" y="368968"/>
            <a:ext cx="9127957" cy="5999746"/>
          </a:xfrm>
        </p:spPr>
      </p:pic>
    </p:spTree>
    <p:extLst>
      <p:ext uri="{BB962C8B-B14F-4D97-AF65-F5344CB8AC3E}">
        <p14:creationId xmlns:p14="http://schemas.microsoft.com/office/powerpoint/2010/main" val="2587335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2024 ULUSLARARASI COĞRAFYA SEMPOZYUMU</a:t>
            </a:r>
            <a:endParaRPr lang="tr-TR" b="1" dirty="0"/>
          </a:p>
        </p:txBody>
      </p:sp>
      <p:sp>
        <p:nvSpPr>
          <p:cNvPr id="3" name="İçerik Yer Tutucusu 2"/>
          <p:cNvSpPr>
            <a:spLocks noGrp="1"/>
          </p:cNvSpPr>
          <p:nvPr>
            <p:ph idx="1"/>
          </p:nvPr>
        </p:nvSpPr>
        <p:spPr>
          <a:xfrm>
            <a:off x="838200" y="1825624"/>
            <a:ext cx="11163300" cy="4930775"/>
          </a:xfrm>
        </p:spPr>
        <p:txBody>
          <a:bodyPr/>
          <a:lstStyle/>
          <a:p>
            <a:r>
              <a:rPr lang="tr-TR" dirty="0"/>
              <a:t>Türkiye’de Gerekli Dağlık Alanlar Yönetimine İlişkin Kamu Politikası </a:t>
            </a:r>
            <a:r>
              <a:rPr lang="tr-TR" dirty="0" smtClean="0"/>
              <a:t>Analizi</a:t>
            </a:r>
          </a:p>
          <a:p>
            <a:endParaRPr lang="tr-TR" dirty="0"/>
          </a:p>
          <a:p>
            <a:r>
              <a:rPr lang="tr-TR" dirty="0"/>
              <a:t>Public </a:t>
            </a:r>
            <a:r>
              <a:rPr lang="tr-TR" dirty="0" err="1"/>
              <a:t>Policy</a:t>
            </a:r>
            <a:r>
              <a:rPr lang="tr-TR" dirty="0"/>
              <a:t> Analysis on </a:t>
            </a:r>
            <a:r>
              <a:rPr lang="tr-TR" dirty="0" err="1"/>
              <a:t>the</a:t>
            </a:r>
            <a:r>
              <a:rPr lang="tr-TR" dirty="0"/>
              <a:t> </a:t>
            </a:r>
            <a:r>
              <a:rPr lang="tr-TR" dirty="0" err="1"/>
              <a:t>Required</a:t>
            </a:r>
            <a:r>
              <a:rPr lang="tr-TR" dirty="0"/>
              <a:t> Administration of Mountainous Areas in </a:t>
            </a:r>
            <a:r>
              <a:rPr lang="tr-TR" dirty="0" err="1" smtClean="0"/>
              <a:t>Turkey</a:t>
            </a:r>
            <a:endParaRPr lang="tr-TR" dirty="0" smtClean="0"/>
          </a:p>
          <a:p>
            <a:r>
              <a:rPr lang="tr-TR" sz="2400" dirty="0"/>
              <a:t>https://journals.scholarpublishing.org/index.php/ASSRJ/article/view/17389</a:t>
            </a:r>
          </a:p>
          <a:p>
            <a:r>
              <a:rPr lang="tr-TR" sz="2400" b="1" dirty="0"/>
              <a:t>https://www.scirp.org/pdf/jss_2022112310145421.pdf</a:t>
            </a:r>
            <a:endParaRPr lang="tr-TR" sz="2400" b="1" dirty="0" smtClean="0"/>
          </a:p>
          <a:p>
            <a:r>
              <a:rPr lang="tr-TR" b="1" dirty="0" err="1" smtClean="0"/>
              <a:t>Prof.Dr.Zerrin</a:t>
            </a:r>
            <a:r>
              <a:rPr lang="tr-TR" b="1" dirty="0" smtClean="0"/>
              <a:t> Toprak Karaman </a:t>
            </a:r>
          </a:p>
          <a:p>
            <a:r>
              <a:rPr lang="tr-TR" sz="2000" b="1" dirty="0" smtClean="0"/>
              <a:t>DAĞLIK ALANLARIN SÜRDÜRÜLEBİLİRLİĞİ VE YÖNETİŞİMİ DERNEĞİ </a:t>
            </a:r>
          </a:p>
          <a:p>
            <a:r>
              <a:rPr lang="tr-TR" sz="2000" b="1" dirty="0" smtClean="0">
                <a:hlinkClick r:id="rId3"/>
              </a:rPr>
              <a:t>http://www.2013dagyonetisimi.com/</a:t>
            </a:r>
            <a:endParaRPr lang="tr-TR" sz="2000" b="1" dirty="0" smtClean="0"/>
          </a:p>
          <a:p>
            <a:r>
              <a:rPr lang="tr-TR" sz="2000" b="1" dirty="0"/>
              <a:t>http://www.2013dagyonetisimi.com/</a:t>
            </a:r>
          </a:p>
        </p:txBody>
      </p:sp>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5179" y="4385511"/>
            <a:ext cx="2082800" cy="2247900"/>
          </a:xfrm>
          <a:prstGeom prst="rect">
            <a:avLst/>
          </a:prstGeom>
        </p:spPr>
      </p:pic>
    </p:spTree>
    <p:extLst>
      <p:ext uri="{BB962C8B-B14F-4D97-AF65-F5344CB8AC3E}">
        <p14:creationId xmlns:p14="http://schemas.microsoft.com/office/powerpoint/2010/main" val="3338598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TÜRKİYE DAĞLIK ALAN ÜLKESİDİR </a:t>
            </a:r>
            <a:endParaRPr lang="tr-TR" dirty="0"/>
          </a:p>
        </p:txBody>
      </p:sp>
      <p:pic>
        <p:nvPicPr>
          <p:cNvPr id="1026" name="Picture 2" descr="Türkiye_Haritası_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9658" y="1512916"/>
            <a:ext cx="9764142" cy="463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0331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51773" y="1706730"/>
            <a:ext cx="7447225" cy="4486275"/>
          </a:xfrm>
        </p:spPr>
      </p:pic>
    </p:spTree>
    <p:extLst>
      <p:ext uri="{BB962C8B-B14F-4D97-AF65-F5344CB8AC3E}">
        <p14:creationId xmlns:p14="http://schemas.microsoft.com/office/powerpoint/2010/main" val="3461265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738461"/>
          </a:xfrm>
        </p:spPr>
        <p:txBody>
          <a:bodyPr/>
          <a:lstStyle/>
          <a:p>
            <a:r>
              <a:rPr lang="tr-TR" dirty="0" smtClean="0"/>
              <a:t>DAĞLARIMIZ /KAMU POLİTİKALARIMIZ </a:t>
            </a:r>
            <a:endParaRPr lang="tr-TR" dirty="0"/>
          </a:p>
        </p:txBody>
      </p:sp>
      <p:sp>
        <p:nvSpPr>
          <p:cNvPr id="3" name="İçerik Yer Tutucusu 2"/>
          <p:cNvSpPr>
            <a:spLocks noGrp="1"/>
          </p:cNvSpPr>
          <p:nvPr>
            <p:ph idx="1"/>
          </p:nvPr>
        </p:nvSpPr>
        <p:spPr>
          <a:xfrm>
            <a:off x="838200" y="1103586"/>
            <a:ext cx="10515600" cy="5470635"/>
          </a:xfrm>
          <a:blipFill>
            <a:blip r:embed="rId3"/>
            <a:stretch>
              <a:fillRect/>
            </a:stretch>
          </a:blipFill>
        </p:spPr>
        <p:txBody>
          <a:bodyPr>
            <a:normAutofit/>
          </a:bodyPr>
          <a:lstStyle/>
          <a:p>
            <a:r>
              <a:rPr lang="tr-TR" dirty="0" smtClean="0">
                <a:solidFill>
                  <a:schemeClr val="bg1"/>
                </a:solidFill>
              </a:rPr>
              <a:t>Hasan Dağı 3235 metre</a:t>
            </a:r>
            <a:endParaRPr lang="tr-TR" dirty="0">
              <a:solidFill>
                <a:schemeClr val="bg1"/>
              </a:solidFill>
            </a:endParaRPr>
          </a:p>
        </p:txBody>
      </p:sp>
    </p:spTree>
    <p:extLst>
      <p:ext uri="{BB962C8B-B14F-4D97-AF65-F5344CB8AC3E}">
        <p14:creationId xmlns:p14="http://schemas.microsoft.com/office/powerpoint/2010/main" val="1290183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Mantıksal Çerçeve </a:t>
            </a:r>
            <a:br>
              <a:rPr lang="tr-TR" dirty="0" smtClean="0"/>
            </a:br>
            <a:endParaRPr lang="tr-TR" dirty="0"/>
          </a:p>
        </p:txBody>
      </p:sp>
      <p:sp>
        <p:nvSpPr>
          <p:cNvPr id="3" name="İçerik Yer Tutucusu 2"/>
          <p:cNvSpPr>
            <a:spLocks noGrp="1"/>
          </p:cNvSpPr>
          <p:nvPr>
            <p:ph idx="1"/>
          </p:nvPr>
        </p:nvSpPr>
        <p:spPr>
          <a:xfrm>
            <a:off x="838200" y="1420837"/>
            <a:ext cx="10515600" cy="4756126"/>
          </a:xfrm>
        </p:spPr>
        <p:txBody>
          <a:bodyPr>
            <a:normAutofit fontScale="77500" lnSpcReduction="20000"/>
          </a:bodyPr>
          <a:lstStyle/>
          <a:p>
            <a:r>
              <a:rPr lang="tr-TR" dirty="0" smtClean="0"/>
              <a:t>Türkiye Dağlık alan mı ?</a:t>
            </a:r>
          </a:p>
          <a:p>
            <a:r>
              <a:rPr lang="tr-TR" dirty="0" smtClean="0"/>
              <a:t>Eğer öyleyse kamu politikalarımız </a:t>
            </a:r>
            <a:r>
              <a:rPr lang="tr-TR" dirty="0"/>
              <a:t>neden </a:t>
            </a:r>
            <a:r>
              <a:rPr lang="tr-TR" dirty="0" smtClean="0"/>
              <a:t>kır üzerine yapılandırılmış?</a:t>
            </a:r>
          </a:p>
          <a:p>
            <a:r>
              <a:rPr lang="tr-TR" dirty="0"/>
              <a:t>Dağ Tanımı bir sorun mu? sorun etmek mi gerekir?</a:t>
            </a:r>
          </a:p>
          <a:p>
            <a:r>
              <a:rPr lang="tr-TR" dirty="0" smtClean="0"/>
              <a:t>Neden-sonuç analizinin bize söyledikleri ve idarenin söylemedikleri</a:t>
            </a:r>
          </a:p>
          <a:p>
            <a:r>
              <a:rPr lang="tr-TR" dirty="0" smtClean="0"/>
              <a:t>Katılımcı Bir Yönetim Modeli (yönetişim) gereklilikleri </a:t>
            </a:r>
          </a:p>
          <a:p>
            <a:r>
              <a:rPr lang="tr-TR" dirty="0" smtClean="0"/>
              <a:t>(kaynaklar: ulusal ve uluslararası literatür, Avrupa Konseyi(1949), resmi dokumanlar, çalıştaylar ve yaşananlar)</a:t>
            </a:r>
          </a:p>
          <a:p>
            <a:r>
              <a:rPr lang="tr-TR" dirty="0" smtClean="0"/>
              <a:t>Dağlık alan yönetimi denildiğinde erişilebilir az sayıda da olsa belgeler</a:t>
            </a:r>
          </a:p>
          <a:p>
            <a:r>
              <a:rPr lang="tr-TR" dirty="0">
                <a:hlinkClick r:id="rId3"/>
              </a:rPr>
              <a:t>https://</a:t>
            </a:r>
            <a:r>
              <a:rPr lang="tr-TR" dirty="0" smtClean="0">
                <a:hlinkClick r:id="rId3"/>
              </a:rPr>
              <a:t>avesis.deu.edu.tr/zerrin.toprak</a:t>
            </a:r>
            <a:r>
              <a:rPr lang="tr-TR" dirty="0" smtClean="0"/>
              <a:t>   çalıştaylar</a:t>
            </a:r>
          </a:p>
          <a:p>
            <a:r>
              <a:rPr lang="tr-TR" sz="3092" dirty="0"/>
              <a:t>	KMY 5068	Dağlık Alan </a:t>
            </a:r>
            <a:r>
              <a:rPr lang="tr-TR" sz="3092" dirty="0" smtClean="0"/>
              <a:t>Yönetimi</a:t>
            </a:r>
          </a:p>
          <a:p>
            <a:r>
              <a:rPr lang="tr-TR" sz="3000" dirty="0" smtClean="0"/>
              <a:t>Onuncu Kalkınma Planı 2014-2018, dağ /dağ köylüsü </a:t>
            </a:r>
          </a:p>
          <a:p>
            <a:r>
              <a:rPr lang="tr-TR" sz="3000" dirty="0" err="1" smtClean="0"/>
              <a:t>Onbirinci</a:t>
            </a:r>
            <a:r>
              <a:rPr lang="tr-TR" sz="3000" dirty="0" smtClean="0"/>
              <a:t>  Kalkınma Planı 2019-2023 </a:t>
            </a:r>
            <a:r>
              <a:rPr lang="tr-TR" sz="3000" dirty="0" smtClean="0"/>
              <a:t>ana metinde dağ </a:t>
            </a:r>
            <a:r>
              <a:rPr lang="tr-TR" sz="3000" dirty="0" smtClean="0"/>
              <a:t>vurgusu </a:t>
            </a:r>
            <a:r>
              <a:rPr lang="tr-TR" sz="3000" dirty="0" smtClean="0"/>
              <a:t>yok </a:t>
            </a:r>
          </a:p>
          <a:p>
            <a:r>
              <a:rPr lang="tr-TR" sz="3000" dirty="0" smtClean="0"/>
              <a:t>İklim Değişikliği ve Eylem Planı (2024-2030)  , dağlara doğru , dağ turizmi </a:t>
            </a:r>
            <a:endParaRPr lang="tr-TR" sz="3000" dirty="0" smtClean="0"/>
          </a:p>
          <a:p>
            <a:endParaRPr lang="tr-TR" sz="3000" dirty="0"/>
          </a:p>
        </p:txBody>
      </p:sp>
    </p:spTree>
    <p:extLst>
      <p:ext uri="{BB962C8B-B14F-4D97-AF65-F5344CB8AC3E}">
        <p14:creationId xmlns:p14="http://schemas.microsoft.com/office/powerpoint/2010/main" val="4171278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İklim Değişikliğine Uyum Stratejisi ve Eylem Planı 2024-2030</a:t>
            </a:r>
            <a:endParaRPr lang="tr-TR" dirty="0"/>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13811" y="1700463"/>
            <a:ext cx="6368715" cy="5157537"/>
          </a:xfrm>
        </p:spPr>
      </p:pic>
    </p:spTree>
    <p:extLst>
      <p:ext uri="{BB962C8B-B14F-4D97-AF65-F5344CB8AC3E}">
        <p14:creationId xmlns:p14="http://schemas.microsoft.com/office/powerpoint/2010/main" val="4147186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Risk yönetimi : düşük –orta=</a:t>
            </a:r>
            <a:r>
              <a:rPr lang="tr-TR" sz="3600" b="1" u="sng" dirty="0" smtClean="0"/>
              <a:t>orta</a:t>
            </a:r>
            <a:r>
              <a:rPr lang="tr-TR" sz="3600" dirty="0" smtClean="0"/>
              <a:t>; orta-yüksek=</a:t>
            </a:r>
            <a:r>
              <a:rPr lang="tr-TR" sz="3600" b="1" u="sng" dirty="0" smtClean="0"/>
              <a:t>yüksek </a:t>
            </a:r>
            <a:endParaRPr lang="tr-TR" sz="3600" b="1" u="sng"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6158" y="1539676"/>
            <a:ext cx="4318156" cy="4861490"/>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275" y="1408303"/>
            <a:ext cx="5058884" cy="5143500"/>
          </a:xfrm>
          <a:prstGeom prst="rect">
            <a:avLst/>
          </a:prstGeom>
        </p:spPr>
      </p:pic>
    </p:spTree>
    <p:extLst>
      <p:ext uri="{BB962C8B-B14F-4D97-AF65-F5344CB8AC3E}">
        <p14:creationId xmlns:p14="http://schemas.microsoft.com/office/powerpoint/2010/main" val="15232379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Çalışmalarımız : </a:t>
            </a:r>
            <a:br>
              <a:rPr lang="tr-TR" dirty="0" smtClean="0"/>
            </a:br>
            <a:r>
              <a:rPr lang="tr-TR" dirty="0" smtClean="0"/>
              <a:t>2019,                         2020                      2022</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200" y="1690688"/>
            <a:ext cx="3181350" cy="4962525"/>
          </a:xfrm>
          <a:prstGeom prst="rect">
            <a:avLst/>
          </a:prstGeom>
        </p:spPr>
      </p:pic>
      <p:pic>
        <p:nvPicPr>
          <p:cNvPr id="6" name="Resim 5"/>
          <p:cNvPicPr>
            <a:picLocks noChangeAspect="1"/>
          </p:cNvPicPr>
          <p:nvPr/>
        </p:nvPicPr>
        <p:blipFill>
          <a:blip r:embed="rId3"/>
          <a:stretch>
            <a:fillRect/>
          </a:stretch>
        </p:blipFill>
        <p:spPr>
          <a:xfrm>
            <a:off x="7959725" y="1666876"/>
            <a:ext cx="3629025" cy="4986338"/>
          </a:xfrm>
          <a:prstGeom prst="rect">
            <a:avLst/>
          </a:prstGeom>
        </p:spPr>
      </p:pic>
      <p:pic>
        <p:nvPicPr>
          <p:cNvPr id="8" name="İçerik Yer Tutucusu 7"/>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67214" y="1666876"/>
            <a:ext cx="3448050" cy="5245625"/>
          </a:xfrm>
        </p:spPr>
      </p:pic>
    </p:spTree>
    <p:extLst>
      <p:ext uri="{BB962C8B-B14F-4D97-AF65-F5344CB8AC3E}">
        <p14:creationId xmlns:p14="http://schemas.microsoft.com/office/powerpoint/2010/main" val="706279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Çalışmalarımız </a:t>
            </a:r>
            <a:endParaRPr lang="tr-TR" dirty="0"/>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1358900"/>
            <a:ext cx="4114800" cy="5372100"/>
          </a:xfrm>
          <a:prstGeom prst="rect">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1358900"/>
            <a:ext cx="3695700" cy="5372100"/>
          </a:xfrm>
          <a:prstGeom prst="rect">
            <a:avLst/>
          </a:prstGeom>
        </p:spPr>
      </p:pic>
    </p:spTree>
    <p:extLst>
      <p:ext uri="{BB962C8B-B14F-4D97-AF65-F5344CB8AC3E}">
        <p14:creationId xmlns:p14="http://schemas.microsoft.com/office/powerpoint/2010/main" val="3067846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Çalıştaylarımız</a:t>
            </a:r>
            <a:r>
              <a:rPr lang="tr-TR" smtClean="0"/>
              <a:t> </a:t>
            </a:r>
            <a:br>
              <a:rPr lang="tr-TR" smtClean="0"/>
            </a:br>
            <a:r>
              <a:rPr lang="tr-TR" smtClean="0"/>
              <a:t>2017                 2018                   2019 </a:t>
            </a:r>
            <a:endParaRPr lang="tr-TR" dirty="0"/>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7101" y="1574800"/>
            <a:ext cx="3162299" cy="4894287"/>
          </a:xfrm>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581" y="1540656"/>
            <a:ext cx="2901519" cy="4894287"/>
          </a:xfrm>
          <a:prstGeom prst="rect">
            <a:avLst/>
          </a:prstGeom>
        </p:spPr>
      </p:pic>
      <p:pic>
        <p:nvPicPr>
          <p:cNvPr id="6" name="Resim 5"/>
          <p:cNvPicPr>
            <a:picLocks noChangeAspect="1"/>
          </p:cNvPicPr>
          <p:nvPr/>
        </p:nvPicPr>
        <p:blipFill>
          <a:blip r:embed="rId5"/>
          <a:stretch>
            <a:fillRect/>
          </a:stretch>
        </p:blipFill>
        <p:spPr>
          <a:xfrm>
            <a:off x="9829800" y="1472369"/>
            <a:ext cx="2362200" cy="4962574"/>
          </a:xfrm>
          <a:prstGeom prst="rect">
            <a:avLst/>
          </a:prstGeom>
        </p:spPr>
      </p:pic>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4150" y="1540656"/>
            <a:ext cx="3295650" cy="5177644"/>
          </a:xfrm>
          <a:prstGeom prst="rect">
            <a:avLst/>
          </a:prstGeom>
        </p:spPr>
      </p:pic>
    </p:spTree>
    <p:extLst>
      <p:ext uri="{BB962C8B-B14F-4D97-AF65-F5344CB8AC3E}">
        <p14:creationId xmlns:p14="http://schemas.microsoft.com/office/powerpoint/2010/main" val="1021509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3"/>
          <a:stretch>
            <a:fillRect/>
          </a:stretch>
        </p:blipFill>
        <p:spPr>
          <a:xfrm>
            <a:off x="849086" y="359229"/>
            <a:ext cx="10678885" cy="5894614"/>
          </a:xfrm>
          <a:prstGeom prst="rect">
            <a:avLst/>
          </a:prstGeom>
        </p:spPr>
      </p:pic>
      <p:sp>
        <p:nvSpPr>
          <p:cNvPr id="5" name="Metin kutusu 4"/>
          <p:cNvSpPr txBox="1"/>
          <p:nvPr/>
        </p:nvSpPr>
        <p:spPr>
          <a:xfrm>
            <a:off x="6221186" y="424543"/>
            <a:ext cx="81643" cy="369332"/>
          </a:xfrm>
          <a:prstGeom prst="rect">
            <a:avLst/>
          </a:prstGeom>
          <a:noFill/>
        </p:spPr>
        <p:txBody>
          <a:bodyPr wrap="square" rtlCol="0">
            <a:spAutoFit/>
          </a:bodyPr>
          <a:lstStyle/>
          <a:p>
            <a:endParaRPr lang="tr-TR" dirty="0"/>
          </a:p>
        </p:txBody>
      </p:sp>
      <p:sp>
        <p:nvSpPr>
          <p:cNvPr id="6" name="Metin kutusu 5"/>
          <p:cNvSpPr txBox="1"/>
          <p:nvPr/>
        </p:nvSpPr>
        <p:spPr>
          <a:xfrm>
            <a:off x="2906486" y="0"/>
            <a:ext cx="6466114" cy="375557"/>
          </a:xfrm>
          <a:prstGeom prst="rect">
            <a:avLst/>
          </a:prstGeom>
          <a:noFill/>
        </p:spPr>
        <p:txBody>
          <a:bodyPr wrap="square" rtlCol="0">
            <a:spAutoFit/>
          </a:bodyPr>
          <a:lstStyle/>
          <a:p>
            <a:r>
              <a:rPr lang="tr-TR" dirty="0" err="1" smtClean="0"/>
              <a:t>Onbirinci</a:t>
            </a:r>
            <a:r>
              <a:rPr lang="tr-TR" dirty="0" smtClean="0"/>
              <a:t> Plan ; Yerel Yönetimler İhtisas Komisyonu, s.161</a:t>
            </a:r>
            <a:endParaRPr lang="tr-TR" dirty="0"/>
          </a:p>
        </p:txBody>
      </p:sp>
    </p:spTree>
    <p:extLst>
      <p:ext uri="{BB962C8B-B14F-4D97-AF65-F5344CB8AC3E}">
        <p14:creationId xmlns:p14="http://schemas.microsoft.com/office/powerpoint/2010/main" val="24922486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6035675"/>
          </a:xfrm>
        </p:spPr>
        <p:txBody>
          <a:bodyPr>
            <a:normAutofit fontScale="90000"/>
          </a:bodyPr>
          <a:lstStyle/>
          <a:p>
            <a:r>
              <a:rPr lang="tr-TR" sz="2000" dirty="0"/>
              <a:t>Prof.Dr. Murat </a:t>
            </a:r>
            <a:r>
              <a:rPr lang="tr-TR" sz="2000" dirty="0" smtClean="0"/>
              <a:t>Hatipoğlu (4 </a:t>
            </a:r>
            <a:r>
              <a:rPr lang="tr-TR" sz="2000" smtClean="0"/>
              <a:t>Mayıs 2024)</a:t>
            </a:r>
            <a:r>
              <a:rPr lang="tr-TR" sz="2000" dirty="0" smtClean="0"/>
              <a:t/>
            </a:r>
            <a:br>
              <a:rPr lang="tr-TR" sz="2000" dirty="0" smtClean="0"/>
            </a:br>
            <a:r>
              <a:rPr lang="tr-TR" sz="2000" dirty="0"/>
              <a:t/>
            </a:r>
            <a:br>
              <a:rPr lang="tr-TR" sz="2000" dirty="0"/>
            </a:br>
            <a:r>
              <a:rPr lang="tr-TR" sz="2000" dirty="0"/>
              <a:t>Kıymetli taşlar ülkemizin zenginliğini oluşturan kaynaklardır.  Jeolojik devirlerin ve oluşumların bütün safhalarına/evrelerine tanıklık eden Türkiye’nin yer altı ve yer üstü zenginlikleri bu nedenle zengin ve çeşitlidir. Mavi safirimiz bile var. Yakutumuz </a:t>
            </a:r>
            <a:r>
              <a:rPr lang="tr-TR" sz="2000" dirty="0" err="1"/>
              <a:t>vb</a:t>
            </a:r>
            <a:r>
              <a:rPr lang="tr-TR" sz="2000" dirty="0"/>
              <a:t> kıymetli ve yarı kıymetli taşlar zenginliğimiz olarak bilinmemektedir. Hatta “Gem Safari ( Dağlarda süs taşı arama ve çıkarma hobisi) turizmi için dünyada çok önemli bir aktivite imkânı yaratmaktadır. Ayrıca taşların listesi ve akreditasyonu tam olarak yapılmış değildir.  </a:t>
            </a:r>
            <a:br>
              <a:rPr lang="tr-TR" sz="2000" dirty="0"/>
            </a:br>
            <a:r>
              <a:rPr lang="tr-TR" sz="2000" dirty="0"/>
              <a:t>Ülkemiz dağları bilinen haliyle 45 tip değerli süs taşı başka bir ifadeyle endemik sadece Türkiye’de dağlarında bulunan ender taşlar içinde 6 taş : Gem </a:t>
            </a:r>
            <a:r>
              <a:rPr lang="tr-TR" sz="2000" dirty="0" err="1"/>
              <a:t>Diaspor</a:t>
            </a:r>
            <a:r>
              <a:rPr lang="tr-TR" sz="2000" dirty="0"/>
              <a:t> (</a:t>
            </a:r>
            <a:r>
              <a:rPr lang="tr-TR" sz="2000" dirty="0" err="1"/>
              <a:t>Diaspor</a:t>
            </a:r>
            <a:r>
              <a:rPr lang="tr-TR" sz="2000" dirty="0"/>
              <a:t> kristali de, dünyada sadece Türkiye’de çıkarılan değerli taşlardan. 9 farklı renk geçişiyle göz kamaştırmakta ve mücevher sektöründe pırlantaya alternatif olarak gösterilmektedir. </a:t>
            </a:r>
            <a:r>
              <a:rPr lang="tr-TR" sz="2000" dirty="0" err="1"/>
              <a:t>Diaspor</a:t>
            </a:r>
            <a:r>
              <a:rPr lang="tr-TR" sz="2000" dirty="0"/>
              <a:t> kristali, dünyada sadece Muğla’nın Milas ilçesindeki madenden çıkarılmaktadır.)Mor </a:t>
            </a:r>
            <a:r>
              <a:rPr lang="tr-TR" sz="2000" dirty="0" err="1"/>
              <a:t>Jade</a:t>
            </a:r>
            <a:r>
              <a:rPr lang="tr-TR" sz="2000" dirty="0"/>
              <a:t> (</a:t>
            </a:r>
            <a:r>
              <a:rPr lang="tr-TR" sz="2000" dirty="0" err="1"/>
              <a:t>Türkiyenit</a:t>
            </a:r>
            <a:r>
              <a:rPr lang="tr-TR" sz="2000" dirty="0"/>
              <a:t>), </a:t>
            </a:r>
            <a:r>
              <a:rPr lang="tr-TR" sz="2000" dirty="0" err="1"/>
              <a:t>Kammererit</a:t>
            </a:r>
            <a:r>
              <a:rPr lang="tr-TR" sz="2000" dirty="0"/>
              <a:t> (</a:t>
            </a:r>
            <a:r>
              <a:rPr lang="tr-TR" sz="2000" dirty="0" err="1"/>
              <a:t>Anatolit</a:t>
            </a:r>
            <a:r>
              <a:rPr lang="tr-TR" sz="2000" dirty="0"/>
              <a:t>), Maun şeritli </a:t>
            </a:r>
            <a:r>
              <a:rPr lang="tr-TR" sz="2000" dirty="0" err="1"/>
              <a:t>Obsidyen</a:t>
            </a:r>
            <a:r>
              <a:rPr lang="tr-TR" sz="2000" dirty="0"/>
              <a:t>, Karbon Karası (Oltu Taşı) ve </a:t>
            </a:r>
            <a:r>
              <a:rPr lang="tr-TR" sz="2000" dirty="0" err="1"/>
              <a:t>Sepiolit</a:t>
            </a:r>
            <a:r>
              <a:rPr lang="tr-TR" sz="2000" dirty="0"/>
              <a:t> (Lületaşı) olarak bilinmektedir. Değerli süs taşlarımızın toplam vergi değeri yaklaşık 50 milyar ABD doları civarında </a:t>
            </a:r>
            <a:r>
              <a:rPr lang="tr-TR" sz="2000" dirty="0" err="1"/>
              <a:t>tahminlenmektedir</a:t>
            </a:r>
            <a:r>
              <a:rPr lang="tr-TR" sz="2000" dirty="0"/>
              <a:t>. Türkiye’de çıkarılan  16 taşa sadece Türkçe isim verilmiştir. Bu 16 taş; elmas, yakut, zümrüt, akik, zebercet, necef taşı, inci, mercan, </a:t>
            </a:r>
            <a:r>
              <a:rPr lang="tr-TR" sz="2000" dirty="0" err="1"/>
              <a:t>oltu</a:t>
            </a:r>
            <a:r>
              <a:rPr lang="tr-TR" sz="2000" dirty="0"/>
              <a:t> taşı, lüle taşı, sedef, fildişi, kehribar, taşlaşmış ağaç ve mihenk taşıdır. Görüldüğü üzere çok zengin değerli taş kaynaklarımız bulunmaktadır. Birçok kıymetli taşımızın varlığına karşılık ancak 8 taş  tanınmaktadır ve bu nedenle vergi kaynağımız da sınırlı kalmaktadır. Bu 8 taş ise Elmas, Pırlanta, Yakut, Safir, Zümrüt, Topaz, Zebercet ve İncidir. Ülke zenginliğimiz,  marka değeri olan taşlar ihmal edilmektedir.</a:t>
            </a:r>
            <a:r>
              <a:rPr lang="tr-TR" sz="4000" dirty="0"/>
              <a:t>  </a:t>
            </a:r>
            <a:br>
              <a:rPr lang="tr-TR" sz="4000" dirty="0"/>
            </a:br>
            <a:r>
              <a:rPr lang="tr-TR" sz="4000" dirty="0" smtClean="0"/>
              <a:t/>
            </a:r>
            <a:br>
              <a:rPr lang="tr-TR" sz="4000" dirty="0" smtClean="0"/>
            </a:br>
            <a:r>
              <a:rPr lang="tr-TR" sz="2200" i="1" dirty="0" smtClean="0"/>
              <a:t>http</a:t>
            </a:r>
            <a:r>
              <a:rPr lang="tr-TR" sz="2200" i="1" dirty="0"/>
              <a:t>://www.2013dagyonetisimi.com/index.php/2024/05/14/4-mayis-2024-tarihli-cografyanin-onemi-iklim-degisikligi-ve-daglik-alanlar-temali-toplanti-raporu</a:t>
            </a:r>
            <a:r>
              <a:rPr lang="tr-TR" sz="2200" i="1" dirty="0" smtClean="0"/>
              <a:t>/</a:t>
            </a:r>
            <a:br>
              <a:rPr lang="tr-TR" sz="2200" i="1" dirty="0" smtClean="0"/>
            </a:br>
            <a:r>
              <a:rPr lang="tr-TR" sz="2200" i="1" dirty="0"/>
              <a:t/>
            </a:r>
            <a:br>
              <a:rPr lang="tr-TR" sz="2200" i="1" dirty="0"/>
            </a:br>
            <a:endParaRPr lang="tr-TR" sz="2700" i="1" dirty="0"/>
          </a:p>
        </p:txBody>
      </p:sp>
    </p:spTree>
    <p:extLst>
      <p:ext uri="{BB962C8B-B14F-4D97-AF65-F5344CB8AC3E}">
        <p14:creationId xmlns:p14="http://schemas.microsoft.com/office/powerpoint/2010/main" val="1701869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TÜRKİYE DAĞLIK ALAN ÜLKESİDİR </a:t>
            </a:r>
            <a:endParaRPr lang="tr-TR" dirty="0"/>
          </a:p>
        </p:txBody>
      </p:sp>
      <p:pic>
        <p:nvPicPr>
          <p:cNvPr id="1026" name="Picture 2" descr="Türkiye_Haritası_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9658" y="1512916"/>
            <a:ext cx="9764142" cy="463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251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lstStyle/>
          <a:p>
            <a:r>
              <a:rPr lang="tr-TR" dirty="0" smtClean="0"/>
              <a:t>Türkiye bir dağlık alan ülkesidir. </a:t>
            </a:r>
          </a:p>
          <a:p>
            <a:r>
              <a:rPr lang="tr-TR" dirty="0" smtClean="0"/>
              <a:t>Türkiye’nin toplam 782.219,7269 km2 alanında, dağlık alanlarının 583.770,9139 km2 başka bir ifadeyle %74,63’ü dağlık </a:t>
            </a:r>
            <a:r>
              <a:rPr lang="tr-TR" dirty="0" err="1" smtClean="0"/>
              <a:t>alanDIR</a:t>
            </a:r>
            <a:r>
              <a:rPr lang="tr-TR" dirty="0" smtClean="0"/>
              <a:t>.</a:t>
            </a:r>
          </a:p>
          <a:p>
            <a:r>
              <a:rPr lang="tr-TR" dirty="0" smtClean="0"/>
              <a:t> Ülkemiz topraklarının %50’sinin 1000 metre,  </a:t>
            </a:r>
          </a:p>
          <a:p>
            <a:r>
              <a:rPr lang="tr-TR" dirty="0" smtClean="0"/>
              <a:t>2/3’ü ise 500 metrenin üzerinde ve </a:t>
            </a:r>
          </a:p>
          <a:p>
            <a:r>
              <a:rPr lang="tr-TR" dirty="0" smtClean="0"/>
              <a:t>ortalama yükseltisinin ise 1141 metre ile Asya Kıtasından fazla olduğunu çalışmalar ortaya koymuştur. </a:t>
            </a:r>
          </a:p>
          <a:p>
            <a:r>
              <a:rPr lang="tr-TR" dirty="0"/>
              <a:t>(Dal ve </a:t>
            </a:r>
            <a:r>
              <a:rPr lang="tr-TR" dirty="0" err="1"/>
              <a:t>Gönençgil</a:t>
            </a:r>
            <a:r>
              <a:rPr lang="tr-TR" dirty="0"/>
              <a:t> (2018)</a:t>
            </a:r>
          </a:p>
        </p:txBody>
      </p:sp>
    </p:spTree>
    <p:extLst>
      <p:ext uri="{BB962C8B-B14F-4D97-AF65-F5344CB8AC3E}">
        <p14:creationId xmlns:p14="http://schemas.microsoft.com/office/powerpoint/2010/main" val="32308291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163" y="666750"/>
            <a:ext cx="8424862"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3143250" y="1"/>
            <a:ext cx="5303838" cy="627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smtClean="0"/>
              <a:t>Güvenlik  </a:t>
            </a:r>
            <a:r>
              <a:rPr lang="tr-TR" smtClean="0"/>
              <a:t>Bütünleşik Yaklaşım </a:t>
            </a:r>
          </a:p>
        </p:txBody>
      </p:sp>
    </p:spTree>
    <p:extLst>
      <p:ext uri="{BB962C8B-B14F-4D97-AF65-F5344CB8AC3E}">
        <p14:creationId xmlns:p14="http://schemas.microsoft.com/office/powerpoint/2010/main" val="32411762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66274" y="368968"/>
            <a:ext cx="9897979" cy="6678751"/>
          </a:xfrm>
          <a:prstGeom prst="rect">
            <a:avLst/>
          </a:prstGeom>
        </p:spPr>
        <p:txBody>
          <a:bodyPr wrap="square">
            <a:spAutoFit/>
          </a:bodyPr>
          <a:lstStyle/>
          <a:p>
            <a:r>
              <a:rPr lang="tr-TR" sz="2400" dirty="0">
                <a:latin typeface="Times New Roman" panose="02020603050405020304" pitchFamily="18" charset="0"/>
                <a:ea typeface="Times New Roman" panose="02020603050405020304" pitchFamily="18" charset="0"/>
              </a:rPr>
              <a:t>Avrupa Konseyi (1949) temel felsefesi yönüyle önemlidir. Bu konu geniş anlamda güvenlik kavramıyla da ilişkilidir. Avrupa Konseyi Yerel ve Bölgesel Yönetimler Kongresince, tavsiye kararları (14)1995 arasında yer alan “Avrupa Dağlık Bölgeler Şartı” taslağı hazırlanmıştır. Bir dizi kayda girmiş bakanlık düzeyindeki toplantılarda içerik uygun görülmekle birlikte görülen o ki, dağ konusunda, hala söz konusu belge, “taslak” durumundan çıkarılamamıştır. Başka bir ifadeyle dağ eko-sistemi ile öncelikle yerleşiklerin haklarını geliştirerek korumak ve dağlık alanları sahiplenerek avukatlığını yapmak gibi temel kalkınma hedefleri fikri sahiplenilmiş ise de, belge üzerinden stratejik ortaklık sağlanamamıştır</a:t>
            </a:r>
            <a:r>
              <a:rPr lang="tr-TR" sz="2400" dirty="0" smtClean="0">
                <a:latin typeface="Times New Roman" panose="02020603050405020304" pitchFamily="18" charset="0"/>
                <a:ea typeface="Times New Roman" panose="02020603050405020304" pitchFamily="18" charset="0"/>
              </a:rPr>
              <a:t>.</a:t>
            </a:r>
          </a:p>
          <a:p>
            <a:endParaRPr lang="tr-TR" sz="2400" dirty="0" smtClean="0">
              <a:latin typeface="Times New Roman" panose="02020603050405020304" pitchFamily="18" charset="0"/>
              <a:ea typeface="Times New Roman" panose="02020603050405020304" pitchFamily="18" charset="0"/>
            </a:endParaRPr>
          </a:p>
          <a:p>
            <a:r>
              <a:rPr lang="tr-TR" sz="2400" dirty="0" smtClean="0">
                <a:latin typeface="Times New Roman" panose="02020603050405020304" pitchFamily="18" charset="0"/>
                <a:ea typeface="Times New Roman" panose="02020603050405020304" pitchFamily="18" charset="0"/>
              </a:rPr>
              <a:t>Avrupa </a:t>
            </a:r>
            <a:r>
              <a:rPr lang="tr-TR" sz="2400" dirty="0">
                <a:latin typeface="Times New Roman" panose="02020603050405020304" pitchFamily="18" charset="0"/>
                <a:ea typeface="Times New Roman" panose="02020603050405020304" pitchFamily="18" charset="0"/>
              </a:rPr>
              <a:t>Konseyince ortak kabul edilen bir belge bulunmamakla birlikte, ülkeler düzeyinde  “dağ ve dağlık alanlar” strateji belgeleri, tanımlar ve uygulamalar bulunmaktadır </a:t>
            </a:r>
            <a:endParaRPr lang="tr-TR" sz="2400" dirty="0">
              <a:latin typeface="Times New Roman" panose="02020603050405020304" pitchFamily="18" charset="0"/>
            </a:endParaRPr>
          </a:p>
          <a:p>
            <a:pPr algn="just">
              <a:spcAft>
                <a:spcPts val="0"/>
              </a:spcAft>
            </a:pPr>
            <a:r>
              <a:rPr lang="tr-TR" sz="2400" dirty="0">
                <a:latin typeface="Times New Roman" panose="02020603050405020304" pitchFamily="18" charset="0"/>
                <a:ea typeface="Times New Roman" panose="02020603050405020304" pitchFamily="18" charset="0"/>
              </a:rPr>
              <a:t>Avrupa'nın tüm dağlık bölgelerine mevcut durumu düzeltebilecek uluslararası bir hukuki aracın,  sürdürülebilir ve dengeli bir kalkınma çerçevesinde sosyo-ekonomik eşitsizliklerin giderilmesi hedeflenmektedir. </a:t>
            </a:r>
            <a:endParaRPr lang="tr-TR" sz="2400" dirty="0" smtClean="0">
              <a:latin typeface="Times New Roman" panose="02020603050405020304" pitchFamily="18" charset="0"/>
              <a:ea typeface="Times New Roman" panose="02020603050405020304" pitchFamily="18" charset="0"/>
            </a:endParaRPr>
          </a:p>
          <a:p>
            <a:pPr algn="just">
              <a:spcAft>
                <a:spcPts val="0"/>
              </a:spcAft>
            </a:pPr>
            <a:endParaRPr lang="tr-TR"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60674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802105" y="1859340"/>
            <a:ext cx="10940716" cy="4955203"/>
          </a:xfrm>
          <a:prstGeom prst="rect">
            <a:avLst/>
          </a:prstGeom>
        </p:spPr>
        <p:txBody>
          <a:bodyPr wrap="square">
            <a:spAutoFit/>
          </a:bodyPr>
          <a:lstStyle/>
          <a:p>
            <a:r>
              <a:rPr lang="tr-TR" sz="2800" dirty="0">
                <a:latin typeface="Times New Roman" panose="02020603050405020304" pitchFamily="18" charset="0"/>
                <a:ea typeface="Times New Roman" panose="02020603050405020304" pitchFamily="18" charset="0"/>
              </a:rPr>
              <a:t>Yazara göre; yine Avrupa Konseyi Yerel </a:t>
            </a:r>
            <a:r>
              <a:rPr lang="tr-TR" sz="2800" dirty="0" err="1" smtClean="0">
                <a:latin typeface="Times New Roman" panose="02020603050405020304" pitchFamily="18" charset="0"/>
                <a:ea typeface="Times New Roman" panose="02020603050405020304" pitchFamily="18" charset="0"/>
              </a:rPr>
              <a:t>ve</a:t>
            </a:r>
            <a:r>
              <a:rPr lang="tr-TR" sz="2800" dirty="0" err="1">
                <a:latin typeface="Times New Roman" panose="02020603050405020304" pitchFamily="18" charset="0"/>
                <a:ea typeface="Times New Roman" panose="02020603050405020304" pitchFamily="18" charset="0"/>
              </a:rPr>
              <a:t>B</a:t>
            </a:r>
            <a:r>
              <a:rPr lang="tr-TR" sz="2800" dirty="0" smtClean="0">
                <a:latin typeface="Times New Roman" panose="02020603050405020304" pitchFamily="18" charset="0"/>
                <a:ea typeface="Times New Roman" panose="02020603050405020304" pitchFamily="18" charset="0"/>
              </a:rPr>
              <a:t> </a:t>
            </a:r>
            <a:r>
              <a:rPr lang="tr-TR" sz="2800" dirty="0" err="1" smtClean="0">
                <a:latin typeface="Times New Roman" panose="02020603050405020304" pitchFamily="18" charset="0"/>
                <a:ea typeface="Times New Roman" panose="02020603050405020304" pitchFamily="18" charset="0"/>
              </a:rPr>
              <a:t>ölgesel</a:t>
            </a:r>
            <a:r>
              <a:rPr lang="tr-TR" sz="2800" dirty="0" smtClean="0">
                <a:latin typeface="Times New Roman" panose="02020603050405020304" pitchFamily="18" charset="0"/>
                <a:ea typeface="Times New Roman" panose="02020603050405020304" pitchFamily="18" charset="0"/>
              </a:rPr>
              <a:t> </a:t>
            </a:r>
            <a:r>
              <a:rPr lang="tr-TR" sz="2800" dirty="0">
                <a:latin typeface="Times New Roman" panose="02020603050405020304" pitchFamily="18" charset="0"/>
                <a:ea typeface="Times New Roman" panose="02020603050405020304" pitchFamily="18" charset="0"/>
              </a:rPr>
              <a:t>Yönetimler Kongresi (</a:t>
            </a:r>
            <a:r>
              <a:rPr lang="tr-TR" sz="2400" dirty="0" err="1">
                <a:latin typeface="Times New Roman" panose="02020603050405020304" pitchFamily="18" charset="0"/>
                <a:ea typeface="Times New Roman" panose="02020603050405020304" pitchFamily="18" charset="0"/>
              </a:rPr>
              <a:t>Congress</a:t>
            </a:r>
            <a:r>
              <a:rPr lang="tr-TR" sz="2400" dirty="0">
                <a:latin typeface="Times New Roman" panose="02020603050405020304" pitchFamily="18" charset="0"/>
                <a:ea typeface="Times New Roman" panose="02020603050405020304" pitchFamily="18" charset="0"/>
              </a:rPr>
              <a:t> of </a:t>
            </a:r>
            <a:r>
              <a:rPr lang="tr-TR" sz="2400" dirty="0" err="1">
                <a:latin typeface="Times New Roman" panose="02020603050405020304" pitchFamily="18" charset="0"/>
                <a:ea typeface="Times New Roman" panose="02020603050405020304" pitchFamily="18" charset="0"/>
              </a:rPr>
              <a:t>Local</a:t>
            </a:r>
            <a:r>
              <a:rPr lang="tr-TR" sz="2400" dirty="0">
                <a:latin typeface="Times New Roman" panose="02020603050405020304" pitchFamily="18" charset="0"/>
                <a:ea typeface="Times New Roman" panose="02020603050405020304" pitchFamily="18" charset="0"/>
              </a:rPr>
              <a:t> and </a:t>
            </a:r>
            <a:r>
              <a:rPr lang="tr-TR" sz="2400" dirty="0" err="1">
                <a:latin typeface="Times New Roman" panose="02020603050405020304" pitchFamily="18" charset="0"/>
                <a:ea typeface="Times New Roman" panose="02020603050405020304" pitchFamily="18" charset="0"/>
              </a:rPr>
              <a:t>Regional</a:t>
            </a:r>
            <a:r>
              <a:rPr lang="tr-TR" sz="2400" dirty="0">
                <a:latin typeface="Times New Roman" panose="02020603050405020304" pitchFamily="18" charset="0"/>
                <a:ea typeface="Times New Roman" panose="02020603050405020304" pitchFamily="18" charset="0"/>
              </a:rPr>
              <a:t> </a:t>
            </a:r>
            <a:r>
              <a:rPr lang="tr-TR" sz="2400" dirty="0" err="1">
                <a:latin typeface="Times New Roman" panose="02020603050405020304" pitchFamily="18" charset="0"/>
                <a:ea typeface="Times New Roman" panose="02020603050405020304" pitchFamily="18" charset="0"/>
              </a:rPr>
              <a:t>Authorities</a:t>
            </a:r>
            <a:r>
              <a:rPr lang="tr-TR" sz="2400" dirty="0">
                <a:latin typeface="Times New Roman" panose="02020603050405020304" pitchFamily="18" charset="0"/>
                <a:ea typeface="Times New Roman" panose="02020603050405020304" pitchFamily="18" charset="0"/>
              </a:rPr>
              <a:t>)</a:t>
            </a:r>
            <a:r>
              <a:rPr lang="tr-TR" sz="2800" dirty="0">
                <a:latin typeface="Times New Roman" panose="02020603050405020304" pitchFamily="18" charset="0"/>
                <a:ea typeface="Times New Roman" panose="02020603050405020304" pitchFamily="18" charset="0"/>
              </a:rPr>
              <a:t> düzenlemelerinden olan </a:t>
            </a:r>
            <a:r>
              <a:rPr lang="tr-TR" sz="2800" u="sng" dirty="0">
                <a:solidFill>
                  <a:srgbClr val="0563C1"/>
                </a:solidFill>
                <a:latin typeface="Times New Roman" panose="02020603050405020304" pitchFamily="18" charset="0"/>
                <a:ea typeface="Times New Roman" panose="02020603050405020304" pitchFamily="18" charset="0"/>
                <a:hlinkClick r:id="rId2"/>
              </a:rPr>
              <a:t>Ulusal Azınlıkların Korunması Çerçeve Sözleşme</a:t>
            </a:r>
            <a:r>
              <a:rPr lang="tr-TR" sz="2800" dirty="0">
                <a:latin typeface="Times New Roman" panose="02020603050405020304" pitchFamily="18" charset="0"/>
                <a:ea typeface="Times New Roman" panose="02020603050405020304" pitchFamily="18" charset="0"/>
              </a:rPr>
              <a:t>si: 01/02/1998 </a:t>
            </a:r>
            <a:r>
              <a:rPr lang="tr-TR" sz="2800" i="1" dirty="0">
                <a:latin typeface="Times New Roman" panose="02020603050405020304" pitchFamily="18" charset="0"/>
                <a:ea typeface="Times New Roman" panose="02020603050405020304" pitchFamily="18" charset="0"/>
              </a:rPr>
              <a:t>(Framework </a:t>
            </a:r>
            <a:r>
              <a:rPr lang="tr-TR" sz="2800" i="1" dirty="0" err="1">
                <a:latin typeface="Times New Roman" panose="02020603050405020304" pitchFamily="18" charset="0"/>
                <a:ea typeface="Times New Roman" panose="02020603050405020304" pitchFamily="18" charset="0"/>
              </a:rPr>
              <a:t>Convention</a:t>
            </a:r>
            <a:r>
              <a:rPr lang="tr-TR" sz="2800" i="1" dirty="0">
                <a:latin typeface="Times New Roman" panose="02020603050405020304" pitchFamily="18" charset="0"/>
                <a:ea typeface="Times New Roman" panose="02020603050405020304" pitchFamily="18" charset="0"/>
              </a:rPr>
              <a:t> </a:t>
            </a:r>
            <a:r>
              <a:rPr lang="tr-TR" sz="2800" i="1" dirty="0" err="1">
                <a:latin typeface="Times New Roman" panose="02020603050405020304" pitchFamily="18" charset="0"/>
                <a:ea typeface="Times New Roman" panose="02020603050405020304" pitchFamily="18" charset="0"/>
              </a:rPr>
              <a:t>for</a:t>
            </a:r>
            <a:r>
              <a:rPr lang="tr-TR" sz="2800" i="1" dirty="0">
                <a:latin typeface="Times New Roman" panose="02020603050405020304" pitchFamily="18" charset="0"/>
                <a:ea typeface="Times New Roman" panose="02020603050405020304" pitchFamily="18" charset="0"/>
              </a:rPr>
              <a:t> </a:t>
            </a:r>
            <a:r>
              <a:rPr lang="tr-TR" sz="2800" i="1" dirty="0" err="1">
                <a:latin typeface="Times New Roman" panose="02020603050405020304" pitchFamily="18" charset="0"/>
                <a:ea typeface="Times New Roman" panose="02020603050405020304" pitchFamily="18" charset="0"/>
              </a:rPr>
              <a:t>the</a:t>
            </a:r>
            <a:r>
              <a:rPr lang="tr-TR" sz="2800" i="1" dirty="0">
                <a:latin typeface="Times New Roman" panose="02020603050405020304" pitchFamily="18" charset="0"/>
                <a:ea typeface="Times New Roman" panose="02020603050405020304" pitchFamily="18" charset="0"/>
              </a:rPr>
              <a:t> </a:t>
            </a:r>
            <a:r>
              <a:rPr lang="tr-TR" sz="2800" i="1" dirty="0" err="1">
                <a:latin typeface="Times New Roman" panose="02020603050405020304" pitchFamily="18" charset="0"/>
                <a:ea typeface="Times New Roman" panose="02020603050405020304" pitchFamily="18" charset="0"/>
              </a:rPr>
              <a:t>Protection</a:t>
            </a:r>
            <a:r>
              <a:rPr lang="tr-TR" sz="2800" i="1" dirty="0">
                <a:latin typeface="Times New Roman" panose="02020603050405020304" pitchFamily="18" charset="0"/>
                <a:ea typeface="Times New Roman" panose="02020603050405020304" pitchFamily="18" charset="0"/>
              </a:rPr>
              <a:t> of </a:t>
            </a:r>
            <a:r>
              <a:rPr lang="tr-TR" sz="2800" i="1" dirty="0" err="1">
                <a:latin typeface="Times New Roman" panose="02020603050405020304" pitchFamily="18" charset="0"/>
                <a:ea typeface="Times New Roman" panose="02020603050405020304" pitchFamily="18" charset="0"/>
              </a:rPr>
              <a:t>National</a:t>
            </a:r>
            <a:r>
              <a:rPr lang="tr-TR" sz="2800" i="1" dirty="0">
                <a:latin typeface="Times New Roman" panose="02020603050405020304" pitchFamily="18" charset="0"/>
                <a:ea typeface="Times New Roman" panose="02020603050405020304" pitchFamily="18" charset="0"/>
              </a:rPr>
              <a:t> </a:t>
            </a:r>
            <a:r>
              <a:rPr lang="tr-TR" sz="2800" i="1" dirty="0" err="1">
                <a:latin typeface="Times New Roman" panose="02020603050405020304" pitchFamily="18" charset="0"/>
                <a:ea typeface="Times New Roman" panose="02020603050405020304" pitchFamily="18" charset="0"/>
              </a:rPr>
              <a:t>Minorities</a:t>
            </a:r>
            <a:r>
              <a:rPr lang="tr-TR" sz="2800" i="1" dirty="0">
                <a:latin typeface="Times New Roman" panose="02020603050405020304" pitchFamily="18" charset="0"/>
                <a:ea typeface="Times New Roman" panose="02020603050405020304" pitchFamily="18" charset="0"/>
              </a:rPr>
              <a:t> </a:t>
            </a:r>
            <a:r>
              <a:rPr lang="tr-TR" sz="2800" dirty="0">
                <a:latin typeface="Times New Roman" panose="02020603050405020304" pitchFamily="18" charset="0"/>
                <a:ea typeface="Times New Roman" panose="02020603050405020304" pitchFamily="18" charset="0"/>
              </a:rPr>
              <a:t>(COE </a:t>
            </a:r>
            <a:r>
              <a:rPr lang="tr-TR" sz="2800" dirty="0" err="1">
                <a:latin typeface="Times New Roman" panose="02020603050405020304" pitchFamily="18" charset="0"/>
                <a:ea typeface="Times New Roman" panose="02020603050405020304" pitchFamily="18" charset="0"/>
              </a:rPr>
              <a:t>Minorities</a:t>
            </a:r>
            <a:r>
              <a:rPr lang="tr-TR" sz="2800" dirty="0">
                <a:latin typeface="Times New Roman" panose="02020603050405020304" pitchFamily="18" charset="0"/>
                <a:ea typeface="Times New Roman" panose="02020603050405020304" pitchFamily="18" charset="0"/>
              </a:rPr>
              <a:t> &amp; </a:t>
            </a:r>
            <a:r>
              <a:rPr lang="tr-TR" sz="2800" dirty="0" err="1">
                <a:latin typeface="Times New Roman" panose="02020603050405020304" pitchFamily="18" charset="0"/>
                <a:ea typeface="Times New Roman" panose="02020603050405020304" pitchFamily="18" charset="0"/>
              </a:rPr>
              <a:t>Treaty</a:t>
            </a:r>
            <a:r>
              <a:rPr lang="tr-TR" sz="2800" dirty="0">
                <a:latin typeface="Times New Roman" panose="02020603050405020304" pitchFamily="18" charset="0"/>
                <a:ea typeface="Times New Roman" panose="02020603050405020304" pitchFamily="18" charset="0"/>
              </a:rPr>
              <a:t> 157) düzenlemesinde bir azınlık tanımı koşulu aranmadığı ve azınlık tanımını ülkelere bıraktığı için benzer yaklaşım “Avrupa Dağlık Bölgeler Şartı Taslağı, 1995) </a:t>
            </a:r>
            <a:r>
              <a:rPr lang="tr-TR" sz="2800" i="1" dirty="0">
                <a:latin typeface="Times New Roman" panose="02020603050405020304" pitchFamily="18" charset="0"/>
                <a:ea typeface="Times New Roman" panose="02020603050405020304" pitchFamily="18" charset="0"/>
              </a:rPr>
              <a:t>(European Charter of Mountain </a:t>
            </a:r>
            <a:r>
              <a:rPr lang="tr-TR" sz="2800" i="1" dirty="0" err="1">
                <a:latin typeface="Times New Roman" panose="02020603050405020304" pitchFamily="18" charset="0"/>
                <a:ea typeface="Times New Roman" panose="02020603050405020304" pitchFamily="18" charset="0"/>
              </a:rPr>
              <a:t>Regions</a:t>
            </a:r>
            <a:r>
              <a:rPr lang="tr-TR" sz="2800" i="1" dirty="0">
                <a:latin typeface="Times New Roman" panose="02020603050405020304" pitchFamily="18" charset="0"/>
                <a:ea typeface="Times New Roman" panose="02020603050405020304" pitchFamily="18" charset="0"/>
              </a:rPr>
              <a:t>/</a:t>
            </a:r>
            <a:r>
              <a:rPr lang="tr-TR" sz="2800" i="1" dirty="0" err="1">
                <a:latin typeface="Times New Roman" panose="02020603050405020304" pitchFamily="18" charset="0"/>
                <a:ea typeface="Times New Roman" panose="02020603050405020304" pitchFamily="18" charset="0"/>
              </a:rPr>
              <a:t>Draft</a:t>
            </a:r>
            <a:r>
              <a:rPr lang="tr-TR" sz="2800" i="1" dirty="0">
                <a:latin typeface="Times New Roman" panose="02020603050405020304" pitchFamily="18" charset="0"/>
                <a:ea typeface="Times New Roman" panose="02020603050405020304" pitchFamily="18" charset="0"/>
              </a:rPr>
              <a:t>)</a:t>
            </a:r>
            <a:r>
              <a:rPr lang="tr-TR" sz="2800" dirty="0">
                <a:latin typeface="Times New Roman" panose="02020603050405020304" pitchFamily="18" charset="0"/>
                <a:ea typeface="Times New Roman" panose="02020603050405020304" pitchFamily="18" charset="0"/>
              </a:rPr>
              <a:t> için de uygulanabilir</a:t>
            </a:r>
            <a:r>
              <a:rPr lang="tr-TR" sz="2800" dirty="0" smtClean="0">
                <a:latin typeface="Times New Roman" panose="02020603050405020304" pitchFamily="18" charset="0"/>
                <a:ea typeface="Times New Roman" panose="02020603050405020304" pitchFamily="18" charset="0"/>
              </a:rPr>
              <a:t>.</a:t>
            </a:r>
          </a:p>
          <a:p>
            <a:endParaRPr lang="tr-TR" sz="2800" dirty="0">
              <a:latin typeface="Times New Roman" panose="02020603050405020304" pitchFamily="18" charset="0"/>
            </a:endParaRPr>
          </a:p>
          <a:p>
            <a:r>
              <a:rPr lang="tr-TR" sz="2800" dirty="0" smtClean="0"/>
              <a:t> </a:t>
            </a:r>
            <a:r>
              <a:rPr lang="tr-TR" dirty="0">
                <a:latin typeface="Times New Roman" panose="02020603050405020304" pitchFamily="18" charset="0"/>
                <a:ea typeface="Times New Roman" panose="02020603050405020304" pitchFamily="18" charset="0"/>
              </a:rPr>
              <a:t>COE, </a:t>
            </a:r>
            <a:r>
              <a:rPr lang="tr-TR" dirty="0" err="1">
                <a:latin typeface="Times New Roman" panose="02020603050405020304" pitchFamily="18" charset="0"/>
                <a:ea typeface="Times New Roman" panose="02020603050405020304" pitchFamily="18" charset="0"/>
              </a:rPr>
              <a:t>minorities</a:t>
            </a:r>
            <a:r>
              <a:rPr lang="tr-TR" dirty="0">
                <a:latin typeface="Times New Roman" panose="02020603050405020304" pitchFamily="18" charset="0"/>
                <a:ea typeface="Times New Roman" panose="02020603050405020304" pitchFamily="18" charset="0"/>
              </a:rPr>
              <a:t> </a:t>
            </a:r>
            <a:r>
              <a:rPr lang="tr-TR" u="sng" dirty="0">
                <a:solidFill>
                  <a:srgbClr val="0563C1"/>
                </a:solidFill>
                <a:latin typeface="Times New Roman" panose="02020603050405020304" pitchFamily="18" charset="0"/>
                <a:ea typeface="Times New Roman" panose="02020603050405020304" pitchFamily="18" charset="0"/>
                <a:hlinkClick r:id="rId3"/>
              </a:rPr>
              <a:t>https://www.coe.int/en/web/minorities/at-a-glance</a:t>
            </a:r>
            <a:r>
              <a:rPr lang="tr-TR" dirty="0">
                <a:latin typeface="Times New Roman" panose="02020603050405020304" pitchFamily="18" charset="0"/>
                <a:ea typeface="Times New Roman" panose="02020603050405020304" pitchFamily="18" charset="0"/>
              </a:rPr>
              <a:t>  ve COE </a:t>
            </a:r>
            <a:r>
              <a:rPr lang="tr-TR" dirty="0" err="1">
                <a:latin typeface="Times New Roman" panose="02020603050405020304" pitchFamily="18" charset="0"/>
                <a:ea typeface="Times New Roman" panose="02020603050405020304" pitchFamily="18" charset="0"/>
              </a:rPr>
              <a:t>Treaty</a:t>
            </a:r>
            <a:r>
              <a:rPr lang="tr-TR" dirty="0">
                <a:latin typeface="Times New Roman" panose="02020603050405020304" pitchFamily="18" charset="0"/>
                <a:ea typeface="Times New Roman" panose="02020603050405020304" pitchFamily="18" charset="0"/>
              </a:rPr>
              <a:t> 157, </a:t>
            </a:r>
            <a:r>
              <a:rPr lang="tr-TR" u="sng" dirty="0">
                <a:solidFill>
                  <a:srgbClr val="0563C1"/>
                </a:solidFill>
                <a:latin typeface="Times New Roman" panose="02020603050405020304" pitchFamily="18" charset="0"/>
                <a:ea typeface="Times New Roman" panose="02020603050405020304" pitchFamily="18" charset="0"/>
                <a:hlinkClick r:id="rId4"/>
              </a:rPr>
              <a:t>https://www.coe.int/en/web/conventions/cets-number-/-abridged-title-known?module=treaty-detail&amp;treatynum=157</a:t>
            </a:r>
            <a:r>
              <a:rPr lang="tr-TR" dirty="0">
                <a:latin typeface="Times New Roman" panose="02020603050405020304" pitchFamily="18" charset="0"/>
                <a:ea typeface="Times New Roman" panose="02020603050405020304" pitchFamily="18" charset="0"/>
              </a:rPr>
              <a:t>  erişim 17.07.2024</a:t>
            </a:r>
            <a:endParaRPr lang="tr-T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3989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38989" y="304801"/>
            <a:ext cx="10587790" cy="7104509"/>
          </a:xfrm>
          <a:prstGeom prst="rect">
            <a:avLst/>
          </a:prstGeom>
        </p:spPr>
        <p:txBody>
          <a:bodyPr wrap="square">
            <a:spAutoFit/>
          </a:bodyPr>
          <a:lstStyle/>
          <a:p>
            <a:pPr algn="just"/>
            <a:r>
              <a:rPr lang="tr-TR" sz="2400" dirty="0">
                <a:latin typeface="Times New Roman" panose="02020603050405020304" pitchFamily="18" charset="0"/>
                <a:ea typeface="Times New Roman" panose="02020603050405020304" pitchFamily="18" charset="0"/>
              </a:rPr>
              <a:t>Birleşmiş Milletler Teşkilatı da  ilk olarak 2002 yılında “Dünya Dağlar Yılı” ilanı ile, dağlık alanlara dünyanın ilgisini çekerek, gerek doğal kaynakların sürdürülebilirliği gerekse insan sermayesinin gelişimini sağlamada, kamu yönetimlerinin hassasiyet göstermelerini teşvik etmeyi hedeflemiştir (</a:t>
            </a:r>
            <a:r>
              <a:rPr lang="tr-TR" sz="2400" dirty="0">
                <a:highlight>
                  <a:srgbClr val="00FFFF"/>
                </a:highlight>
                <a:latin typeface="Times New Roman" panose="02020603050405020304" pitchFamily="18" charset="0"/>
                <a:ea typeface="Times New Roman" panose="02020603050405020304" pitchFamily="18" charset="0"/>
              </a:rPr>
              <a:t>environment Mountain </a:t>
            </a:r>
            <a:r>
              <a:rPr lang="tr-TR" sz="2400" dirty="0" err="1">
                <a:highlight>
                  <a:srgbClr val="00FFFF"/>
                </a:highlight>
                <a:latin typeface="Times New Roman" panose="02020603050405020304" pitchFamily="18" charset="0"/>
                <a:ea typeface="Times New Roman" panose="02020603050405020304" pitchFamily="18" charset="0"/>
              </a:rPr>
              <a:t>Day</a:t>
            </a:r>
            <a:r>
              <a:rPr lang="tr-TR" sz="2400" dirty="0">
                <a:latin typeface="Times New Roman" panose="02020603050405020304" pitchFamily="18" charset="0"/>
                <a:ea typeface="Times New Roman" panose="02020603050405020304" pitchFamily="18" charset="0"/>
              </a:rPr>
              <a:t>). 2023 yılı temasında "Dağ ekosistemlerinin onarılması" başlığı altında, dağ ekosistemlerinin öneminin farkındalığını artırmak ve iklim değişiklikleri ve günlük tehditlerden doğan kırılganlığını azaltan, dayanıklılığını artıran politikalar hedeflenmiştir. </a:t>
            </a:r>
            <a:r>
              <a:rPr lang="tr-TR" sz="2400" u="sng" dirty="0">
                <a:solidFill>
                  <a:srgbClr val="0563C1"/>
                </a:solidFill>
                <a:latin typeface="Times New Roman" panose="02020603050405020304" pitchFamily="18" charset="0"/>
                <a:ea typeface="Times New Roman" panose="02020603050405020304" pitchFamily="18" charset="0"/>
                <a:hlinkClick r:id="rId2"/>
              </a:rPr>
              <a:t>https://nationaltoday.com/international-mountain-day/</a:t>
            </a:r>
            <a:r>
              <a:rPr lang="tr-TR" sz="2400" dirty="0">
                <a:latin typeface="Times New Roman" panose="02020603050405020304" pitchFamily="18" charset="0"/>
                <a:ea typeface="Times New Roman" panose="02020603050405020304" pitchFamily="18" charset="0"/>
              </a:rPr>
              <a:t> erişim 5.07.2024</a:t>
            </a:r>
          </a:p>
          <a:p>
            <a:pPr algn="just">
              <a:spcAft>
                <a:spcPts val="0"/>
              </a:spcAft>
            </a:pPr>
            <a:endParaRPr lang="tr-TR" sz="2000" dirty="0">
              <a:latin typeface="Times New Roman" panose="02020603050405020304" pitchFamily="18" charset="0"/>
              <a:ea typeface="Times New Roman" panose="02020603050405020304" pitchFamily="18" charset="0"/>
            </a:endParaRPr>
          </a:p>
          <a:p>
            <a:pPr algn="just">
              <a:spcAft>
                <a:spcPts val="0"/>
              </a:spcAft>
            </a:pPr>
            <a:endParaRPr lang="tr-TR" sz="1600" u="sng" dirty="0" smtClean="0">
              <a:solidFill>
                <a:srgbClr val="0563C1"/>
              </a:solidFill>
              <a:latin typeface="Times New Roman" panose="02020603050405020304" pitchFamily="18" charset="0"/>
              <a:ea typeface="Times New Roman" panose="02020603050405020304" pitchFamily="18" charset="0"/>
              <a:hlinkClick r:id="rId2"/>
            </a:endParaRPr>
          </a:p>
          <a:p>
            <a:pPr algn="just">
              <a:spcAft>
                <a:spcPts val="0"/>
              </a:spcAft>
            </a:pPr>
            <a:endParaRPr lang="tr-TR" sz="1600" u="sng" dirty="0">
              <a:solidFill>
                <a:srgbClr val="0563C1"/>
              </a:solidFill>
              <a:latin typeface="Times New Roman" panose="02020603050405020304" pitchFamily="18" charset="0"/>
              <a:ea typeface="Times New Roman" panose="02020603050405020304" pitchFamily="18" charset="0"/>
              <a:hlinkClick r:id="rId2"/>
            </a:endParaRPr>
          </a:p>
          <a:p>
            <a:r>
              <a:rPr lang="tr-TR" sz="2800" dirty="0"/>
              <a:t>Uluslararası Dağ Günü 2024</a:t>
            </a:r>
          </a:p>
          <a:p>
            <a:r>
              <a:rPr lang="tr-TR" sz="2800" dirty="0" smtClean="0"/>
              <a:t>“Sürdürülebilir bir gelecek için dağ çözümleri – yenilikçilik, adaptasyon ve gençlik” bu yılki 11 Aralık Uluslararası Dağ Günü'nün temasıdır.</a:t>
            </a:r>
          </a:p>
          <a:p>
            <a:pPr>
              <a:lnSpc>
                <a:spcPts val="1440"/>
              </a:lnSpc>
              <a:spcBef>
                <a:spcPts val="150"/>
              </a:spcBef>
              <a:spcAft>
                <a:spcPts val="1500"/>
              </a:spcAft>
            </a:pPr>
            <a:endParaRPr lang="tr-TR" sz="2800" u="sng" kern="1800" dirty="0" smtClean="0">
              <a:solidFill>
                <a:srgbClr val="003B43"/>
              </a:solidFill>
              <a:latin typeface="Times New Roman" panose="02020603050405020304" pitchFamily="18" charset="0"/>
              <a:ea typeface="Times New Roman" panose="02020603050405020304" pitchFamily="18" charset="0"/>
              <a:cs typeface="Times New Roman" panose="02020603050405020304" pitchFamily="18" charset="0"/>
              <a:hlinkClick r:id="rId3"/>
            </a:endParaRPr>
          </a:p>
          <a:p>
            <a:pPr>
              <a:lnSpc>
                <a:spcPts val="1440"/>
              </a:lnSpc>
              <a:spcBef>
                <a:spcPts val="150"/>
              </a:spcBef>
              <a:spcAft>
                <a:spcPts val="1500"/>
              </a:spcAft>
            </a:pPr>
            <a:r>
              <a:rPr lang="tr-TR" sz="2800" u="sng" kern="1800" dirty="0" smtClean="0">
                <a:solidFill>
                  <a:srgbClr val="003B43"/>
                </a:solidFill>
                <a:latin typeface="Times New Roman" panose="02020603050405020304" pitchFamily="18" charset="0"/>
                <a:ea typeface="Times New Roman" panose="02020603050405020304" pitchFamily="18" charset="0"/>
                <a:cs typeface="Times New Roman" panose="02020603050405020304" pitchFamily="18" charset="0"/>
                <a:hlinkClick r:id="rId3"/>
              </a:rPr>
              <a:t>https</a:t>
            </a:r>
            <a:r>
              <a:rPr lang="tr-TR" sz="2800" u="sng" kern="1800" dirty="0">
                <a:solidFill>
                  <a:srgbClr val="003B43"/>
                </a:solidFill>
                <a:latin typeface="Times New Roman" panose="02020603050405020304" pitchFamily="18" charset="0"/>
                <a:ea typeface="Times New Roman" panose="02020603050405020304" pitchFamily="18" charset="0"/>
                <a:cs typeface="Times New Roman" panose="02020603050405020304" pitchFamily="18" charset="0"/>
                <a:hlinkClick r:id="rId3"/>
              </a:rPr>
              <a:t>://www.fao.org/international-mountain-day/theme/en/</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endParaRPr lang="tr-TR" sz="2800" dirty="0" smtClean="0"/>
          </a:p>
          <a:p>
            <a:pPr algn="just">
              <a:spcAft>
                <a:spcPts val="0"/>
              </a:spcAft>
            </a:pPr>
            <a:endParaRPr lang="tr-TR" sz="1600" u="sng" dirty="0" smtClean="0">
              <a:solidFill>
                <a:srgbClr val="0563C1"/>
              </a:solidFill>
              <a:latin typeface="Times New Roman" panose="02020603050405020304" pitchFamily="18" charset="0"/>
              <a:ea typeface="Times New Roman" panose="02020603050405020304" pitchFamily="18" charset="0"/>
              <a:hlinkClick r:id="rId2"/>
            </a:endParaRPr>
          </a:p>
          <a:p>
            <a:pPr algn="just">
              <a:spcAft>
                <a:spcPts val="0"/>
              </a:spcAft>
            </a:pPr>
            <a:r>
              <a:rPr lang="tr-TR" sz="1600" u="sng" dirty="0" smtClean="0">
                <a:solidFill>
                  <a:srgbClr val="0563C1"/>
                </a:solidFill>
                <a:latin typeface="Times New Roman" panose="02020603050405020304" pitchFamily="18" charset="0"/>
                <a:ea typeface="Times New Roman" panose="02020603050405020304" pitchFamily="18" charset="0"/>
                <a:hlinkClick r:id="rId2"/>
              </a:rPr>
              <a:t>(</a:t>
            </a:r>
            <a:endParaRPr lang="tr-TR" sz="1600" u="sng" dirty="0">
              <a:solidFill>
                <a:srgbClr val="0563C1"/>
              </a:solidFill>
              <a:latin typeface="Times New Roman" panose="02020603050405020304" pitchFamily="18" charset="0"/>
              <a:ea typeface="Times New Roman" panose="02020603050405020304" pitchFamily="18" charset="0"/>
              <a:hlinkClick r:id="rId2"/>
            </a:endParaRPr>
          </a:p>
          <a:p>
            <a:pPr algn="just">
              <a:spcAft>
                <a:spcPts val="0"/>
              </a:spcAft>
            </a:pPr>
            <a:endParaRPr lang="tr-TR" sz="1600" u="sng" dirty="0" smtClean="0">
              <a:solidFill>
                <a:srgbClr val="0563C1"/>
              </a:solidFill>
              <a:latin typeface="Times New Roman" panose="02020603050405020304" pitchFamily="18" charset="0"/>
              <a:ea typeface="Times New Roman" panose="02020603050405020304" pitchFamily="18" charset="0"/>
              <a:hlinkClick r:id="rId2"/>
            </a:endParaRPr>
          </a:p>
        </p:txBody>
      </p:sp>
    </p:spTree>
    <p:extLst>
      <p:ext uri="{BB962C8B-B14F-4D97-AF65-F5344CB8AC3E}">
        <p14:creationId xmlns:p14="http://schemas.microsoft.com/office/powerpoint/2010/main" val="2031914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idx="1"/>
            <p:extLst>
              <p:ext uri="{D42A27DB-BD31-4B8C-83A1-F6EECF244321}">
                <p14:modId xmlns:p14="http://schemas.microsoft.com/office/powerpoint/2010/main" val="2526862974"/>
              </p:ext>
            </p:extLst>
          </p:nvPr>
        </p:nvGraphicFramePr>
        <p:xfrm>
          <a:off x="1631092" y="1075038"/>
          <a:ext cx="8649730" cy="5128054"/>
        </p:xfrm>
        <a:graphic>
          <a:graphicData uri="http://schemas.openxmlformats.org/drawingml/2006/table">
            <a:tbl>
              <a:tblPr firstRow="1" firstCol="1" bandRow="1"/>
              <a:tblGrid>
                <a:gridCol w="2270504">
                  <a:extLst>
                    <a:ext uri="{9D8B030D-6E8A-4147-A177-3AD203B41FA5}">
                      <a16:colId xmlns:a16="http://schemas.microsoft.com/office/drawing/2014/main" val="4025645907"/>
                    </a:ext>
                  </a:extLst>
                </a:gridCol>
                <a:gridCol w="2127410">
                  <a:extLst>
                    <a:ext uri="{9D8B030D-6E8A-4147-A177-3AD203B41FA5}">
                      <a16:colId xmlns:a16="http://schemas.microsoft.com/office/drawing/2014/main" val="3362804660"/>
                    </a:ext>
                  </a:extLst>
                </a:gridCol>
                <a:gridCol w="2266501">
                  <a:extLst>
                    <a:ext uri="{9D8B030D-6E8A-4147-A177-3AD203B41FA5}">
                      <a16:colId xmlns:a16="http://schemas.microsoft.com/office/drawing/2014/main" val="436352530"/>
                    </a:ext>
                  </a:extLst>
                </a:gridCol>
                <a:gridCol w="1985315">
                  <a:extLst>
                    <a:ext uri="{9D8B030D-6E8A-4147-A177-3AD203B41FA5}">
                      <a16:colId xmlns:a16="http://schemas.microsoft.com/office/drawing/2014/main" val="366437377"/>
                    </a:ext>
                  </a:extLst>
                </a:gridCol>
              </a:tblGrid>
              <a:tr h="2233184">
                <a:tc>
                  <a:txBody>
                    <a:bodyPr/>
                    <a:lstStyle/>
                    <a:p>
                      <a:pPr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POLİTİK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YAPI</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-Ulusal Dağlık Alanlar Yönetişimi(DAY) Kamu Politikası Oluşturmak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-DAY Paydaşları</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Kurumlar, Sivil Toplum Kurumları, Bireyler (dağ yerleşikleri, genç, kadın, engelli, yaşlı nüfus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ULUSAL</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YAPILANMA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-Ulusal düzeyde seçilmiş öncelikli dağlarda ve etki alanlarında katılımcı modelle Dağlık Alan Organizasyonları (DAO) kurmak</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a:txBody>
                    <a:bodyPr/>
                    <a:lstStyle/>
                    <a:p>
                      <a:pPr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KADEMELENME</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.Yerel</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.Kalkınma Ajansları (İstatistiki Bölgeler)</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.Ulusal İşbirliği</a:t>
                      </a:r>
                    </a:p>
                    <a:p>
                      <a:pPr marL="252095"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Uluslararası Dağ Ortaklıkları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YURT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DIŞI İŞBİRLİĞİ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.DAY yurt dışı ortaklıklara iştirak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.Sınırda ve </a:t>
                      </a:r>
                      <a:r>
                        <a:rPr lang="tr-TR" sz="1200" dirty="0" err="1">
                          <a:effectLst/>
                          <a:latin typeface="Times New Roman" panose="02020603050405020304" pitchFamily="18" charset="0"/>
                          <a:ea typeface="Times New Roman" panose="02020603050405020304" pitchFamily="18" charset="0"/>
                          <a:cs typeface="Times New Roman" panose="02020603050405020304" pitchFamily="18" charset="0"/>
                        </a:rPr>
                        <a:t>sınırötesi</a:t>
                      </a: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 işbirliği hukuki- bilgi ağı yapıları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6710400"/>
                  </a:ext>
                </a:extLst>
              </a:tr>
              <a:tr h="2894870">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NORMATİF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ALAN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-Dağ/dağlık alanlara yönelik farkındalıklar oluşturacak doğrudan  ulusal mevzuat oluşturma.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-Kurumsallaşma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-Uluslararası organizasyonlara üyelik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gridSpan="3">
                  <a:txBody>
                    <a:bodyPr/>
                    <a:lstStyle/>
                    <a:p>
                      <a:pPr marL="252095" indent="45021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indent="45021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Devletin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Kamu Politikası Oluşturma Rolü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Sürdürülebilir koruma ve kullanma dengesi içinde dağ ve dağlık alanlara yönelik Kamu Politikası belirlemek, Katılımcı uygulama araçlarını oluşturmak, Yönetsel kademeli örgütlenmeyi belirlemek, Süreçleri Yönetmek, Dağlık Bölgelere ilişkin başarılı deneyimleri/ en iyi uygulamaları paylaşmak.</a:t>
                      </a:r>
                    </a:p>
                    <a:p>
                      <a:pPr marL="252095" indent="450215"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BU AMAÇLA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Coğrafyanın önemini ortaya koymak, Kamu politikalarında bütünleşik sektörel ve disiplinlerarası ve Disiplinlerötesi çalışmalarla konuya ilişkin ortak hedef ve amaçları tanımlamak, yurt içi ve yurt dışı ortak veri ve bilgiye erişim için yöntem ve protokoller belirlemek, </a:t>
                      </a:r>
                      <a:r>
                        <a:rPr lang="tr-TR" sz="1200" dirty="0" err="1">
                          <a:effectLst/>
                          <a:latin typeface="Times New Roman" panose="02020603050405020304" pitchFamily="18" charset="0"/>
                          <a:ea typeface="Times New Roman" panose="02020603050405020304" pitchFamily="18" charset="0"/>
                          <a:cs typeface="Times New Roman" panose="02020603050405020304" pitchFamily="18" charset="0"/>
                        </a:rPr>
                        <a:t>kurumlararası</a:t>
                      </a: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 güveni sağlamak, uluslararası ilişkilerde güven eşiğini yükseltmek, dağlık alanların yönetiminde ulusal ve uluslararası sürdürülebilir kalkınma hedefleri ile uyumlu, dağ yönetimine ilişkin tematik network (ilişkiler ağı)  oluşturmak.</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99717954"/>
                  </a:ext>
                </a:extLst>
              </a:tr>
            </a:tbl>
          </a:graphicData>
        </a:graphic>
      </p:graphicFrame>
      <p:sp>
        <p:nvSpPr>
          <p:cNvPr id="8" name="Metin kutusu 7"/>
          <p:cNvSpPr txBox="1"/>
          <p:nvPr/>
        </p:nvSpPr>
        <p:spPr>
          <a:xfrm>
            <a:off x="2409568" y="234778"/>
            <a:ext cx="7710616" cy="369332"/>
          </a:xfrm>
          <a:prstGeom prst="rect">
            <a:avLst/>
          </a:prstGeom>
          <a:noFill/>
        </p:spPr>
        <p:txBody>
          <a:bodyPr wrap="square" rtlCol="0">
            <a:spAutoFit/>
          </a:bodyPr>
          <a:lstStyle/>
          <a:p>
            <a:r>
              <a:rPr lang="tr-TR" b="1"/>
              <a:t> Katılımcı Dağlık Alan Yönetişimi Stratejisi Modeli </a:t>
            </a:r>
            <a:endParaRPr lang="tr-TR" dirty="0"/>
          </a:p>
        </p:txBody>
      </p:sp>
    </p:spTree>
    <p:extLst>
      <p:ext uri="{BB962C8B-B14F-4D97-AF65-F5344CB8AC3E}">
        <p14:creationId xmlns:p14="http://schemas.microsoft.com/office/powerpoint/2010/main" val="2103542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smtClean="0"/>
              <a:t>SİYASALAR : UYGULAMA ARAÇLARI </a:t>
            </a:r>
            <a:endParaRPr lang="tr-TR" sz="32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291040002"/>
              </p:ext>
            </p:extLst>
          </p:nvPr>
        </p:nvGraphicFramePr>
        <p:xfrm>
          <a:off x="1161534" y="1285103"/>
          <a:ext cx="8773298" cy="5226907"/>
        </p:xfrm>
        <a:graphic>
          <a:graphicData uri="http://schemas.openxmlformats.org/drawingml/2006/table">
            <a:tbl>
              <a:tblPr firstRow="1" firstCol="1" bandRow="1"/>
              <a:tblGrid>
                <a:gridCol w="2923798">
                  <a:extLst>
                    <a:ext uri="{9D8B030D-6E8A-4147-A177-3AD203B41FA5}">
                      <a16:colId xmlns:a16="http://schemas.microsoft.com/office/drawing/2014/main" val="3777669259"/>
                    </a:ext>
                  </a:extLst>
                </a:gridCol>
                <a:gridCol w="2924750">
                  <a:extLst>
                    <a:ext uri="{9D8B030D-6E8A-4147-A177-3AD203B41FA5}">
                      <a16:colId xmlns:a16="http://schemas.microsoft.com/office/drawing/2014/main" val="2917268060"/>
                    </a:ext>
                  </a:extLst>
                </a:gridCol>
                <a:gridCol w="2924750">
                  <a:extLst>
                    <a:ext uri="{9D8B030D-6E8A-4147-A177-3AD203B41FA5}">
                      <a16:colId xmlns:a16="http://schemas.microsoft.com/office/drawing/2014/main" val="1599372593"/>
                    </a:ext>
                  </a:extLst>
                </a:gridCol>
              </a:tblGrid>
              <a:tr h="5226907">
                <a:tc>
                  <a:txBody>
                    <a:bodyPr/>
                    <a:lstStyle/>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MÜZAKERE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ORTAMLARI</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-Mevzuatı oluşturmak, iklim, afet gibi günün ihtiyaçlarına uygun felsefesini bozmadan güncellemek,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-Uygulama metotlarına yönelik (siyasa) için toplumsal-idari destek sağlamak,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-Uzlaşmacı ve çatışmacı değerleri kamuoyunda müzakere ederek, farkındalık toplantıları, çalıştaylar düzenleyerek kamu yararını oluşturmak,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-İletişim araçlarını yaygın farkındalık için bilgilendirmede etkili kullanmak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-Dağların avukatlığını yapmak</a:t>
                      </a:r>
                    </a:p>
                  </a:txBody>
                  <a:tcPr marL="68580" marR="68580" marT="0" marB="0">
                    <a:lnL w="38100" cap="flat" cmpd="sng" algn="ctr">
                      <a:solidFill>
                        <a:srgbClr val="ED7D31"/>
                      </a:solidFill>
                      <a:prstDash val="solid"/>
                      <a:round/>
                      <a:headEnd type="none" w="med" len="med"/>
                      <a:tailEnd type="none" w="med" len="med"/>
                    </a:lnL>
                    <a:lnR w="38100" cap="flat" cmpd="sng" algn="ctr">
                      <a:solidFill>
                        <a:srgbClr val="ED7D31"/>
                      </a:solidFill>
                      <a:prstDash val="solid"/>
                      <a:round/>
                      <a:headEnd type="none" w="med" len="med"/>
                      <a:tailEnd type="none" w="med" len="med"/>
                    </a:lnR>
                    <a:lnT w="38100" cap="flat" cmpd="sng" algn="ctr">
                      <a:solidFill>
                        <a:srgbClr val="ED7D31"/>
                      </a:solidFill>
                      <a:prstDash val="solid"/>
                      <a:round/>
                      <a:headEnd type="none" w="med" len="med"/>
                      <a:tailEnd type="none" w="med" len="med"/>
                    </a:lnT>
                    <a:lnB w="38100" cap="flat" cmpd="sng" algn="ctr">
                      <a:solidFill>
                        <a:srgbClr val="ED7D31"/>
                      </a:solidFill>
                      <a:prstDash val="solid"/>
                      <a:round/>
                      <a:headEnd type="none" w="med" len="med"/>
                      <a:tailEnd type="none" w="med" len="med"/>
                    </a:lnB>
                  </a:tcPr>
                </a:tc>
                <a:tc>
                  <a:txBody>
                    <a:bodyPr/>
                    <a:lstStyle/>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SÜRDÜRÜLEBİLİR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GELECEK(Projeler)</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-Dağlık alanların sürdürülebilir geleceği için, stratejik planlar, programlar ve eylem planlarını yerel, ulusal ve uluslararası kalkınma öncelikleriyle uyumlu yürütmek, erişimini sağlamak,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-Coğrafi özelliklere dikkat ederek, gelişmiş metotlarla disiplinlerarası ve sektörler bütünlüğünde Çevresel Etki Değerlendirmeleri (ÇED) ile yatırımlara bağlı olmadan Stratejik Çevresel Değerlendirmeleri (SÇD)  yapmak,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-ÇED üstü kurullar oluşturmak,</a:t>
                      </a:r>
                    </a:p>
                  </a:txBody>
                  <a:tcPr marL="68580" marR="68580" marT="0" marB="0">
                    <a:lnL w="38100" cap="flat" cmpd="sng" algn="ctr">
                      <a:solidFill>
                        <a:srgbClr val="ED7D31"/>
                      </a:solidFill>
                      <a:prstDash val="solid"/>
                      <a:round/>
                      <a:headEnd type="none" w="med" len="med"/>
                      <a:tailEnd type="none" w="med" len="med"/>
                    </a:lnL>
                    <a:lnR w="38100" cap="flat" cmpd="sng" algn="ctr">
                      <a:solidFill>
                        <a:srgbClr val="ED7D31"/>
                      </a:solidFill>
                      <a:prstDash val="solid"/>
                      <a:round/>
                      <a:headEnd type="none" w="med" len="med"/>
                      <a:tailEnd type="none" w="med" len="med"/>
                    </a:lnR>
                    <a:lnT w="38100" cap="flat" cmpd="sng" algn="ctr">
                      <a:solidFill>
                        <a:srgbClr val="ED7D31"/>
                      </a:solidFill>
                      <a:prstDash val="solid"/>
                      <a:round/>
                      <a:headEnd type="none" w="med" len="med"/>
                      <a:tailEnd type="none" w="med" len="med"/>
                    </a:lnT>
                    <a:lnB w="38100" cap="flat" cmpd="sng" algn="ctr">
                      <a:solidFill>
                        <a:srgbClr val="ED7D31"/>
                      </a:solidFill>
                      <a:prstDash val="solid"/>
                      <a:round/>
                      <a:headEnd type="none" w="med" len="med"/>
                      <a:tailEnd type="none" w="med" len="med"/>
                    </a:lnB>
                  </a:tcPr>
                </a:tc>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MALİ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YAPILAR</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-Milli Bütçede pay ayırarak dağ ve dağlık alanlar konusunda disiplinlerarası ve disiplinler üstü araştırmaları desteklemek, bu amaçla idari ve hukuki güvence oluşturmak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-Uluslararası bilgi alışverişi ve araştırma ortamlarına katılım ve işbirliği çalışmalarını geliştirmek amacıyla fon sistemleri kurmak ve amacı dışında kullanmamak, </a:t>
                      </a:r>
                    </a:p>
                    <a:p>
                      <a:pPr marL="252095" algn="just">
                        <a:lnSpc>
                          <a:spcPts val="1200"/>
                        </a:lnSpc>
                        <a:spcBef>
                          <a:spcPts val="400"/>
                        </a:spcBef>
                        <a:spcAft>
                          <a:spcPts val="200"/>
                        </a:spcAft>
                      </a:pPr>
                      <a:r>
                        <a:rPr lang="tr-TR" sz="1200" b="1" dirty="0">
                          <a:effectLst/>
                          <a:highlight>
                            <a:srgbClr val="00FFFF"/>
                          </a:highligh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38100" cap="flat" cmpd="sng" algn="ctr">
                      <a:solidFill>
                        <a:srgbClr val="ED7D31"/>
                      </a:solidFill>
                      <a:prstDash val="solid"/>
                      <a:round/>
                      <a:headEnd type="none" w="med" len="med"/>
                      <a:tailEnd type="none" w="med" len="med"/>
                    </a:lnL>
                    <a:lnR w="38100" cap="flat" cmpd="sng" algn="ctr">
                      <a:solidFill>
                        <a:srgbClr val="ED7D31"/>
                      </a:solidFill>
                      <a:prstDash val="solid"/>
                      <a:round/>
                      <a:headEnd type="none" w="med" len="med"/>
                      <a:tailEnd type="none" w="med" len="med"/>
                    </a:lnR>
                    <a:lnT w="38100" cap="flat" cmpd="sng" algn="ctr">
                      <a:solidFill>
                        <a:srgbClr val="ED7D31"/>
                      </a:solidFill>
                      <a:prstDash val="solid"/>
                      <a:round/>
                      <a:headEnd type="none" w="med" len="med"/>
                      <a:tailEnd type="none" w="med" len="med"/>
                    </a:lnT>
                    <a:lnB w="381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2394131582"/>
                  </a:ext>
                </a:extLst>
              </a:tr>
            </a:tbl>
          </a:graphicData>
        </a:graphic>
      </p:graphicFrame>
    </p:spTree>
    <p:extLst>
      <p:ext uri="{BB962C8B-B14F-4D97-AF65-F5344CB8AC3E}">
        <p14:creationId xmlns:p14="http://schemas.microsoft.com/office/powerpoint/2010/main" val="1340236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
            </a:r>
            <a:br>
              <a:rPr lang="tr-TR" dirty="0" smtClean="0"/>
            </a:br>
            <a:r>
              <a:rPr lang="tr-TR" dirty="0"/>
              <a:t/>
            </a:r>
            <a:br>
              <a:rPr lang="tr-TR" dirty="0"/>
            </a:br>
            <a:r>
              <a:rPr lang="tr-TR" dirty="0" smtClean="0"/>
              <a:t>Nüfus </a:t>
            </a:r>
            <a:r>
              <a:rPr lang="de-DE" b="1" dirty="0" err="1"/>
              <a:t>Bugün</a:t>
            </a:r>
            <a:r>
              <a:rPr lang="de-DE" b="1" dirty="0"/>
              <a:t> Türkiye </a:t>
            </a:r>
            <a:r>
              <a:rPr lang="de-DE" b="1" dirty="0" err="1"/>
              <a:t>nüfusu</a:t>
            </a:r>
            <a:r>
              <a:rPr lang="de-DE" b="1" dirty="0"/>
              <a:t/>
            </a:r>
            <a:br>
              <a:rPr lang="de-DE" b="1" dirty="0"/>
            </a:br>
            <a:r>
              <a:rPr lang="de-DE" b="1" dirty="0"/>
              <a:t>86.182.729</a:t>
            </a:r>
            <a:r>
              <a:rPr lang="de-DE" dirty="0"/>
              <a:t/>
            </a:r>
            <a:br>
              <a:rPr lang="de-DE" dirty="0"/>
            </a:br>
            <a:r>
              <a:rPr lang="de-DE" dirty="0"/>
              <a:t/>
            </a:r>
            <a:br>
              <a:rPr lang="de-DE" dirty="0"/>
            </a:br>
            <a:r>
              <a:rPr lang="de-DE" sz="3100" dirty="0"/>
              <a:t>Türkiye, </a:t>
            </a:r>
            <a:r>
              <a:rPr lang="de-DE" sz="3100" dirty="0" err="1"/>
              <a:t>nüfus</a:t>
            </a:r>
            <a:r>
              <a:rPr lang="de-DE" sz="3100" dirty="0"/>
              <a:t> </a:t>
            </a:r>
            <a:r>
              <a:rPr lang="de-DE" sz="3100" dirty="0" err="1"/>
              <a:t>büyüklüğüne</a:t>
            </a:r>
            <a:r>
              <a:rPr lang="de-DE" sz="3100" dirty="0"/>
              <a:t> göre </a:t>
            </a:r>
            <a:r>
              <a:rPr lang="de-DE" sz="3100" dirty="0" err="1"/>
              <a:t>sıralamada</a:t>
            </a:r>
            <a:r>
              <a:rPr lang="de-DE" sz="3100" dirty="0"/>
              <a:t> 194 </a:t>
            </a:r>
            <a:r>
              <a:rPr lang="de-DE" sz="3100" dirty="0" err="1"/>
              <a:t>ülke</a:t>
            </a:r>
            <a:r>
              <a:rPr lang="de-DE" sz="3100" dirty="0"/>
              <a:t> </a:t>
            </a:r>
            <a:r>
              <a:rPr lang="de-DE" sz="3100" dirty="0" err="1"/>
              <a:t>arasında</a:t>
            </a:r>
            <a:r>
              <a:rPr lang="de-DE" sz="3100" dirty="0"/>
              <a:t> 18. </a:t>
            </a:r>
            <a:r>
              <a:rPr lang="de-DE" sz="3100" dirty="0" err="1"/>
              <a:t>sırada</a:t>
            </a:r>
            <a:r>
              <a:rPr lang="de-DE" sz="3100" dirty="0"/>
              <a:t> </a:t>
            </a:r>
            <a:r>
              <a:rPr lang="de-DE" sz="3100" dirty="0" err="1"/>
              <a:t>yer</a:t>
            </a:r>
            <a:r>
              <a:rPr lang="de-DE" sz="3100" dirty="0"/>
              <a:t> </a:t>
            </a:r>
            <a:r>
              <a:rPr lang="de-DE" sz="3100" dirty="0" err="1"/>
              <a:t>aldı</a:t>
            </a:r>
            <a:r>
              <a:rPr lang="de-DE" sz="3100" dirty="0"/>
              <a:t/>
            </a:r>
            <a:br>
              <a:rPr lang="de-DE" sz="3100" dirty="0"/>
            </a:br>
            <a:r>
              <a:rPr lang="de-DE" dirty="0"/>
              <a:t/>
            </a:r>
            <a:br>
              <a:rPr lang="de-DE" dirty="0"/>
            </a:br>
            <a:endParaRPr lang="tr-TR" dirty="0"/>
          </a:p>
        </p:txBody>
      </p:sp>
      <p:sp>
        <p:nvSpPr>
          <p:cNvPr id="3" name="İçerik Yer Tutucusu 2"/>
          <p:cNvSpPr>
            <a:spLocks noGrp="1"/>
          </p:cNvSpPr>
          <p:nvPr>
            <p:ph idx="1"/>
          </p:nvPr>
        </p:nvSpPr>
        <p:spPr>
          <a:xfrm>
            <a:off x="968188" y="3496235"/>
            <a:ext cx="10385612" cy="2680728"/>
          </a:xfrm>
        </p:spPr>
        <p:txBody>
          <a:bodyPr>
            <a:normAutofit/>
          </a:bodyPr>
          <a:lstStyle/>
          <a:p>
            <a:r>
              <a:rPr lang="tr-TR" dirty="0" smtClean="0"/>
              <a:t>31 Aralık 2021 :  </a:t>
            </a:r>
            <a:r>
              <a:rPr lang="tr-TR" dirty="0"/>
              <a:t>84 milyon 680 bin 273 </a:t>
            </a:r>
            <a:r>
              <a:rPr lang="tr-TR" dirty="0" smtClean="0"/>
              <a:t>kişi .</a:t>
            </a:r>
          </a:p>
          <a:p>
            <a:r>
              <a:rPr lang="tr-TR" dirty="0" smtClean="0"/>
              <a:t>2023 </a:t>
            </a:r>
            <a:r>
              <a:rPr lang="de-DE" dirty="0"/>
              <a:t> </a:t>
            </a:r>
            <a:r>
              <a:rPr lang="tr-TR" dirty="0" smtClean="0"/>
              <a:t>                   </a:t>
            </a:r>
            <a:r>
              <a:rPr lang="de-DE" dirty="0" smtClean="0"/>
              <a:t>85 </a:t>
            </a:r>
            <a:r>
              <a:rPr lang="de-DE" dirty="0" err="1"/>
              <a:t>milyon</a:t>
            </a:r>
            <a:r>
              <a:rPr lang="de-DE" dirty="0"/>
              <a:t> 372 bin 377 </a:t>
            </a:r>
            <a:endParaRPr lang="tr-TR" dirty="0" smtClean="0"/>
          </a:p>
          <a:p>
            <a:r>
              <a:rPr lang="tr-TR" dirty="0" smtClean="0"/>
              <a:t>Köylerde </a:t>
            </a:r>
            <a:r>
              <a:rPr lang="tr-TR" dirty="0"/>
              <a:t>yaşayanların oranı yüzde 6,6’dan yüzde 7’ye yükseldi</a:t>
            </a:r>
            <a:r>
              <a:rPr lang="tr-TR" dirty="0" smtClean="0"/>
              <a:t>.</a:t>
            </a:r>
          </a:p>
          <a:p>
            <a:r>
              <a:rPr lang="tr-TR" dirty="0"/>
              <a:t>yüzde </a:t>
            </a:r>
            <a:r>
              <a:rPr lang="tr-TR" dirty="0" smtClean="0"/>
              <a:t>93,5 kent  -  yüzde 6,5 kır </a:t>
            </a:r>
            <a:endParaRPr lang="tr-TR" dirty="0"/>
          </a:p>
        </p:txBody>
      </p:sp>
    </p:spTree>
    <p:extLst>
      <p:ext uri="{BB962C8B-B14F-4D97-AF65-F5344CB8AC3E}">
        <p14:creationId xmlns:p14="http://schemas.microsoft.com/office/powerpoint/2010/main" val="2524996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normAutofit fontScale="92500" lnSpcReduction="10000"/>
          </a:bodyPr>
          <a:lstStyle/>
          <a:p>
            <a:r>
              <a:rPr lang="tr-TR" dirty="0"/>
              <a:t> “Dağlar” temelde coğrafi olarak tanımlanmış alanları temsil ederken, “dağlık alanlar”, dağların etkileşim çevresini dikkate almaktadır. </a:t>
            </a:r>
            <a:endParaRPr lang="tr-TR" dirty="0" smtClean="0"/>
          </a:p>
          <a:p>
            <a:r>
              <a:rPr lang="tr-TR" dirty="0" smtClean="0"/>
              <a:t>Avrupa’da </a:t>
            </a:r>
            <a:r>
              <a:rPr lang="tr-TR" dirty="0"/>
              <a:t>çoğu kere dağlık alanlarda kurulmuş “dağ belediyeleri” olarak tanımlanan yerel yönetimler bulunmaktadır. </a:t>
            </a:r>
            <a:endParaRPr lang="tr-TR" dirty="0" smtClean="0"/>
          </a:p>
          <a:p>
            <a:r>
              <a:rPr lang="tr-TR" dirty="0" smtClean="0"/>
              <a:t>Türkiye’de </a:t>
            </a:r>
            <a:r>
              <a:rPr lang="tr-TR" dirty="0"/>
              <a:t>ise, dağlık alanlarda kurulmuş köyler , “orman köyleri” olarak adlandırılmaktadır. Dağ belediyeleri gibi bir tanım da, kamu yönetimi teşkilatlanmasında kullanılmamaktadır. </a:t>
            </a:r>
            <a:endParaRPr lang="tr-TR" dirty="0" smtClean="0"/>
          </a:p>
          <a:p>
            <a:r>
              <a:rPr lang="tr-TR" dirty="0" smtClean="0"/>
              <a:t>Büyükşehir </a:t>
            </a:r>
            <a:r>
              <a:rPr lang="tr-TR" dirty="0"/>
              <a:t>Belediyelerinde , kademeli olarak  belediye meclisleri kabul ederse, “kırsal mahalle” (5216 </a:t>
            </a:r>
            <a:r>
              <a:rPr lang="tr-TR" dirty="0" err="1"/>
              <a:t>sk</a:t>
            </a:r>
            <a:r>
              <a:rPr lang="tr-TR" dirty="0"/>
              <a:t>, ek md.3 ve 17 Nisan 2021 tarihli Yönetmelik)  denilebilecek alanlar, çoğu kere aslında dağ köylerinden statü değişikliği ile kentin mahalleleri olan aslında “olamayan” eski statüde köylerin yer aldığı alanlardır. </a:t>
            </a:r>
          </a:p>
          <a:p>
            <a:endParaRPr lang="tr-TR" dirty="0"/>
          </a:p>
        </p:txBody>
      </p:sp>
    </p:spTree>
    <p:extLst>
      <p:ext uri="{BB962C8B-B14F-4D97-AF65-F5344CB8AC3E}">
        <p14:creationId xmlns:p14="http://schemas.microsoft.com/office/powerpoint/2010/main" val="3601254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normAutofit lnSpcReduction="10000"/>
          </a:bodyPr>
          <a:lstStyle/>
          <a:p>
            <a:r>
              <a:rPr lang="tr-TR" dirty="0"/>
              <a:t>Avrupa ülkelerinden örneklemek gerekirse; </a:t>
            </a:r>
            <a:endParaRPr lang="tr-TR" dirty="0" smtClean="0"/>
          </a:p>
          <a:p>
            <a:r>
              <a:rPr lang="tr-TR" dirty="0" smtClean="0"/>
              <a:t>İrlanda </a:t>
            </a:r>
            <a:r>
              <a:rPr lang="tr-TR" dirty="0"/>
              <a:t>dağlarını 200 m kontur çizgisinde, </a:t>
            </a:r>
            <a:endParaRPr lang="tr-TR" dirty="0" smtClean="0"/>
          </a:p>
          <a:p>
            <a:r>
              <a:rPr lang="tr-TR" dirty="0" smtClean="0"/>
              <a:t>Çek </a:t>
            </a:r>
            <a:r>
              <a:rPr lang="tr-TR" dirty="0"/>
              <a:t>Cumhuriyeti'nde ise 700 m olarak tanımlamaktadır. </a:t>
            </a:r>
            <a:endParaRPr lang="tr-TR" dirty="0" smtClean="0"/>
          </a:p>
          <a:p>
            <a:r>
              <a:rPr lang="tr-TR" dirty="0" smtClean="0"/>
              <a:t>Norveç </a:t>
            </a:r>
            <a:r>
              <a:rPr lang="tr-TR" dirty="0"/>
              <a:t>600 m, Bulgaristan 420 m, Belçika 300 metre, İrlanda 200 metreyi ölçüt almıştır.  </a:t>
            </a:r>
            <a:endParaRPr lang="tr-TR" dirty="0" smtClean="0"/>
          </a:p>
          <a:p>
            <a:r>
              <a:rPr lang="tr-TR" dirty="0" smtClean="0"/>
              <a:t>Bazen</a:t>
            </a:r>
            <a:r>
              <a:rPr lang="tr-TR" dirty="0"/>
              <a:t>, dağ yükseklik değerleri bir ülke içinde bile farklılık gösterebilmektedir. Nitekim Dağlık Alanlarda Sürdürülebilir Kalkınma projesi çalışmaları bağlamında daha önce 500 metrenin yaygın olarak dağ olarak kabul edildiği Sırbistan’da bu değer 600 m olarak değiştirilmiştir</a:t>
            </a:r>
          </a:p>
        </p:txBody>
      </p:sp>
    </p:spTree>
    <p:extLst>
      <p:ext uri="{BB962C8B-B14F-4D97-AF65-F5344CB8AC3E}">
        <p14:creationId xmlns:p14="http://schemas.microsoft.com/office/powerpoint/2010/main" val="2464088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normAutofit/>
          </a:bodyPr>
          <a:lstStyle/>
          <a:p>
            <a:r>
              <a:rPr lang="tr-TR" dirty="0"/>
              <a:t>Danimarka, Hollanda ve Baltık ülkeleri olan; Estonya, Litvanya ve Letonya  dağlık alanlara sahip olmayan ülkelerdir. </a:t>
            </a:r>
            <a:endParaRPr lang="tr-TR" dirty="0" smtClean="0"/>
          </a:p>
          <a:p>
            <a:r>
              <a:rPr lang="tr-TR" dirty="0" smtClean="0"/>
              <a:t>Avrupa’da </a:t>
            </a:r>
            <a:r>
              <a:rPr lang="tr-TR" dirty="0"/>
              <a:t>en büyük oranlara sahip ülkeler; </a:t>
            </a:r>
            <a:endParaRPr lang="tr-TR" dirty="0" smtClean="0"/>
          </a:p>
          <a:p>
            <a:r>
              <a:rPr lang="tr-TR" dirty="0" smtClean="0"/>
              <a:t>Avusturya</a:t>
            </a:r>
            <a:r>
              <a:rPr lang="tr-TR" dirty="0"/>
              <a:t>(%73) ve Yunanistan (%78), </a:t>
            </a:r>
            <a:endParaRPr lang="tr-TR" dirty="0" smtClean="0"/>
          </a:p>
          <a:p>
            <a:r>
              <a:rPr lang="tr-TR" dirty="0" smtClean="0"/>
              <a:t>Bulgaristan'ın </a:t>
            </a:r>
            <a:r>
              <a:rPr lang="tr-TR" dirty="0"/>
              <a:t>yarısından fazlası (%53), </a:t>
            </a:r>
            <a:endParaRPr lang="tr-TR" dirty="0" smtClean="0"/>
          </a:p>
          <a:p>
            <a:r>
              <a:rPr lang="tr-TR" dirty="0" smtClean="0"/>
              <a:t>Slovakya </a:t>
            </a:r>
            <a:r>
              <a:rPr lang="tr-TR" dirty="0"/>
              <a:t>(%62) ve Slovenya (%78) olarak belirlenmiştir. </a:t>
            </a:r>
            <a:endParaRPr lang="tr-TR" dirty="0" smtClean="0"/>
          </a:p>
          <a:p>
            <a:r>
              <a:rPr lang="tr-TR" dirty="0" smtClean="0"/>
              <a:t>Norveç </a:t>
            </a:r>
            <a:r>
              <a:rPr lang="tr-TR" dirty="0"/>
              <a:t>ve İsviçre topraklarının %90'ından fazlası dağlıktır</a:t>
            </a:r>
            <a:r>
              <a:rPr lang="tr-TR" dirty="0" smtClean="0"/>
              <a:t>.</a:t>
            </a:r>
          </a:p>
          <a:p>
            <a:r>
              <a:rPr lang="tr-TR" dirty="0" smtClean="0"/>
              <a:t> </a:t>
            </a:r>
            <a:r>
              <a:rPr lang="tr-TR" dirty="0"/>
              <a:t>Alpine bölgesinde, 6.303 belediye bulunmaktadır ve ortalama nüfusları 2.446 kişidir. </a:t>
            </a:r>
          </a:p>
        </p:txBody>
      </p:sp>
    </p:spTree>
    <p:extLst>
      <p:ext uri="{BB962C8B-B14F-4D97-AF65-F5344CB8AC3E}">
        <p14:creationId xmlns:p14="http://schemas.microsoft.com/office/powerpoint/2010/main" val="3430699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normAutofit fontScale="92500" lnSpcReduction="20000"/>
          </a:bodyPr>
          <a:lstStyle/>
          <a:p>
            <a:r>
              <a:rPr lang="tr-TR" dirty="0"/>
              <a:t>Dağlık alan tanımı olmayan ülkelerden; Finlandiya’nın ve Norveç’in idari tanımı bulunmamaktadır. </a:t>
            </a:r>
            <a:endParaRPr lang="tr-TR" dirty="0" smtClean="0"/>
          </a:p>
          <a:p>
            <a:r>
              <a:rPr lang="tr-TR" dirty="0" smtClean="0"/>
              <a:t>Bu </a:t>
            </a:r>
            <a:r>
              <a:rPr lang="tr-TR" dirty="0"/>
              <a:t>ülkelerde “Ormansız dağlar” için özel önlemler hakkında tartışmalar yapılmaktadır. </a:t>
            </a:r>
            <a:endParaRPr lang="tr-TR" dirty="0" smtClean="0"/>
          </a:p>
          <a:p>
            <a:r>
              <a:rPr lang="tr-TR" dirty="0" smtClean="0"/>
              <a:t>Polonya’da </a:t>
            </a:r>
            <a:r>
              <a:rPr lang="tr-TR" dirty="0"/>
              <a:t>ülkenin dağ politikalarının temelini oluşturan Dağ Yasasında, 1986 ve 1989 yılları arasında dağ tanımlamaları yer almaktaydı.  Neden dağlık alanlar için idari bir tanım olmadığının cevabı, </a:t>
            </a:r>
            <a:r>
              <a:rPr lang="tr-TR" u="sng" dirty="0"/>
              <a:t>çevre korumasının genişletilmesi amacını taşımaktadır. </a:t>
            </a:r>
            <a:endParaRPr lang="tr-TR" u="sng" dirty="0" smtClean="0"/>
          </a:p>
          <a:p>
            <a:r>
              <a:rPr lang="tr-TR" dirty="0" smtClean="0"/>
              <a:t>Esasen </a:t>
            </a:r>
            <a:r>
              <a:rPr lang="tr-TR" dirty="0"/>
              <a:t>dağlık alanlara yönelik bir yerleşmiş korumacı kültür oluşmuştur. Norveç'te, dağların alanlarla ilgili olarak geliştirme ve koruma ayrı değerlendirilmektedir.  Dağlık alanlar, dağın çevresiyle birlikte tarım </a:t>
            </a:r>
            <a:r>
              <a:rPr lang="tr-TR" dirty="0" err="1"/>
              <a:t>vd</a:t>
            </a:r>
            <a:r>
              <a:rPr lang="tr-TR" dirty="0"/>
              <a:t> fonksiyonları itibarıyla değerlendirilirken, İrlanda, Macaristan, Slovakya ve İspanya'da yaklaşım dağa odaklanmıştır.</a:t>
            </a:r>
          </a:p>
        </p:txBody>
      </p:sp>
    </p:spTree>
    <p:extLst>
      <p:ext uri="{BB962C8B-B14F-4D97-AF65-F5344CB8AC3E}">
        <p14:creationId xmlns:p14="http://schemas.microsoft.com/office/powerpoint/2010/main" val="391780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normAutofit fontScale="92500" lnSpcReduction="10000"/>
          </a:bodyPr>
          <a:lstStyle/>
          <a:p>
            <a:pPr algn="ctr"/>
            <a:r>
              <a:rPr lang="tr-TR" dirty="0"/>
              <a:t>Bölgesel kalkınma için dağ tanımına sahip </a:t>
            </a:r>
            <a:r>
              <a:rPr lang="tr-TR" dirty="0" smtClean="0"/>
              <a:t>ülkelerde ; </a:t>
            </a:r>
            <a:r>
              <a:rPr lang="tr-TR" dirty="0"/>
              <a:t>Bulgaristan, Fransa, İtalya ve İsviçre,  bölgesel ve/veya daha genel politika amaçları taşımaktadır. </a:t>
            </a:r>
            <a:r>
              <a:rPr lang="tr-TR" dirty="0" smtClean="0"/>
              <a:t>(Finlandiya ve Norveç )</a:t>
            </a:r>
            <a:endParaRPr lang="tr-TR" dirty="0"/>
          </a:p>
          <a:p>
            <a:pPr algn="just"/>
            <a:r>
              <a:rPr lang="tr-TR" dirty="0"/>
              <a:t>Türkiye’de Erzurum ovası 1850 metre ile “ova” olarak tanımlanmaktadır. </a:t>
            </a:r>
            <a:endParaRPr lang="tr-TR" dirty="0" smtClean="0"/>
          </a:p>
          <a:p>
            <a:pPr algn="just"/>
            <a:r>
              <a:rPr lang="tr-TR" dirty="0" smtClean="0"/>
              <a:t>Dağ </a:t>
            </a:r>
            <a:r>
              <a:rPr lang="tr-TR" dirty="0"/>
              <a:t>köylüsü de, orman köylüsü olarak tanımlanmaktadır (1982 Anayasası, md.170). </a:t>
            </a:r>
            <a:endParaRPr lang="tr-TR" dirty="0" smtClean="0"/>
          </a:p>
          <a:p>
            <a:pPr algn="just"/>
            <a:r>
              <a:rPr lang="tr-TR" dirty="0" smtClean="0"/>
              <a:t>Orman </a:t>
            </a:r>
            <a:r>
              <a:rPr lang="tr-TR" dirty="0"/>
              <a:t>ve Tarım konusu birleştirilerek “Tarım ve Orman Bakanlığı” yönetiminde, alanlar yönetilmektedir. Örgütlenme yapılanmasına paradoksal olarak, ormanlık alanlarda “tarım ve hayvancılık” yapılamayacağının da Anayasal bir hüküm olduğunu hatırlatmak yerinde olacaktır (1982 Anayasası, md.169). </a:t>
            </a:r>
          </a:p>
          <a:p>
            <a:endParaRPr lang="tr-TR" dirty="0"/>
          </a:p>
        </p:txBody>
      </p:sp>
    </p:spTree>
    <p:extLst>
      <p:ext uri="{BB962C8B-B14F-4D97-AF65-F5344CB8AC3E}">
        <p14:creationId xmlns:p14="http://schemas.microsoft.com/office/powerpoint/2010/main" val="70132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TANIMI BİR SORUN MUDUR?</a:t>
            </a:r>
            <a:endParaRPr lang="tr-TR" dirty="0"/>
          </a:p>
        </p:txBody>
      </p:sp>
      <p:sp>
        <p:nvSpPr>
          <p:cNvPr id="3" name="İçerik Yer Tutucusu 2"/>
          <p:cNvSpPr>
            <a:spLocks noGrp="1"/>
          </p:cNvSpPr>
          <p:nvPr>
            <p:ph idx="1"/>
          </p:nvPr>
        </p:nvSpPr>
        <p:spPr/>
        <p:txBody>
          <a:bodyPr>
            <a:normAutofit/>
          </a:bodyPr>
          <a:lstStyle/>
          <a:p>
            <a:r>
              <a:rPr lang="tr-TR" dirty="0"/>
              <a:t>Ayrıca önemle belirtmek gerekir, Katılım Öncesi Yardım Aracı Kırsal Kalkınma Programı </a:t>
            </a:r>
            <a:r>
              <a:rPr lang="sk-SK" dirty="0"/>
              <a:t>IPARD Programlarının (2007-2013), (2014-2020) uygulamaları kapsamındaki dağlık alan tanımı; </a:t>
            </a:r>
            <a:endParaRPr lang="tr-TR" dirty="0" smtClean="0"/>
          </a:p>
          <a:p>
            <a:endParaRPr lang="tr-TR" b="1" i="1" dirty="0"/>
          </a:p>
          <a:p>
            <a:r>
              <a:rPr lang="sk-SK" b="1" i="1" dirty="0" smtClean="0"/>
              <a:t>1000 </a:t>
            </a:r>
            <a:r>
              <a:rPr lang="sk-SK" b="1" i="1" dirty="0"/>
              <a:t>metre rakımdan yüksek ya da rakımı 500-1000 metre arasında ve eğimi ise %17’den fazla olan alanlar, </a:t>
            </a:r>
            <a:r>
              <a:rPr lang="sk-SK" dirty="0"/>
              <a:t>olarak gösterilmiştir </a:t>
            </a:r>
            <a:endParaRPr lang="tr-TR" dirty="0" smtClean="0"/>
          </a:p>
          <a:p>
            <a:r>
              <a:rPr lang="tr-TR" dirty="0">
                <a:hlinkClick r:id="rId2"/>
              </a:rPr>
              <a:t>https://</a:t>
            </a:r>
            <a:r>
              <a:rPr lang="tr-TR" dirty="0" smtClean="0">
                <a:hlinkClick r:id="rId2"/>
              </a:rPr>
              <a:t>docs.google.com/spreadsheets/d/1-NwKhKDTMtJVANYKjPKbgkaxBa44Cz1ZSiJK5mqmH7c/edit?gid=1836503242#gid=1836503242</a:t>
            </a:r>
            <a:r>
              <a:rPr lang="tr-TR" dirty="0" smtClean="0"/>
              <a:t> 15.827 köy 1000 metre üstü </a:t>
            </a:r>
            <a:endParaRPr lang="tr-TR" dirty="0"/>
          </a:p>
        </p:txBody>
      </p:sp>
    </p:spTree>
    <p:extLst>
      <p:ext uri="{BB962C8B-B14F-4D97-AF65-F5344CB8AC3E}">
        <p14:creationId xmlns:p14="http://schemas.microsoft.com/office/powerpoint/2010/main" val="539780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ALANLAR DEZAVANTAJLI MEKANLAR?</a:t>
            </a:r>
            <a:endParaRPr lang="tr-TR" dirty="0"/>
          </a:p>
        </p:txBody>
      </p:sp>
      <p:sp>
        <p:nvSpPr>
          <p:cNvPr id="3" name="İçerik Yer Tutucusu 2"/>
          <p:cNvSpPr>
            <a:spLocks noGrp="1"/>
          </p:cNvSpPr>
          <p:nvPr>
            <p:ph idx="1"/>
          </p:nvPr>
        </p:nvSpPr>
        <p:spPr/>
        <p:txBody>
          <a:bodyPr>
            <a:normAutofit/>
          </a:bodyPr>
          <a:lstStyle/>
          <a:p>
            <a:r>
              <a:rPr lang="tr-TR" dirty="0"/>
              <a:t>Ulusal Kırsal Kalkınma Strateji Belgesinde (2021-2023)</a:t>
            </a:r>
            <a:r>
              <a:rPr lang="tr-TR" baseline="30000" dirty="0"/>
              <a:t> </a:t>
            </a:r>
            <a:r>
              <a:rPr lang="tr-TR" dirty="0"/>
              <a:t>,  Kırsal kalkınma faaliyetlerine odaklı bir strateji oluşturulmakla birlikte,  dağlık alanlar </a:t>
            </a:r>
            <a:r>
              <a:rPr lang="tr-TR" b="1" dirty="0"/>
              <a:t>dezavantajlı mekân olarak </a:t>
            </a:r>
            <a:r>
              <a:rPr lang="tr-TR" dirty="0" smtClean="0"/>
              <a:t>belirtilmiştir</a:t>
            </a:r>
            <a:r>
              <a:rPr lang="tr-TR" dirty="0"/>
              <a:t>. </a:t>
            </a:r>
            <a:endParaRPr lang="tr-TR" dirty="0" smtClean="0"/>
          </a:p>
          <a:p>
            <a:endParaRPr lang="tr-TR" dirty="0"/>
          </a:p>
          <a:p>
            <a:r>
              <a:rPr lang="tr-TR" dirty="0" smtClean="0"/>
              <a:t>Diğer </a:t>
            </a:r>
            <a:r>
              <a:rPr lang="tr-TR" dirty="0"/>
              <a:t>alanlar adalar, korunan alanlar, sulak alanlar vb. gösterilmiştir. Ulusal Kırsal Kalkınma Stratejisi (2021-2023), Ankara, 2021, s. 8,13,45 ve 64</a:t>
            </a:r>
          </a:p>
          <a:p>
            <a:r>
              <a:rPr lang="tr-TR" dirty="0"/>
              <a:t> </a:t>
            </a:r>
          </a:p>
          <a:p>
            <a:endParaRPr lang="tr-TR" dirty="0"/>
          </a:p>
        </p:txBody>
      </p:sp>
    </p:spTree>
    <p:extLst>
      <p:ext uri="{BB962C8B-B14F-4D97-AF65-F5344CB8AC3E}">
        <p14:creationId xmlns:p14="http://schemas.microsoft.com/office/powerpoint/2010/main" val="30581581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ALANLAR DEZAVANTAJLI MEKANLAR?</a:t>
            </a:r>
            <a:endParaRPr lang="tr-TR" dirty="0"/>
          </a:p>
        </p:txBody>
      </p:sp>
      <p:sp>
        <p:nvSpPr>
          <p:cNvPr id="3" name="İçerik Yer Tutucusu 2"/>
          <p:cNvSpPr>
            <a:spLocks noGrp="1"/>
          </p:cNvSpPr>
          <p:nvPr>
            <p:ph idx="1"/>
          </p:nvPr>
        </p:nvSpPr>
        <p:spPr/>
        <p:txBody>
          <a:bodyPr>
            <a:normAutofit/>
          </a:bodyPr>
          <a:lstStyle/>
          <a:p>
            <a:r>
              <a:rPr lang="tr-TR" dirty="0"/>
              <a:t>Ulusal Kırsal Kalkınma Strateji Belgesinde (2021-2023)</a:t>
            </a:r>
            <a:r>
              <a:rPr lang="tr-TR" baseline="30000" dirty="0"/>
              <a:t> </a:t>
            </a:r>
            <a:r>
              <a:rPr lang="tr-TR" dirty="0"/>
              <a:t>, </a:t>
            </a:r>
            <a:endParaRPr lang="tr-TR" dirty="0" smtClean="0"/>
          </a:p>
          <a:p>
            <a:endParaRPr lang="tr-TR" b="1" dirty="0"/>
          </a:p>
          <a:p>
            <a:pPr algn="just"/>
            <a:r>
              <a:rPr lang="tr-TR" b="1" dirty="0" smtClean="0"/>
              <a:t>Burada </a:t>
            </a:r>
            <a:r>
              <a:rPr lang="tr-TR" b="1" dirty="0"/>
              <a:t>dikkati çeken önemli bir ifade “lehine farklılaştırılması ihtiyacı halinde ise tabi olunan mevzuat çerçevesinde bu özel nitelikli mekânların tanımlanmasında ilgili kamu idarelerinin kullandığı tanımlar ve/veya yapacağı teknik çalışmalar esas alınacağı olması” cümlesidir. </a:t>
            </a:r>
            <a:r>
              <a:rPr lang="tr-TR" dirty="0" smtClean="0"/>
              <a:t>Ulusal </a:t>
            </a:r>
            <a:r>
              <a:rPr lang="tr-TR" dirty="0"/>
              <a:t>Kırsal Kalkınma Stratejisi (2021-2023), Ankara, 2021, s. 8,13,45 ve 64</a:t>
            </a:r>
          </a:p>
          <a:p>
            <a:pPr algn="just"/>
            <a:r>
              <a:rPr lang="tr-TR" dirty="0"/>
              <a:t> </a:t>
            </a:r>
          </a:p>
          <a:p>
            <a:endParaRPr lang="tr-TR" dirty="0"/>
          </a:p>
        </p:txBody>
      </p:sp>
    </p:spTree>
    <p:extLst>
      <p:ext uri="{BB962C8B-B14F-4D97-AF65-F5344CB8AC3E}">
        <p14:creationId xmlns:p14="http://schemas.microsoft.com/office/powerpoint/2010/main" val="24241204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ALANLAR DEZAVANTAJLI MEKANLAR?</a:t>
            </a:r>
            <a:endParaRPr lang="tr-TR" dirty="0"/>
          </a:p>
        </p:txBody>
      </p:sp>
      <p:sp>
        <p:nvSpPr>
          <p:cNvPr id="3" name="İçerik Yer Tutucusu 2"/>
          <p:cNvSpPr>
            <a:spLocks noGrp="1"/>
          </p:cNvSpPr>
          <p:nvPr>
            <p:ph idx="1"/>
          </p:nvPr>
        </p:nvSpPr>
        <p:spPr>
          <a:xfrm>
            <a:off x="838200" y="1497724"/>
            <a:ext cx="10515600" cy="5245976"/>
          </a:xfrm>
        </p:spPr>
        <p:txBody>
          <a:bodyPr>
            <a:normAutofit fontScale="77500" lnSpcReduction="20000"/>
          </a:bodyPr>
          <a:lstStyle/>
          <a:p>
            <a:endParaRPr lang="tr-TR" dirty="0" smtClean="0"/>
          </a:p>
          <a:p>
            <a:r>
              <a:rPr lang="tr-TR" dirty="0" smtClean="0"/>
              <a:t>Türkiye’de </a:t>
            </a:r>
            <a:r>
              <a:rPr lang="tr-TR" dirty="0"/>
              <a:t>bir kamu politikası içine dahil olması gereken “dağlar” kuşkusuz önemlidir. </a:t>
            </a:r>
          </a:p>
          <a:p>
            <a:r>
              <a:rPr lang="tr-TR" dirty="0"/>
              <a:t>Dağlarımızın çoğu volkanik özelliğe sahip olup, günümüzde sıcak su kaynaklarına sahiptir. Türkiye’de genç yaygın volkanik alan yönünden zengin olan bölgesi İç Anadolu’da Erciyes (3917 m.), </a:t>
            </a:r>
            <a:r>
              <a:rPr lang="tr-TR" dirty="0" err="1"/>
              <a:t>Melendiz</a:t>
            </a:r>
            <a:r>
              <a:rPr lang="tr-TR" dirty="0"/>
              <a:t> (1898 m.), </a:t>
            </a:r>
            <a:r>
              <a:rPr lang="tr-TR" dirty="0" err="1"/>
              <a:t>Hasandağı</a:t>
            </a:r>
            <a:r>
              <a:rPr lang="tr-TR" dirty="0"/>
              <a:t> (3268 m) yer almaktadır.  </a:t>
            </a:r>
          </a:p>
          <a:p>
            <a:r>
              <a:rPr lang="tr-TR" dirty="0"/>
              <a:t>Ege Bölge’sinde Biga dağları, </a:t>
            </a:r>
            <a:r>
              <a:rPr lang="tr-TR" dirty="0" err="1"/>
              <a:t>Dumanlıdağ</a:t>
            </a:r>
            <a:r>
              <a:rPr lang="tr-TR" dirty="0"/>
              <a:t>, </a:t>
            </a:r>
            <a:r>
              <a:rPr lang="tr-TR" dirty="0" err="1"/>
              <a:t>Yunt</a:t>
            </a:r>
            <a:r>
              <a:rPr lang="tr-TR" dirty="0"/>
              <a:t> dağı volkaniktir. </a:t>
            </a:r>
          </a:p>
          <a:p>
            <a:r>
              <a:rPr lang="tr-TR" dirty="0"/>
              <a:t>Manisa'nın Kula İlçesi yakınlarındaki Kula Volkanları genç yanardağlardır. </a:t>
            </a:r>
          </a:p>
          <a:p>
            <a:r>
              <a:rPr lang="tr-TR" dirty="0"/>
              <a:t>Ağrı dağı (1840 en son aktivite) , </a:t>
            </a:r>
            <a:r>
              <a:rPr lang="tr-TR" dirty="0" err="1"/>
              <a:t>Tendürek</a:t>
            </a:r>
            <a:r>
              <a:rPr lang="tr-TR" dirty="0"/>
              <a:t> (1855 en son aktivite) faaliyeti en yakın tarihte sona eren volkanlardan biridir ve sıcak su ile gazlar püskürtmektedir. </a:t>
            </a:r>
          </a:p>
          <a:p>
            <a:r>
              <a:rPr lang="tr-TR" dirty="0"/>
              <a:t>Jeolojik kayıtlara göre Nemrut Volkanından son lav çıkışları 1441, 1597 ve 1692 yıllarında yaşanmıştır. Jeologlar Türkiye'nin faaliyete geçebilecek en 'riskli' yanardağı olarak, Bitlis sınırlarında yer alan volkanından sıcak gazlar çıkan Nemrut Dağı’nı (1692 en son aktivite) göstermektedirler. </a:t>
            </a:r>
          </a:p>
          <a:p>
            <a:r>
              <a:rPr lang="tr-TR" dirty="0"/>
              <a:t>Yine Hasan Dağı (Aksaray ve Niğde) en son aktivite Kasım içinde (2021) olmuş ve takip edilen yanardağ özelliğine sahip önem verilen coğrafi oluşum olarak takip edilmektedir. </a:t>
            </a:r>
          </a:p>
          <a:p>
            <a:r>
              <a:rPr lang="tr-TR" dirty="0" smtClean="0"/>
              <a:t>Bkz hasan dağı ÇED, </a:t>
            </a:r>
            <a:r>
              <a:rPr lang="tr-TR" dirty="0" smtClean="0">
                <a:hlinkClick r:id="rId3"/>
              </a:rPr>
              <a:t>https</a:t>
            </a:r>
            <a:r>
              <a:rPr lang="tr-TR" dirty="0">
                <a:hlinkClick r:id="rId3"/>
              </a:rPr>
              <a:t>://</a:t>
            </a:r>
            <a:r>
              <a:rPr lang="tr-TR" dirty="0" smtClean="0">
                <a:hlinkClick r:id="rId3"/>
              </a:rPr>
              <a:t>dergipark.org.tr/tr/pub/beuiibfaid/issue/80372/1251269</a:t>
            </a:r>
            <a:endParaRPr lang="tr-TR" dirty="0" smtClean="0"/>
          </a:p>
          <a:p>
            <a:endParaRPr lang="tr-TR" dirty="0"/>
          </a:p>
        </p:txBody>
      </p:sp>
    </p:spTree>
    <p:extLst>
      <p:ext uri="{BB962C8B-B14F-4D97-AF65-F5344CB8AC3E}">
        <p14:creationId xmlns:p14="http://schemas.microsoft.com/office/powerpoint/2010/main" val="404652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LİSTELERİ</a:t>
            </a:r>
            <a:endParaRPr lang="tr-TR" dirty="0"/>
          </a:p>
        </p:txBody>
      </p:sp>
      <p:sp>
        <p:nvSpPr>
          <p:cNvPr id="3" name="İçerik Yer Tutucusu 2"/>
          <p:cNvSpPr>
            <a:spLocks noGrp="1"/>
          </p:cNvSpPr>
          <p:nvPr>
            <p:ph idx="1"/>
          </p:nvPr>
        </p:nvSpPr>
        <p:spPr/>
        <p:txBody>
          <a:bodyPr>
            <a:normAutofit/>
          </a:bodyPr>
          <a:lstStyle/>
          <a:p>
            <a:r>
              <a:rPr lang="tr-TR" dirty="0"/>
              <a:t>Türkiye’de Merkezi Yönetim ilişkiler ağındaki resmi belgeler incelendiğinde, Cumhuriyetin başlangıcından bu güne, dağ ve dağlık alan yönetimi konusunda doğrudan bu yönde çalışma yapmaya, idare, istekli </a:t>
            </a:r>
            <a:r>
              <a:rPr lang="tr-TR" dirty="0" smtClean="0"/>
              <a:t>değildir. </a:t>
            </a:r>
            <a:r>
              <a:rPr lang="tr-TR" dirty="0"/>
              <a:t>Hatta dağlık alan belediyeleri kendi isimleriyle </a:t>
            </a:r>
            <a:r>
              <a:rPr lang="tr-TR" dirty="0" smtClean="0"/>
              <a:t>bir</a:t>
            </a:r>
          </a:p>
          <a:p>
            <a:r>
              <a:rPr lang="tr-TR" dirty="0" smtClean="0"/>
              <a:t> </a:t>
            </a:r>
            <a:r>
              <a:rPr lang="tr-TR" dirty="0"/>
              <a:t>“Belediyeler Birliğine” bile, onca farklı adlar altında kurulan birlikler gibi, sahip değildir. </a:t>
            </a:r>
            <a:endParaRPr lang="tr-TR" dirty="0" smtClean="0"/>
          </a:p>
          <a:p>
            <a:pPr marL="0" indent="0">
              <a:buNone/>
            </a:pPr>
            <a:endParaRPr lang="tr-TR" dirty="0"/>
          </a:p>
        </p:txBody>
      </p:sp>
    </p:spTree>
    <p:extLst>
      <p:ext uri="{BB962C8B-B14F-4D97-AF65-F5344CB8AC3E}">
        <p14:creationId xmlns:p14="http://schemas.microsoft.com/office/powerpoint/2010/main" val="16864373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yönetimi pratikleri</a:t>
            </a:r>
            <a:endParaRPr lang="tr-TR" dirty="0"/>
          </a:p>
        </p:txBody>
      </p:sp>
      <p:sp>
        <p:nvSpPr>
          <p:cNvPr id="3" name="İçerik Yer Tutucusu 2"/>
          <p:cNvSpPr>
            <a:spLocks noGrp="1"/>
          </p:cNvSpPr>
          <p:nvPr>
            <p:ph idx="1"/>
          </p:nvPr>
        </p:nvSpPr>
        <p:spPr/>
        <p:txBody>
          <a:bodyPr>
            <a:normAutofit/>
          </a:bodyPr>
          <a:lstStyle/>
          <a:p>
            <a:r>
              <a:rPr lang="tr-TR" dirty="0" smtClean="0"/>
              <a:t>17-20 Eylül 2013 </a:t>
            </a:r>
            <a:r>
              <a:rPr lang="tr-TR" dirty="0"/>
              <a:t>tarihinde Erzurum’da 4. Uluslararası Dağ Ortaklığı (</a:t>
            </a:r>
            <a:r>
              <a:rPr lang="tr-TR" dirty="0" err="1"/>
              <a:t>Mountain</a:t>
            </a:r>
            <a:r>
              <a:rPr lang="tr-TR" dirty="0"/>
              <a:t> </a:t>
            </a:r>
            <a:r>
              <a:rPr lang="tr-TR" dirty="0" err="1"/>
              <a:t>Partnership,MP</a:t>
            </a:r>
            <a:r>
              <a:rPr lang="tr-TR" dirty="0"/>
              <a:t>) toplantısı yapılması,  32 ülkeden 105 yabancı  ile  ulusal ve yerel düzeyde Türkiye’den gelen katılımcılar birlikteliğinde gerçekleştirilen davetli olduğum bu toplantıya,  </a:t>
            </a:r>
            <a:endParaRPr lang="tr-TR" dirty="0" smtClean="0"/>
          </a:p>
          <a:p>
            <a:r>
              <a:rPr lang="tr-TR" dirty="0" smtClean="0"/>
              <a:t>Türkiye’den </a:t>
            </a:r>
            <a:r>
              <a:rPr lang="tr-TR" dirty="0"/>
              <a:t>dağ sporları ve dağla ilgili konularda çalışan sivil toplum örgütlerinden herhangi bir katılım olmaması, daha önemlisi dağ bağlantılı bir dernek kuruluşu, bulunmamasıdır. Türkiye’nin bu toplantıda Avrupa Temsilcisi olarak,  2014-2017 döneminde görev yapacak Yönlendirme Komitesine ilk defa seçilmesi kayda değer önemli bir idari refleks olup, geliştirilememiştir. </a:t>
            </a:r>
          </a:p>
        </p:txBody>
      </p:sp>
    </p:spTree>
    <p:extLst>
      <p:ext uri="{BB962C8B-B14F-4D97-AF65-F5344CB8AC3E}">
        <p14:creationId xmlns:p14="http://schemas.microsoft.com/office/powerpoint/2010/main" val="8256948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yönetimi pratikleri</a:t>
            </a:r>
            <a:endParaRPr lang="tr-TR" dirty="0"/>
          </a:p>
        </p:txBody>
      </p:sp>
      <p:sp>
        <p:nvSpPr>
          <p:cNvPr id="3" name="İçerik Yer Tutucusu 2"/>
          <p:cNvSpPr>
            <a:spLocks noGrp="1"/>
          </p:cNvSpPr>
          <p:nvPr>
            <p:ph idx="1"/>
          </p:nvPr>
        </p:nvSpPr>
        <p:spPr/>
        <p:txBody>
          <a:bodyPr>
            <a:normAutofit fontScale="92500" lnSpcReduction="20000"/>
          </a:bodyPr>
          <a:lstStyle/>
          <a:p>
            <a:r>
              <a:rPr lang="tr-TR" dirty="0"/>
              <a:t>21-23 Temmuz 2014 tarihinde Bolu’da düzenlenen Bolu </a:t>
            </a:r>
            <a:r>
              <a:rPr lang="tr-TR" dirty="0" err="1"/>
              <a:t>Çalıştayı’nda</a:t>
            </a:r>
            <a:r>
              <a:rPr lang="tr-TR" dirty="0"/>
              <a:t> Dağlık Alan Yönetimi Özel İhtisas Komisyonu kurulması kararı alınmıştır. Bu komisyon aktive edilmeden kaldırılmıştır. Mamafih bu dönemde kayda giren çalışmalar da olmuştur.  </a:t>
            </a:r>
            <a:endParaRPr lang="tr-TR" dirty="0" smtClean="0"/>
          </a:p>
          <a:p>
            <a:r>
              <a:rPr lang="tr-TR" dirty="0" smtClean="0"/>
              <a:t>Kayseri’de </a:t>
            </a:r>
            <a:r>
              <a:rPr lang="tr-TR" dirty="0"/>
              <a:t>13 Ekim 2014 yılında,  “Dağ Yönetimi Strateji Belgesi” oluşturulması için 2. Çalıştay düzenlenmiştir. Kayseri Çalıştayı (2014) çalışmalarının temel konusu dağ ve dağlık alanların sürdürülebilirliği ve yönetimi olmuştur. </a:t>
            </a:r>
            <a:endParaRPr lang="tr-TR" dirty="0" smtClean="0"/>
          </a:p>
          <a:p>
            <a:r>
              <a:rPr lang="tr-TR" dirty="0" err="1" smtClean="0"/>
              <a:t>Çalıştay’ın</a:t>
            </a:r>
            <a:r>
              <a:rPr lang="tr-TR" dirty="0" smtClean="0"/>
              <a:t> </a:t>
            </a:r>
            <a:r>
              <a:rPr lang="tr-TR" dirty="0"/>
              <a:t>temaları, Avrupa Konseyi, Yerel ve Bölgesel Yönetimler Kongresi Anlaşmaları çalışmalarından, “Dağlık Alanlar Şartı Taslağı” ilkelerine dayandırılmıştır. Ortaya çıkan ve burada ifade edilen Kayseri Çalıştayı (2014) çalışmalarının değerlendirmesi olan “Dağ Yönetimi Taslak Strateji Belgesi” resmi olarak açıklanmamıştır.</a:t>
            </a:r>
          </a:p>
        </p:txBody>
      </p:sp>
      <p:sp>
        <p:nvSpPr>
          <p:cNvPr id="4" name="Dikdörtgen 3"/>
          <p:cNvSpPr/>
          <p:nvPr/>
        </p:nvSpPr>
        <p:spPr>
          <a:xfrm>
            <a:off x="5781822" y="5416062"/>
            <a:ext cx="5795889" cy="1441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Zerrin Toprak (2018),  Avrupa Konseyi (Yerel ve Bölgesel Yönetimler Kongresi) Felsefesinde: Yerel Yönetimler ve Türkiye’de İl Yönetiminde Yapılanmanın Dağlık Alan Yönetimi İlişkisi, Uluslararası Yönetim Akademisi </a:t>
            </a:r>
            <a:r>
              <a:rPr lang="tr-TR" dirty="0" smtClean="0"/>
              <a:t>https</a:t>
            </a:r>
            <a:r>
              <a:rPr lang="tr-TR" dirty="0"/>
              <a:t>://dergipark.org.tr/tr/pub/mana/issue/36781/410767 </a:t>
            </a:r>
          </a:p>
        </p:txBody>
      </p:sp>
    </p:spTree>
    <p:extLst>
      <p:ext uri="{BB962C8B-B14F-4D97-AF65-F5344CB8AC3E}">
        <p14:creationId xmlns:p14="http://schemas.microsoft.com/office/powerpoint/2010/main" val="13177368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DAĞLIK ALAN yönetimi</a:t>
            </a:r>
            <a:endParaRPr lang="tr-TR" dirty="0"/>
          </a:p>
        </p:txBody>
      </p:sp>
      <p:sp>
        <p:nvSpPr>
          <p:cNvPr id="3" name="İçerik Yer Tutucusu 2"/>
          <p:cNvSpPr>
            <a:spLocks noGrp="1"/>
          </p:cNvSpPr>
          <p:nvPr>
            <p:ph idx="1"/>
          </p:nvPr>
        </p:nvSpPr>
        <p:spPr/>
        <p:txBody>
          <a:bodyPr>
            <a:normAutofit/>
          </a:bodyPr>
          <a:lstStyle/>
          <a:p>
            <a:r>
              <a:rPr lang="tr-TR" dirty="0" smtClean="0"/>
              <a:t>Türkiye Avrupa Bölgesinde yer alan 17 devletten birisi olarak   , Dünya Dağ Ortaklığı (</a:t>
            </a:r>
            <a:r>
              <a:rPr lang="tr-TR" dirty="0" err="1" smtClean="0"/>
              <a:t>Mountain</a:t>
            </a:r>
            <a:r>
              <a:rPr lang="tr-TR" dirty="0" smtClean="0"/>
              <a:t> </a:t>
            </a:r>
            <a:r>
              <a:rPr lang="tr-TR" dirty="0" err="1" smtClean="0"/>
              <a:t>Partnership</a:t>
            </a:r>
            <a:r>
              <a:rPr lang="tr-TR" dirty="0" smtClean="0"/>
              <a:t>) üyesi statüsüyle çalışmalara Toprak Koruma ve Havza Rehabilitasyon bölümünden (Tarım ve Orman Bakanlığı)  , Türkiye’yi temsilen hâlihazırda katılmaktadır.</a:t>
            </a:r>
          </a:p>
          <a:p>
            <a:r>
              <a:rPr lang="tr-TR" dirty="0" smtClean="0"/>
              <a:t>Mamafih, Toprak Muhafaza ve Havza Islahı Dairesi Başkanlığı görevleri içinde  ; dağlık alanlarda toprağın korunmasına, su kaynaklarının geliştirilmesine, orman ekosisteminin tesisine ve geliştirilmesine yönelik olarak erozyonla mücadele etmek ve gerekli çalışmaları yapmak görevleri bulunmaktadır. Bu konular,  şubeleri içinde yer alan “Dağlık Alan Yönetimi Şube Müdürlüğü” tarafından yürütülmektedir. </a:t>
            </a:r>
            <a:endParaRPr lang="tr-TR" dirty="0"/>
          </a:p>
        </p:txBody>
      </p:sp>
    </p:spTree>
    <p:extLst>
      <p:ext uri="{BB962C8B-B14F-4D97-AF65-F5344CB8AC3E}">
        <p14:creationId xmlns:p14="http://schemas.microsoft.com/office/powerpoint/2010/main" val="32358998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11427"/>
          </a:xfrm>
        </p:spPr>
        <p:txBody>
          <a:bodyPr>
            <a:normAutofit/>
          </a:bodyPr>
          <a:lstStyle/>
          <a:p>
            <a:r>
              <a:rPr lang="tr-TR" dirty="0" smtClean="0"/>
              <a:t>DAĞLIK ALAN yönetimi</a:t>
            </a:r>
            <a:endParaRPr lang="tr-TR" dirty="0"/>
          </a:p>
        </p:txBody>
      </p:sp>
      <p:sp>
        <p:nvSpPr>
          <p:cNvPr id="3" name="İçerik Yer Tutucusu 2"/>
          <p:cNvSpPr>
            <a:spLocks noGrp="1"/>
          </p:cNvSpPr>
          <p:nvPr>
            <p:ph idx="1"/>
          </p:nvPr>
        </p:nvSpPr>
        <p:spPr/>
        <p:txBody>
          <a:bodyPr>
            <a:normAutofit fontScale="92500"/>
          </a:bodyPr>
          <a:lstStyle/>
          <a:p>
            <a:r>
              <a:rPr lang="tr-TR" dirty="0" smtClean="0"/>
              <a:t>TARIM VE ORMAN BAKANLIĞI </a:t>
            </a:r>
          </a:p>
          <a:p>
            <a:r>
              <a:rPr lang="tr-TR" u="sng" dirty="0" smtClean="0"/>
              <a:t>Toprak Koruma ve Havza Islahı Dairesi Başkanlığı </a:t>
            </a:r>
          </a:p>
          <a:p>
            <a:r>
              <a:rPr lang="tr-TR" dirty="0" smtClean="0"/>
              <a:t>dağlık alanlarda toprağın korunmasına, su kaynaklarının geliştirilmesine, orman ekosisteminin tesisine ve geliştirilmesine yönelik olarak erozyonla mücadele etmek ve gerekli çalışmaları yapmak görevleri bulunmaktadır. </a:t>
            </a:r>
          </a:p>
          <a:p>
            <a:r>
              <a:rPr lang="tr-TR" dirty="0" smtClean="0"/>
              <a:t>Dağlık Alan Yönetimi Şube Müdürlüğü : Şube </a:t>
            </a:r>
            <a:r>
              <a:rPr lang="tr-TR" dirty="0"/>
              <a:t>Müdürlüğü, aslında Dağ yönetimi konuları ile doğrudan ilgili olmayıp, çığ gibi doğa kaynaklı afetlere odaklı bir yönetim yapılanması bulunmaktadır. </a:t>
            </a:r>
            <a:endParaRPr lang="tr-TR" dirty="0" smtClean="0"/>
          </a:p>
          <a:p>
            <a:r>
              <a:rPr lang="tr-TR" dirty="0" smtClean="0"/>
              <a:t>İL  DÜZEYİNDE/TAŞRA TEŞKİLATI </a:t>
            </a:r>
          </a:p>
          <a:p>
            <a:r>
              <a:rPr lang="tr-TR" dirty="0" smtClean="0"/>
              <a:t>İL MÜDÜRLÜKLERİ VE VALI  </a:t>
            </a:r>
            <a:endParaRPr lang="tr-TR" dirty="0"/>
          </a:p>
          <a:p>
            <a:endParaRPr lang="tr-TR" dirty="0"/>
          </a:p>
        </p:txBody>
      </p:sp>
      <p:sp>
        <p:nvSpPr>
          <p:cNvPr id="4" name="Dikdörtgen 3"/>
          <p:cNvSpPr/>
          <p:nvPr/>
        </p:nvSpPr>
        <p:spPr>
          <a:xfrm>
            <a:off x="5767754" y="5134708"/>
            <a:ext cx="6424246" cy="18968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t>Türkiye Cumhuriyeti Tarım ve Orman </a:t>
            </a:r>
            <a:r>
              <a:rPr lang="tr-TR" sz="1600" dirty="0" smtClean="0"/>
              <a:t>Bakanlığı,</a:t>
            </a:r>
            <a:r>
              <a:rPr lang="tr-TR" sz="1600" dirty="0">
                <a:solidFill>
                  <a:schemeClr val="bg1"/>
                </a:solidFill>
              </a:rPr>
              <a:t> </a:t>
            </a:r>
            <a:r>
              <a:rPr lang="tr-TR" sz="1600" dirty="0" smtClean="0">
                <a:solidFill>
                  <a:schemeClr val="bg1"/>
                </a:solidFill>
              </a:rPr>
              <a:t>Cumhurbaşkanlığı'na </a:t>
            </a:r>
            <a:r>
              <a:rPr lang="tr-TR" sz="1600" dirty="0">
                <a:solidFill>
                  <a:schemeClr val="bg1"/>
                </a:solidFill>
              </a:rPr>
              <a:t>bağlı olarak çalışan, </a:t>
            </a:r>
            <a:r>
              <a:rPr lang="tr-TR" sz="1600" dirty="0" smtClean="0">
                <a:solidFill>
                  <a:schemeClr val="bg1"/>
                </a:solidFill>
              </a:rPr>
              <a:t>tarım ve orman </a:t>
            </a:r>
            <a:r>
              <a:rPr lang="tr-TR" sz="1600" dirty="0">
                <a:solidFill>
                  <a:schemeClr val="bg1"/>
                </a:solidFill>
              </a:rPr>
              <a:t> işlerinden sorumlu olarak kurulmuş, Gıda, Tarım ve Hayvancılık ile Orman ve Su İşleri bakanlıklarının teşkilat ve görevlerine ilişkin yasal düzenlemelerin yürürlükten kaldırılması sonrasında, 1 sayılı Cumhurbaşkanlığı Kararnamesiyle </a:t>
            </a:r>
            <a:r>
              <a:rPr lang="tr-TR" sz="1600" dirty="0"/>
              <a:t>yeniden yapılandırılmıştır (CK1, </a:t>
            </a:r>
            <a:r>
              <a:rPr lang="tr-TR" sz="1600" dirty="0" smtClean="0"/>
              <a:t>2018, s.218</a:t>
            </a:r>
            <a:r>
              <a:rPr lang="tr-TR" sz="1600" dirty="0"/>
              <a:t>).</a:t>
            </a:r>
          </a:p>
        </p:txBody>
      </p:sp>
    </p:spTree>
    <p:extLst>
      <p:ext uri="{BB962C8B-B14F-4D97-AF65-F5344CB8AC3E}">
        <p14:creationId xmlns:p14="http://schemas.microsoft.com/office/powerpoint/2010/main" val="16836869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11427"/>
          </a:xfrm>
        </p:spPr>
        <p:txBody>
          <a:bodyPr>
            <a:normAutofit/>
          </a:bodyPr>
          <a:lstStyle/>
          <a:p>
            <a:r>
              <a:rPr lang="tr-TR" dirty="0" smtClean="0"/>
              <a:t>DAĞLIK ALAN yönetimine Özgü HUKUKİ rejim</a:t>
            </a:r>
            <a:endParaRPr lang="tr-TR" dirty="0"/>
          </a:p>
        </p:txBody>
      </p:sp>
      <p:sp>
        <p:nvSpPr>
          <p:cNvPr id="3" name="İçerik Yer Tutucusu 2"/>
          <p:cNvSpPr>
            <a:spLocks noGrp="1"/>
          </p:cNvSpPr>
          <p:nvPr>
            <p:ph idx="1"/>
          </p:nvPr>
        </p:nvSpPr>
        <p:spPr/>
        <p:txBody>
          <a:bodyPr>
            <a:normAutofit fontScale="92500" lnSpcReduction="10000"/>
          </a:bodyPr>
          <a:lstStyle/>
          <a:p>
            <a:r>
              <a:rPr lang="tr-TR" dirty="0"/>
              <a:t>Türkiye’de Çevre, Şehircilik ve İklim </a:t>
            </a:r>
            <a:r>
              <a:rPr lang="tr-TR" dirty="0" smtClean="0"/>
              <a:t>Değişikliği Bakanlığı</a:t>
            </a:r>
            <a:r>
              <a:rPr lang="tr-TR" dirty="0"/>
              <a:t>, Tarım ve Orman Bakanlığı gibi temel bakanlıklara dağlık alanlarda da, “kır” adı altında görevler verilmiştir. </a:t>
            </a:r>
            <a:endParaRPr lang="tr-TR" dirty="0" smtClean="0"/>
          </a:p>
          <a:p>
            <a:r>
              <a:rPr lang="tr-TR" dirty="0" smtClean="0"/>
              <a:t>Yine </a:t>
            </a:r>
            <a:r>
              <a:rPr lang="tr-TR" dirty="0"/>
              <a:t>yerel mevzuat içinde sadece 442 Sayılı Köy Kanununda, “köy idaresinin” sınırının belirlenmesinde dağ kelimesi </a:t>
            </a:r>
            <a:r>
              <a:rPr lang="tr-TR" dirty="0" smtClean="0"/>
              <a:t>geçmektedir</a:t>
            </a:r>
            <a:r>
              <a:rPr lang="tr-TR" dirty="0"/>
              <a:t>. </a:t>
            </a:r>
            <a:endParaRPr lang="tr-TR" dirty="0" smtClean="0"/>
          </a:p>
          <a:p>
            <a:r>
              <a:rPr lang="tr-TR" dirty="0" smtClean="0"/>
              <a:t>Bir </a:t>
            </a:r>
            <a:r>
              <a:rPr lang="tr-TR" dirty="0"/>
              <a:t>bütün olarak değerlendirildiğinde Kadastro Kanunu, Milli Parklar Kanunu gibi birçok hukuk disiplininin alanına girmekle birlikte, en azından dağ ve dağlık alanlara özgü hukuki rejiminin ana temel ilkelerinin belirlenmediği görülmektedir . </a:t>
            </a:r>
            <a:endParaRPr lang="tr-TR" dirty="0" smtClean="0"/>
          </a:p>
          <a:p>
            <a:r>
              <a:rPr lang="tr-TR" i="1" dirty="0" smtClean="0"/>
              <a:t>Emin </a:t>
            </a:r>
            <a:r>
              <a:rPr lang="tr-TR" i="1" dirty="0"/>
              <a:t>Koç (2020),  “ İdare Hukuku Açısından Dağlık Alanların Hukuki Rejimine Giriş”,  Dağlık Alanların Sürdürülebilir Güvenli Yönetimi, s. 31-55</a:t>
            </a:r>
          </a:p>
          <a:p>
            <a:endParaRPr lang="tr-TR" i="1" dirty="0"/>
          </a:p>
        </p:txBody>
      </p:sp>
    </p:spTree>
    <p:extLst>
      <p:ext uri="{BB962C8B-B14F-4D97-AF65-F5344CB8AC3E}">
        <p14:creationId xmlns:p14="http://schemas.microsoft.com/office/powerpoint/2010/main" val="19838637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11427"/>
          </a:xfrm>
        </p:spPr>
        <p:txBody>
          <a:bodyPr>
            <a:normAutofit fontScale="90000"/>
          </a:bodyPr>
          <a:lstStyle/>
          <a:p>
            <a:r>
              <a:rPr lang="tr-TR" dirty="0" smtClean="0"/>
              <a:t>DAĞLIK ALAN yönetimi kendisi BİR SORUN MUDUR?</a:t>
            </a:r>
            <a:endParaRPr lang="tr-TR" dirty="0"/>
          </a:p>
        </p:txBody>
      </p:sp>
      <p:sp>
        <p:nvSpPr>
          <p:cNvPr id="3" name="İçerik Yer Tutucusu 2"/>
          <p:cNvSpPr>
            <a:spLocks noGrp="1"/>
          </p:cNvSpPr>
          <p:nvPr>
            <p:ph idx="1"/>
          </p:nvPr>
        </p:nvSpPr>
        <p:spPr/>
        <p:txBody>
          <a:bodyPr>
            <a:normAutofit lnSpcReduction="10000"/>
          </a:bodyPr>
          <a:lstStyle/>
          <a:p>
            <a:r>
              <a:rPr lang="tr-TR" dirty="0" smtClean="0"/>
              <a:t>Oysa </a:t>
            </a:r>
            <a:r>
              <a:rPr lang="tr-TR" dirty="0"/>
              <a:t>her gün yeni bir afet tipinin hâkim olduğu dağlık alanlarda, daha önce başta ölçüm istasyonları olmadığı için kayda girmemiş olabilecek fırtınaların da giderek sıklaşması ve artmasına karşın henüz farkındalık oluşmamış ve dağlarda üniversitelerin yerleşkeleri dağılarak artmaktadır.   </a:t>
            </a:r>
            <a:endParaRPr lang="tr-TR" dirty="0" smtClean="0"/>
          </a:p>
          <a:p>
            <a:r>
              <a:rPr lang="tr-TR" dirty="0" smtClean="0"/>
              <a:t>Yerleşimler artmaktadır. / Tarımsal faaliyetler izin verilen alanlarda da gerilemektedir/ Dağlık </a:t>
            </a:r>
            <a:r>
              <a:rPr lang="tr-TR" dirty="0"/>
              <a:t>alanlardaki yerleşimler ve özellikle Üniversite yerleşkelerinin durumunun incelenmesi yönetim sorumluluğu gerekliliği ve kurumsal-toplumsal sorumluluk konuları gündeme henüz yaygın olarak taşınamamıştır. Bu konuda yapılacak araştırmalar önemlidir. </a:t>
            </a:r>
          </a:p>
        </p:txBody>
      </p:sp>
    </p:spTree>
    <p:extLst>
      <p:ext uri="{BB962C8B-B14F-4D97-AF65-F5344CB8AC3E}">
        <p14:creationId xmlns:p14="http://schemas.microsoft.com/office/powerpoint/2010/main" val="3990800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11427"/>
          </a:xfrm>
        </p:spPr>
        <p:txBody>
          <a:bodyPr>
            <a:normAutofit/>
          </a:bodyPr>
          <a:lstStyle/>
          <a:p>
            <a:r>
              <a:rPr lang="tr-TR" dirty="0" smtClean="0"/>
              <a:t>DAĞ , orman ve kır farkı </a:t>
            </a:r>
            <a:endParaRPr lang="tr-TR" dirty="0"/>
          </a:p>
        </p:txBody>
      </p:sp>
      <p:sp>
        <p:nvSpPr>
          <p:cNvPr id="3" name="İçerik Yer Tutucusu 2"/>
          <p:cNvSpPr>
            <a:spLocks noGrp="1"/>
          </p:cNvSpPr>
          <p:nvPr>
            <p:ph idx="1"/>
          </p:nvPr>
        </p:nvSpPr>
        <p:spPr/>
        <p:txBody>
          <a:bodyPr>
            <a:normAutofit fontScale="85000" lnSpcReduction="10000"/>
          </a:bodyPr>
          <a:lstStyle/>
          <a:p>
            <a:r>
              <a:rPr lang="tr-TR" dirty="0" smtClean="0"/>
              <a:t>“</a:t>
            </a:r>
            <a:r>
              <a:rPr lang="tr-TR" dirty="0"/>
              <a:t>Orman, belirli yükseklikteki ve büyüklükteki çeşitli ağaçlar, çalılar, otsu bitkiler, mantarlar, mikroorganizmalar, böcekler ve hayvanlar bütününü içeren, topraklı alanda genellikle doğal yollardan oluşmuş bir kara ekosistemidir". </a:t>
            </a:r>
            <a:endParaRPr lang="tr-TR" dirty="0" smtClean="0"/>
          </a:p>
          <a:p>
            <a:r>
              <a:rPr lang="tr-TR" dirty="0" smtClean="0"/>
              <a:t>Dağ </a:t>
            </a:r>
            <a:r>
              <a:rPr lang="tr-TR" dirty="0"/>
              <a:t>ise mekândır. </a:t>
            </a:r>
            <a:endParaRPr lang="tr-TR" dirty="0" smtClean="0"/>
          </a:p>
          <a:p>
            <a:r>
              <a:rPr lang="tr-TR" dirty="0" smtClean="0"/>
              <a:t>Üyesi </a:t>
            </a:r>
            <a:r>
              <a:rPr lang="tr-TR" dirty="0"/>
              <a:t>olduğumuz Avrupa Konseyinin Yerel ve Bölgesel Yönetimler Şartlarından olan “Avrupa Dağlık Alanlar Yönetimi Şartı Taslağı”, yanında Komşularımızdan Rusya’nın yapılandırdığı örnek alınabilecek,  on bölüm ve 38 maddeden oluşan 20 Kasım 2020 tarihli “Dağlık </a:t>
            </a:r>
            <a:r>
              <a:rPr lang="tr-TR" dirty="0" smtClean="0"/>
              <a:t>Alanların </a:t>
            </a:r>
            <a:r>
              <a:rPr lang="tr-TR" dirty="0"/>
              <a:t>Sürdürülebilir Kalkınması Hakkında Model Yasa   (МОДЕЛЬНЫЙ ЗАКОН О </a:t>
            </a:r>
            <a:r>
              <a:rPr lang="tr-TR" dirty="0" err="1"/>
              <a:t>развитии</a:t>
            </a:r>
            <a:r>
              <a:rPr lang="tr-TR" dirty="0"/>
              <a:t> и </a:t>
            </a:r>
            <a:r>
              <a:rPr lang="tr-TR" dirty="0" err="1"/>
              <a:t>охране</a:t>
            </a:r>
            <a:r>
              <a:rPr lang="tr-TR" dirty="0"/>
              <a:t> </a:t>
            </a:r>
            <a:r>
              <a:rPr lang="tr-TR" dirty="0" err="1"/>
              <a:t>горных</a:t>
            </a:r>
            <a:r>
              <a:rPr lang="tr-TR" dirty="0"/>
              <a:t> </a:t>
            </a:r>
            <a:r>
              <a:rPr lang="tr-TR" dirty="0" err="1"/>
              <a:t>территорий</a:t>
            </a:r>
            <a:r>
              <a:rPr lang="tr-TR" dirty="0"/>
              <a:t>) (http://igras.ru/</a:t>
            </a:r>
            <a:r>
              <a:rPr lang="tr-TR" dirty="0" err="1"/>
              <a:t>news</a:t>
            </a:r>
            <a:r>
              <a:rPr lang="tr-TR" dirty="0"/>
              <a:t>/2697)  bu konuda önemli belgelerdir. </a:t>
            </a:r>
            <a:endParaRPr lang="tr-TR" dirty="0" smtClean="0"/>
          </a:p>
          <a:p>
            <a:r>
              <a:rPr lang="tr-TR" dirty="0" smtClean="0"/>
              <a:t>Model </a:t>
            </a:r>
            <a:r>
              <a:rPr lang="tr-TR" dirty="0"/>
              <a:t>Yasanın gayri resmi tez için çevirisi,  Zeynep </a:t>
            </a:r>
            <a:r>
              <a:rPr lang="tr-TR" dirty="0" err="1"/>
              <a:t>Aliyaroğlu</a:t>
            </a:r>
            <a:r>
              <a:rPr lang="tr-TR" dirty="0"/>
              <a:t>, (Mart 2022, Rusya Federasyonu’nun Dağlık Alan Yönetim Modeli (Kuzey Kafkas Ülkeleri Örneğinde) Yayınlanmamış Yüksek Lisans Tezi , Danışman, Zerrin Toprak, Karaman, DEÜ, SBE. </a:t>
            </a:r>
          </a:p>
          <a:p>
            <a:endParaRPr lang="tr-TR" dirty="0"/>
          </a:p>
        </p:txBody>
      </p:sp>
    </p:spTree>
    <p:extLst>
      <p:ext uri="{BB962C8B-B14F-4D97-AF65-F5344CB8AC3E}">
        <p14:creationId xmlns:p14="http://schemas.microsoft.com/office/powerpoint/2010/main" val="15434229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Dağ Eğitimi ve İnovasyon Manifestosu (MEIM)</a:t>
            </a:r>
          </a:p>
        </p:txBody>
      </p:sp>
      <p:sp>
        <p:nvSpPr>
          <p:cNvPr id="3" name="İçerik Yer Tutucusu 2"/>
          <p:cNvSpPr>
            <a:spLocks noGrp="1"/>
          </p:cNvSpPr>
          <p:nvPr>
            <p:ph idx="1"/>
          </p:nvPr>
        </p:nvSpPr>
        <p:spPr/>
        <p:txBody>
          <a:bodyPr/>
          <a:lstStyle/>
          <a:p>
            <a:r>
              <a:rPr lang="tr-TR" dirty="0" smtClean="0"/>
              <a:t>Dağ </a:t>
            </a:r>
            <a:r>
              <a:rPr lang="tr-TR" dirty="0"/>
              <a:t>Eğitimi ve İnovasyon Manifestosu (MEIM) olarak imzaya açılmıştır.  Expo 2020 Dubai'deki “İklim ve </a:t>
            </a:r>
            <a:r>
              <a:rPr lang="tr-TR" dirty="0" err="1"/>
              <a:t>Biyoçeşitlilik</a:t>
            </a:r>
            <a:r>
              <a:rPr lang="tr-TR" dirty="0"/>
              <a:t>” haftası sırasında Dağ Eğitimi ve İnovasyon Manifestosu (MEIM), </a:t>
            </a:r>
            <a:endParaRPr lang="tr-TR" dirty="0" smtClean="0"/>
          </a:p>
          <a:p>
            <a:r>
              <a:rPr lang="tr-TR" dirty="0" smtClean="0"/>
              <a:t>Dağ </a:t>
            </a:r>
            <a:r>
              <a:rPr lang="tr-TR" dirty="0"/>
              <a:t>Ortaklığının üyesi olan Milan Üniversitesi – UNIMONT tarafından sunulan, dağlar için sürdürülebilir kalkınmayı teşvik etmek için tavsiyeler içeren, dünya çapında 28 ülkeden 100'den fazla gencin katıldığı bir istişarenin sonucu oluşturulmuş stratejik bir </a:t>
            </a:r>
            <a:r>
              <a:rPr lang="tr-TR" dirty="0" smtClean="0"/>
              <a:t>belgedir. </a:t>
            </a:r>
          </a:p>
          <a:p>
            <a:r>
              <a:rPr lang="tr-TR" dirty="0" smtClean="0"/>
              <a:t>TÜRKİYE bu çalışmaların hiçbir yerinde değildir. </a:t>
            </a:r>
            <a:endParaRPr lang="tr-TR" dirty="0"/>
          </a:p>
        </p:txBody>
      </p:sp>
    </p:spTree>
    <p:extLst>
      <p:ext uri="{BB962C8B-B14F-4D97-AF65-F5344CB8AC3E}">
        <p14:creationId xmlns:p14="http://schemas.microsoft.com/office/powerpoint/2010/main" val="28617862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700" dirty="0"/>
              <a:t>Dağ </a:t>
            </a:r>
            <a:r>
              <a:rPr lang="tr-TR" sz="2700" dirty="0" smtClean="0"/>
              <a:t>Eğitimi </a:t>
            </a:r>
            <a:r>
              <a:rPr lang="tr-TR" sz="2700" dirty="0"/>
              <a:t>ve İnovasyon Manifestosu (MEIM)</a:t>
            </a:r>
            <a:br>
              <a:rPr lang="tr-TR" sz="2700" dirty="0"/>
            </a:br>
            <a:r>
              <a:rPr lang="tr-TR" sz="2700" dirty="0"/>
              <a:t>https://www.unimontagna.it/en/press/events/expo-2020-dubai/mountain-education-innovation-manifesto-meim</a:t>
            </a:r>
            <a:r>
              <a:rPr lang="tr-TR" dirty="0"/>
              <a:t>/</a:t>
            </a:r>
          </a:p>
        </p:txBody>
      </p:sp>
      <p:sp>
        <p:nvSpPr>
          <p:cNvPr id="3" name="İçerik Yer Tutucusu 2"/>
          <p:cNvSpPr>
            <a:spLocks noGrp="1"/>
          </p:cNvSpPr>
          <p:nvPr>
            <p:ph idx="1"/>
          </p:nvPr>
        </p:nvSpPr>
        <p:spPr/>
        <p:txBody>
          <a:bodyPr>
            <a:normAutofit fontScale="92500" lnSpcReduction="10000"/>
          </a:bodyPr>
          <a:lstStyle/>
          <a:p>
            <a:r>
              <a:rPr lang="tr-TR" dirty="0"/>
              <a:t>Manifestoda, Dağlık alanlardaki sürdürülebilirliği ve yaşamı karakterize eden bazı stratejik konularda eğitim, tartışma ve diyalog görüşmeleri içeriği</a:t>
            </a:r>
            <a:r>
              <a:rPr lang="tr-TR" dirty="0" smtClean="0"/>
              <a:t>:</a:t>
            </a:r>
          </a:p>
          <a:p>
            <a:r>
              <a:rPr lang="tr-TR" dirty="0" smtClean="0"/>
              <a:t> </a:t>
            </a:r>
            <a:r>
              <a:rPr lang="tr-TR" dirty="0"/>
              <a:t>“İklim değişikliği”, “</a:t>
            </a:r>
            <a:r>
              <a:rPr lang="tr-TR" dirty="0" err="1"/>
              <a:t>Biyoçeşitlilik</a:t>
            </a:r>
            <a:r>
              <a:rPr lang="tr-TR" dirty="0"/>
              <a:t>”, “bağlantılar arası, sanal ve fiziksel hareketlilik”, “Girişimcilik ve yenilik” konuları öne çıkmaktadır. </a:t>
            </a:r>
            <a:endParaRPr lang="tr-TR" dirty="0" smtClean="0"/>
          </a:p>
          <a:p>
            <a:r>
              <a:rPr lang="tr-TR" dirty="0" smtClean="0"/>
              <a:t>Eylül </a:t>
            </a:r>
            <a:r>
              <a:rPr lang="tr-TR" dirty="0"/>
              <a:t>2021'de iki çevrimiçi çalışmaları ve UNIMONT tarafından Expo 2020 Dubai'de düzenlenen "Gençliği ve Dağları Birleştirmek, Canlı Bir Gelecek Yaratmak" etkinliğinde resmi belgenin son sunumundan oluşmaktadır. </a:t>
            </a:r>
            <a:endParaRPr lang="tr-TR" dirty="0" smtClean="0"/>
          </a:p>
          <a:p>
            <a:r>
              <a:rPr lang="tr-TR" dirty="0" smtClean="0">
                <a:hlinkClick r:id="rId3"/>
              </a:rPr>
              <a:t>https</a:t>
            </a:r>
            <a:r>
              <a:rPr lang="tr-TR" dirty="0">
                <a:hlinkClick r:id="rId3"/>
              </a:rPr>
              <a:t>://</a:t>
            </a:r>
            <a:r>
              <a:rPr lang="tr-TR" dirty="0" smtClean="0">
                <a:hlinkClick r:id="rId3"/>
              </a:rPr>
              <a:t>www.unimontagna.it/web/uploads/2022/05/MEIM_TK.pdf</a:t>
            </a:r>
            <a:r>
              <a:rPr lang="tr-TR" dirty="0" smtClean="0"/>
              <a:t> 27.09.2024</a:t>
            </a:r>
          </a:p>
          <a:p>
            <a:r>
              <a:rPr lang="tr-TR" dirty="0" smtClean="0"/>
              <a:t>Türkçesi </a:t>
            </a:r>
            <a:endParaRPr lang="tr-TR" dirty="0"/>
          </a:p>
          <a:p>
            <a:endParaRPr lang="tr-TR" dirty="0"/>
          </a:p>
        </p:txBody>
      </p:sp>
    </p:spTree>
    <p:extLst>
      <p:ext uri="{BB962C8B-B14F-4D97-AF65-F5344CB8AC3E}">
        <p14:creationId xmlns:p14="http://schemas.microsoft.com/office/powerpoint/2010/main" val="36238062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Dağ Eğitimi ve İnovasyon Manifestosu (MEIM)</a:t>
            </a:r>
          </a:p>
        </p:txBody>
      </p:sp>
      <p:sp>
        <p:nvSpPr>
          <p:cNvPr id="3" name="İçerik Yer Tutucusu 2"/>
          <p:cNvSpPr>
            <a:spLocks noGrp="1"/>
          </p:cNvSpPr>
          <p:nvPr>
            <p:ph idx="1"/>
          </p:nvPr>
        </p:nvSpPr>
        <p:spPr/>
        <p:txBody>
          <a:bodyPr>
            <a:normAutofit lnSpcReduction="10000"/>
          </a:bodyPr>
          <a:lstStyle/>
          <a:p>
            <a:r>
              <a:rPr lang="tr-TR" dirty="0" smtClean="0"/>
              <a:t>Manifesto </a:t>
            </a:r>
            <a:r>
              <a:rPr lang="tr-TR" dirty="0"/>
              <a:t>fikri, eğitimin insanlara dağlık bölgelerde canlı bir gelecek inşa etme araçlarını sağlamada hayati bir rol oynadığı inancından doğmuştur. </a:t>
            </a:r>
            <a:endParaRPr lang="tr-TR" dirty="0" smtClean="0"/>
          </a:p>
          <a:p>
            <a:r>
              <a:rPr lang="tr-TR" dirty="0" smtClean="0"/>
              <a:t>Bu </a:t>
            </a:r>
            <a:r>
              <a:rPr lang="tr-TR" dirty="0"/>
              <a:t>nedenle MEIM, dünya çapında politika yapıcıları ve eğitim temsilcilerini, dağlık bölgelerde yaşayan gençlerin ifade ettiği ihtiyaçlar doğrultusunda politikalar, müfredat ve okul programları geliştirmeleri için desteklemeyi amaçlamaktadır. </a:t>
            </a:r>
            <a:endParaRPr lang="tr-TR" dirty="0" smtClean="0"/>
          </a:p>
          <a:p>
            <a:r>
              <a:rPr lang="tr-TR" dirty="0" smtClean="0"/>
              <a:t>Aslında </a:t>
            </a:r>
            <a:r>
              <a:rPr lang="tr-TR" dirty="0"/>
              <a:t>gençlik ve eğitim bütünlüğü ile mekânsal ilişkiler açısından da, Avrupa ülkeleri üye devletleri içinde, Yunanistan (%60) Avusturya, (%38), Portekiz (%29), İtalya (%29) ve İspanya (%27) oranlarda üniversitelerinin önemli bir bölümü dağlardadır</a:t>
            </a:r>
          </a:p>
        </p:txBody>
      </p:sp>
    </p:spTree>
    <p:extLst>
      <p:ext uri="{BB962C8B-B14F-4D97-AF65-F5344CB8AC3E}">
        <p14:creationId xmlns:p14="http://schemas.microsoft.com/office/powerpoint/2010/main" val="18437824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Kırsal Alan Eylem </a:t>
            </a:r>
            <a:r>
              <a:rPr lang="tr-TR" dirty="0" smtClean="0"/>
              <a:t>Planı </a:t>
            </a:r>
            <a:r>
              <a:rPr lang="tr-TR" dirty="0"/>
              <a:t>(2015-2018</a:t>
            </a:r>
            <a:r>
              <a:rPr lang="tr-TR" dirty="0" smtClean="0"/>
              <a:t>) kırsal mahalle için revizyon yapılabilir </a:t>
            </a:r>
            <a:endParaRPr lang="tr-TR" dirty="0"/>
          </a:p>
        </p:txBody>
      </p:sp>
      <p:sp>
        <p:nvSpPr>
          <p:cNvPr id="3" name="İçerik Yer Tutucusu 2"/>
          <p:cNvSpPr>
            <a:spLocks noGrp="1"/>
          </p:cNvSpPr>
          <p:nvPr>
            <p:ph idx="1"/>
          </p:nvPr>
        </p:nvSpPr>
        <p:spPr/>
        <p:txBody>
          <a:bodyPr>
            <a:normAutofit/>
          </a:bodyPr>
          <a:lstStyle/>
          <a:p>
            <a:r>
              <a:rPr lang="tr-TR" dirty="0" smtClean="0"/>
              <a:t>STR .2.  </a:t>
            </a:r>
            <a:endParaRPr lang="tr-TR" dirty="0"/>
          </a:p>
        </p:txBody>
      </p:sp>
      <p:sp>
        <p:nvSpPr>
          <p:cNvPr id="5" name="Dikdörtgen 4"/>
          <p:cNvSpPr/>
          <p:nvPr/>
        </p:nvSpPr>
        <p:spPr>
          <a:xfrm>
            <a:off x="3047999" y="1859340"/>
            <a:ext cx="8161283" cy="4893647"/>
          </a:xfrm>
          <a:prstGeom prst="rect">
            <a:avLst/>
          </a:prstGeom>
        </p:spPr>
        <p:txBody>
          <a:bodyPr wrap="square">
            <a:spAutoFit/>
          </a:bodyPr>
          <a:lstStyle/>
          <a:p>
            <a:pPr algn="just"/>
            <a:r>
              <a:rPr lang="tr-TR" sz="2400" dirty="0"/>
              <a:t>Kırsal Çevrenin İyileştirilmesi Ve Doğal Kaynakların Sürdürülebilirliğinin Sağlanması (KÇ) Başlığı altında , </a:t>
            </a:r>
            <a:endParaRPr lang="tr-TR" sz="2400" dirty="0" smtClean="0"/>
          </a:p>
          <a:p>
            <a:pPr algn="just"/>
            <a:r>
              <a:rPr lang="tr-TR" sz="2400" dirty="0" smtClean="0"/>
              <a:t>2.2.1 </a:t>
            </a:r>
            <a:r>
              <a:rPr lang="tr-TR" sz="2400" dirty="0"/>
              <a:t>kodunda Sulama Altyapısının Geliştirilmesi Tedbiri başlığı altında yer alan eylemlerde, “dağlık kırsal alan” yaklaşımına yer verilmiştir.  </a:t>
            </a:r>
            <a:endParaRPr lang="tr-TR" sz="2400" dirty="0" smtClean="0"/>
          </a:p>
          <a:p>
            <a:pPr algn="just"/>
            <a:r>
              <a:rPr lang="tr-TR" sz="2400" dirty="0" smtClean="0"/>
              <a:t>KÇ14 </a:t>
            </a:r>
            <a:r>
              <a:rPr lang="tr-TR" sz="2400" dirty="0" err="1"/>
              <a:t>nolu</a:t>
            </a:r>
            <a:r>
              <a:rPr lang="tr-TR" sz="2400" dirty="0"/>
              <a:t> tedbirde, “Program kapsamında; başta dağlık kırsal alanlarda olmak üzere yapılacak olan küçük ölçekli gölet ve sulama sistemlerinin iyileştirilmesi ve yaygınlaştırılması sağlanacaktır” tespiti yapılmıştır. </a:t>
            </a:r>
            <a:endParaRPr lang="tr-TR" sz="2400" dirty="0" smtClean="0"/>
          </a:p>
          <a:p>
            <a:pPr algn="just"/>
            <a:r>
              <a:rPr lang="tr-TR" sz="2400" dirty="0" smtClean="0"/>
              <a:t>Öncelik </a:t>
            </a:r>
            <a:r>
              <a:rPr lang="tr-TR" sz="2400" dirty="0"/>
              <a:t>2.3 kodu,  Orman Kaynaklarının sürdürülebilirliğinin sağlanması olarak belirlenmiş ve “orman köylülerine yönelik” (KÇ 22) , gelir getirici, sosyal kalkınma ve çevresel konular ilişkilendirilmesi yapılmıştır.</a:t>
            </a:r>
          </a:p>
        </p:txBody>
      </p:sp>
    </p:spTree>
    <p:extLst>
      <p:ext uri="{BB962C8B-B14F-4D97-AF65-F5344CB8AC3E}">
        <p14:creationId xmlns:p14="http://schemas.microsoft.com/office/powerpoint/2010/main" val="2418320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11427"/>
          </a:xfrm>
        </p:spPr>
        <p:txBody>
          <a:bodyPr>
            <a:normAutofit fontScale="90000"/>
          </a:bodyPr>
          <a:lstStyle/>
          <a:p>
            <a:r>
              <a:rPr lang="tr-TR" dirty="0" smtClean="0"/>
              <a:t>DAĞLIK ALAN yönetimi kendisi BİR SORUN MUDUR?</a:t>
            </a:r>
            <a:endParaRPr lang="tr-TR" dirty="0"/>
          </a:p>
        </p:txBody>
      </p:sp>
      <p:sp>
        <p:nvSpPr>
          <p:cNvPr id="3" name="İçerik Yer Tutucusu 2"/>
          <p:cNvSpPr>
            <a:spLocks noGrp="1"/>
          </p:cNvSpPr>
          <p:nvPr>
            <p:ph idx="1"/>
          </p:nvPr>
        </p:nvSpPr>
        <p:spPr/>
        <p:txBody>
          <a:bodyPr>
            <a:normAutofit fontScale="92500" lnSpcReduction="20000"/>
          </a:bodyPr>
          <a:lstStyle/>
          <a:p>
            <a:r>
              <a:rPr lang="tr-TR" dirty="0"/>
              <a:t>Kırsal alan üzerinden yapılan çalışmalarda Gıda, Tarım ve Hayvancılık Bakanlığı döneminde hazırlanan “Kırsal Kalkınma Eylem Planı 2015-2018 (KKEP) strateji belgesinde, “dağlık alanlar” için özel bir yönetim biçimi öngörülmemekle birlikte,  kırsal alanlar kalkınma çalışmalarına yönelik olarak yayınlanan </a:t>
            </a:r>
            <a:r>
              <a:rPr lang="tr-TR" u="sng" dirty="0"/>
              <a:t>hedefleri için</a:t>
            </a:r>
            <a:r>
              <a:rPr lang="tr-TR" dirty="0"/>
              <a:t>de, dağlık kırsal alanlar için de uygulama çalışmaları yönünde yer açılmıştır. </a:t>
            </a:r>
            <a:endParaRPr lang="tr-TR" dirty="0" smtClean="0"/>
          </a:p>
          <a:p>
            <a:r>
              <a:rPr lang="tr-TR" dirty="0" smtClean="0"/>
              <a:t>Eylem </a:t>
            </a:r>
            <a:r>
              <a:rPr lang="tr-TR" dirty="0"/>
              <a:t>planının değerlendirilmesi, gerek 6360 sayılı kanun ile yapılandırılan Büyükşehir Belediyeleri idari alanında yürütülen 2021 tarihli yönetmelik düzenlemesiyle kamu yönetimi yapılanması içinde oluşturulan  “kırsal mahalle” kavramı (15 Nisan 2021,  Kırsal Mahalle ve Kırsal Yerleşik Alan Yönetmeliği” ile ilişkilendirilebilecek kırsal alan faaliyetleri gerekse toplum kalkınması çalışmaları yönüyle, belgenin tekrar canlandırılmasını önemli hale getirmektedir. </a:t>
            </a:r>
            <a:r>
              <a:rPr lang="tr-TR" u="sng" dirty="0">
                <a:hlinkClick r:id="rId2"/>
              </a:rPr>
              <a:t>http://www.sp.gov.tr/tr/temel-belge/s/166/Kirsal+Kalkinma+Eylem+Plani+_2015-2018</a:t>
            </a:r>
            <a:r>
              <a:rPr lang="tr-TR" dirty="0"/>
              <a:t>  erişim 22.08.2022</a:t>
            </a:r>
          </a:p>
          <a:p>
            <a:endParaRPr lang="tr-TR" dirty="0"/>
          </a:p>
        </p:txBody>
      </p:sp>
    </p:spTree>
    <p:extLst>
      <p:ext uri="{BB962C8B-B14F-4D97-AF65-F5344CB8AC3E}">
        <p14:creationId xmlns:p14="http://schemas.microsoft.com/office/powerpoint/2010/main" val="37777795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Kırsal Alan Eylem </a:t>
            </a:r>
            <a:r>
              <a:rPr lang="tr-TR" dirty="0" smtClean="0"/>
              <a:t>Planı </a:t>
            </a:r>
            <a:r>
              <a:rPr lang="tr-TR" dirty="0"/>
              <a:t>(2015-2018</a:t>
            </a:r>
            <a:r>
              <a:rPr lang="tr-TR" dirty="0" smtClean="0"/>
              <a:t>) kırsal mahalle için revizyon yapılabilir </a:t>
            </a: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  </a:t>
            </a:r>
            <a:endParaRPr lang="tr-TR" dirty="0"/>
          </a:p>
        </p:txBody>
      </p:sp>
      <p:sp>
        <p:nvSpPr>
          <p:cNvPr id="4" name="Dikdörtgen 3"/>
          <p:cNvSpPr/>
          <p:nvPr/>
        </p:nvSpPr>
        <p:spPr>
          <a:xfrm>
            <a:off x="838199" y="2274838"/>
            <a:ext cx="10181897" cy="4524315"/>
          </a:xfrm>
          <a:prstGeom prst="rect">
            <a:avLst/>
          </a:prstGeom>
        </p:spPr>
        <p:txBody>
          <a:bodyPr wrap="square">
            <a:spAutoFit/>
          </a:bodyPr>
          <a:lstStyle/>
          <a:p>
            <a:pPr algn="just"/>
            <a:r>
              <a:rPr lang="tr-TR" sz="3200" dirty="0"/>
              <a:t>3.1.7 kodlu Doğal Afetlerle mücadele için güvenli yerleşim koşullarının sağlanmasına yönelik tedbire yönelik “Afet Master Planlarının” hazırlanmasında fiziki koşullara göre oluşan sel, çığ, heyelan ve kaya düşmesi tehdidi altındaki köylerin konumuna göre “dağ köyü” olarak belirlenmesi yerinde olacaktır. Yine “dağ” sözcüğü idari olarak kullanılmadığı bağlamında Avrupa Birliği projelerinden sivil toplum kuruluşlarının yararlanamadıklarını da belirtmek gerekir. </a:t>
            </a:r>
          </a:p>
        </p:txBody>
      </p:sp>
    </p:spTree>
    <p:extLst>
      <p:ext uri="{BB962C8B-B14F-4D97-AF65-F5344CB8AC3E}">
        <p14:creationId xmlns:p14="http://schemas.microsoft.com/office/powerpoint/2010/main" val="38133377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Kırsal Alan Eylem </a:t>
            </a:r>
            <a:r>
              <a:rPr lang="tr-TR" dirty="0" smtClean="0"/>
              <a:t>Planı </a:t>
            </a:r>
            <a:r>
              <a:rPr lang="tr-TR" dirty="0"/>
              <a:t>(2015-2018</a:t>
            </a:r>
            <a:r>
              <a:rPr lang="tr-TR" dirty="0" smtClean="0"/>
              <a:t>) kırsal mahalle için revizyon yapılabilir </a:t>
            </a: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  </a:t>
            </a:r>
            <a:endParaRPr lang="tr-TR" dirty="0"/>
          </a:p>
        </p:txBody>
      </p:sp>
      <p:sp>
        <p:nvSpPr>
          <p:cNvPr id="4" name="Dikdörtgen 3"/>
          <p:cNvSpPr/>
          <p:nvPr/>
        </p:nvSpPr>
        <p:spPr>
          <a:xfrm>
            <a:off x="838199" y="2274838"/>
            <a:ext cx="10181897" cy="3416320"/>
          </a:xfrm>
          <a:prstGeom prst="rect">
            <a:avLst/>
          </a:prstGeom>
        </p:spPr>
        <p:txBody>
          <a:bodyPr wrap="square">
            <a:spAutoFit/>
          </a:bodyPr>
          <a:lstStyle/>
          <a:p>
            <a:pPr algn="just"/>
            <a:r>
              <a:rPr lang="tr-TR" sz="2400" dirty="0"/>
              <a:t>5.2 kodunda yer alan “</a:t>
            </a:r>
            <a:r>
              <a:rPr lang="tr-TR" sz="2400" b="1" dirty="0"/>
              <a:t>Yerel Kalkınmaya Yönelik Girişimlerin Güçlendirilmesi</a:t>
            </a:r>
            <a:r>
              <a:rPr lang="tr-TR" sz="2400" dirty="0"/>
              <a:t>” (YK) başlığı altında 5.2.1 kodlu “Kamu ve kamu dışı paydaşların ortaklığında yerel kalkınma stratejilerinin geliştirilmesi ve uygulanması” tedbirine yönelik eylemlerden ilki YK10, “Dağlık ve Ormanlık Alanlardaki Köylerin Sürdürülebilir Kalkınması” olarak belirlenmiştir. Muhtelif illerde, 2015-2018 yılları için YK10 tedbiri içinde öngörülen yapılacak işlerde “IPARD Programındaki dağlık alanlar tanımı da gözetilerek tespit edilen dağlık yörelerde yaşayan nüfusun iklim ve topografyadan kaynaklanan dezavantajlarını gidermek üzere entegre kalkınma projeleri hayata geçirileceği” öngörülmüştür.</a:t>
            </a:r>
            <a:endParaRPr lang="tr-TR" sz="4000" dirty="0"/>
          </a:p>
        </p:txBody>
      </p:sp>
    </p:spTree>
    <p:extLst>
      <p:ext uri="{BB962C8B-B14F-4D97-AF65-F5344CB8AC3E}">
        <p14:creationId xmlns:p14="http://schemas.microsoft.com/office/powerpoint/2010/main" val="3610810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Kırsal Alan Eylem </a:t>
            </a:r>
            <a:r>
              <a:rPr lang="tr-TR" dirty="0" smtClean="0"/>
              <a:t>Planı </a:t>
            </a:r>
            <a:r>
              <a:rPr lang="tr-TR" dirty="0"/>
              <a:t>(2015-2018</a:t>
            </a:r>
            <a:r>
              <a:rPr lang="tr-TR" dirty="0" smtClean="0"/>
              <a:t>) kırsal mahalle için revizyon yapılabilir </a:t>
            </a: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  </a:t>
            </a:r>
            <a:endParaRPr lang="tr-TR" dirty="0"/>
          </a:p>
        </p:txBody>
      </p:sp>
      <p:sp>
        <p:nvSpPr>
          <p:cNvPr id="4" name="Dikdörtgen 3"/>
          <p:cNvSpPr/>
          <p:nvPr/>
        </p:nvSpPr>
        <p:spPr>
          <a:xfrm>
            <a:off x="777765" y="2293134"/>
            <a:ext cx="10181897" cy="4154984"/>
          </a:xfrm>
          <a:prstGeom prst="rect">
            <a:avLst/>
          </a:prstGeom>
        </p:spPr>
        <p:txBody>
          <a:bodyPr wrap="square">
            <a:spAutoFit/>
          </a:bodyPr>
          <a:lstStyle/>
          <a:p>
            <a:pPr algn="just"/>
            <a:r>
              <a:rPr lang="tr-TR" sz="2400" dirty="0" smtClean="0"/>
              <a:t>YK12 </a:t>
            </a:r>
            <a:r>
              <a:rPr lang="tr-TR" sz="2400" dirty="0"/>
              <a:t>eyleminde yer alan , “Dezavantajlı Kırsal Yörelerde Tarımsal Kalkınma Faaliyetlerinin uygulanması” konusuna yönelik yapılacak işlemlerde  “Dağlık yörelerdeki dezavantajlı yerleşimler öncelikli olmak üzere pilot projelerle (organik ağırlıklı kiraz, bağ ve çilek yetiştiriciliği, serbest sistem tavukçuluk, </a:t>
            </a:r>
            <a:r>
              <a:rPr lang="tr-TR" sz="2400" dirty="0" smtClean="0"/>
              <a:t>örtü altı </a:t>
            </a:r>
            <a:r>
              <a:rPr lang="tr-TR" sz="2400" dirty="0"/>
              <a:t>tarım, sertifikalandırma, hasat, işleme, paketleme, </a:t>
            </a:r>
            <a:r>
              <a:rPr lang="tr-TR" sz="2400" dirty="0" err="1"/>
              <a:t>depoloma</a:t>
            </a:r>
            <a:r>
              <a:rPr lang="tr-TR" sz="2400" dirty="0"/>
              <a:t> gibi) örgütlenme, pazarlamanın geliştirilmesi ve aile çiftçiliğinin güçlendirilmesi için mevcut uygulamaları tamamlayıcı destekleme ve yatırım çalışmalarının yürütüleceği” ortaya konulmuştur. İllerin hangi kriterlere göre belirleneceği konusu önemlidir. Ekonomik ilkelere dikkat edilmesi yanında, hukuki kadar düzensiz hukuk dışı, dış göçlerin de dikkate alınması ve </a:t>
            </a:r>
            <a:r>
              <a:rPr lang="tr-TR" sz="2400" dirty="0" err="1"/>
              <a:t>sosyo</a:t>
            </a:r>
            <a:r>
              <a:rPr lang="tr-TR" sz="2400" dirty="0"/>
              <a:t>-kültürel </a:t>
            </a:r>
            <a:r>
              <a:rPr lang="tr-TR" sz="2400" dirty="0" err="1"/>
              <a:t>karşılıklıkların</a:t>
            </a:r>
            <a:r>
              <a:rPr lang="tr-TR" sz="2400" dirty="0"/>
              <a:t> (</a:t>
            </a:r>
            <a:r>
              <a:rPr lang="tr-TR" sz="2400" dirty="0" err="1"/>
              <a:t>cultural</a:t>
            </a:r>
            <a:r>
              <a:rPr lang="tr-TR" sz="2400" dirty="0"/>
              <a:t> </a:t>
            </a:r>
            <a:r>
              <a:rPr lang="tr-TR" sz="2400" dirty="0" err="1"/>
              <a:t>reciprocity</a:t>
            </a:r>
            <a:r>
              <a:rPr lang="tr-TR" sz="2400" dirty="0"/>
              <a:t>) incelenmesi çok önemlidir.</a:t>
            </a:r>
          </a:p>
        </p:txBody>
      </p:sp>
    </p:spTree>
    <p:extLst>
      <p:ext uri="{BB962C8B-B14F-4D97-AF65-F5344CB8AC3E}">
        <p14:creationId xmlns:p14="http://schemas.microsoft.com/office/powerpoint/2010/main" val="31533217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Kırsal Alan Eylem </a:t>
            </a:r>
            <a:r>
              <a:rPr lang="tr-TR" dirty="0" smtClean="0"/>
              <a:t>Planı </a:t>
            </a:r>
            <a:r>
              <a:rPr lang="tr-TR" dirty="0"/>
              <a:t>(2015-2018</a:t>
            </a:r>
            <a:r>
              <a:rPr lang="tr-TR" dirty="0" smtClean="0"/>
              <a:t>) kırsal mahalle için revizyon yapılabilir </a:t>
            </a: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  </a:t>
            </a:r>
            <a:endParaRPr lang="tr-TR" dirty="0"/>
          </a:p>
        </p:txBody>
      </p:sp>
      <p:sp>
        <p:nvSpPr>
          <p:cNvPr id="4" name="Dikdörtgen 3"/>
          <p:cNvSpPr/>
          <p:nvPr/>
        </p:nvSpPr>
        <p:spPr>
          <a:xfrm>
            <a:off x="777765" y="2293134"/>
            <a:ext cx="10181897" cy="4154984"/>
          </a:xfrm>
          <a:prstGeom prst="rect">
            <a:avLst/>
          </a:prstGeom>
        </p:spPr>
        <p:txBody>
          <a:bodyPr wrap="square">
            <a:spAutoFit/>
          </a:bodyPr>
          <a:lstStyle/>
          <a:p>
            <a:pPr algn="just"/>
            <a:r>
              <a:rPr lang="tr-TR" sz="3200" dirty="0"/>
              <a:t>YK18 </a:t>
            </a:r>
            <a:r>
              <a:rPr lang="tr-TR" sz="3200" dirty="0" err="1"/>
              <a:t>nolu</a:t>
            </a:r>
            <a:r>
              <a:rPr lang="tr-TR" sz="3200" dirty="0"/>
              <a:t> eyleme yönelik  “</a:t>
            </a:r>
            <a:r>
              <a:rPr lang="tr-TR" sz="3200" b="1" dirty="0"/>
              <a:t>Köy Envanteri Bilgi Sisteminin Oluşturulması</a:t>
            </a:r>
            <a:r>
              <a:rPr lang="tr-TR" sz="3200" dirty="0"/>
              <a:t>” başlığı altında yapılacak çalışmalarda geçmiş dönem köy envanterleri çalışması da gözetilerek köylerin; nüfus, demografik, göç, coğrafi, çevresel, sosyal ve ekonomik yapıları ile kurumsal ve fiziki altyapı durumlarını il ve ilçe kademelenmesinde gösteren envanter çalışmaları yapılırken, “dağ köyü” ve “orman köyü” ayrımına yer verilmesi yerinde olacaktır.</a:t>
            </a:r>
            <a:r>
              <a:rPr lang="tr-TR" sz="4000" dirty="0" smtClean="0"/>
              <a:t>.</a:t>
            </a:r>
            <a:endParaRPr lang="tr-TR" sz="4000" dirty="0"/>
          </a:p>
        </p:txBody>
      </p:sp>
    </p:spTree>
    <p:extLst>
      <p:ext uri="{BB962C8B-B14F-4D97-AF65-F5344CB8AC3E}">
        <p14:creationId xmlns:p14="http://schemas.microsoft.com/office/powerpoint/2010/main" val="27824649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TEHDİTLER </a:t>
            </a:r>
            <a:endParaRPr lang="tr-TR" dirty="0"/>
          </a:p>
        </p:txBody>
      </p:sp>
      <p:sp>
        <p:nvSpPr>
          <p:cNvPr id="3" name="İçerik Yer Tutucusu 2"/>
          <p:cNvSpPr>
            <a:spLocks noGrp="1"/>
          </p:cNvSpPr>
          <p:nvPr>
            <p:ph idx="1"/>
          </p:nvPr>
        </p:nvSpPr>
        <p:spPr/>
        <p:txBody>
          <a:bodyPr>
            <a:normAutofit fontScale="70000" lnSpcReduction="20000"/>
          </a:bodyPr>
          <a:lstStyle/>
          <a:p>
            <a:r>
              <a:rPr lang="tr-TR" dirty="0"/>
              <a:t>Turizm potansiyeline sahip popüler dağlar için güvenlik risk derecesi ve </a:t>
            </a:r>
            <a:r>
              <a:rPr lang="tr-TR" b="1" dirty="0"/>
              <a:t>optimum nüfus </a:t>
            </a:r>
            <a:r>
              <a:rPr lang="tr-TR" dirty="0"/>
              <a:t>kapasitesinin planlanmamış olmasının yaratacağı riskler • </a:t>
            </a:r>
            <a:r>
              <a:rPr lang="tr-TR" b="1" dirty="0"/>
              <a:t>Terör olayları </a:t>
            </a:r>
            <a:r>
              <a:rPr lang="tr-TR" dirty="0"/>
              <a:t>ile ortaya çıkan güvenlik sorunları • Küresel </a:t>
            </a:r>
            <a:r>
              <a:rPr lang="tr-TR" b="1" dirty="0"/>
              <a:t>ısınmanın endemik ürünlerin varlığına yönelik olumsuz etkileri </a:t>
            </a:r>
            <a:r>
              <a:rPr lang="tr-TR" dirty="0"/>
              <a:t>• Kentsel alanlardan </a:t>
            </a:r>
            <a:r>
              <a:rPr lang="tr-TR" b="1" dirty="0"/>
              <a:t>dağlık alanlara yönelik göçlerin </a:t>
            </a:r>
            <a:r>
              <a:rPr lang="tr-TR" dirty="0"/>
              <a:t>artmasının yönetilememesi • Dağ yerleşiklerinin dışardan gelen ve dağlık alanlarda </a:t>
            </a:r>
            <a:r>
              <a:rPr lang="tr-TR" b="1" dirty="0"/>
              <a:t>yeni yerleşenlere düşük güvenlik </a:t>
            </a:r>
            <a:r>
              <a:rPr lang="tr-TR" dirty="0"/>
              <a:t>algısı bağlamında olumsuz yaklaşımı • Dağlık alanlara yönelik toplumda yüksek güvenlik riski algısının varlığı • </a:t>
            </a:r>
            <a:r>
              <a:rPr lang="tr-TR" b="1" dirty="0"/>
              <a:t>İklim </a:t>
            </a:r>
            <a:r>
              <a:rPr lang="tr-TR" dirty="0"/>
              <a:t>değişikliklerinin </a:t>
            </a:r>
            <a:r>
              <a:rPr lang="tr-TR" b="1" dirty="0"/>
              <a:t>dağ eko-sistemine olumsuz </a:t>
            </a:r>
            <a:r>
              <a:rPr lang="tr-TR" dirty="0"/>
              <a:t>etkileri, Yerel halkın peyzajı bozulmuş alanlara yönelik haklı tepkilerinin idarece dikkate alınmaması • Dağlık alanlara yönelik </a:t>
            </a:r>
            <a:r>
              <a:rPr lang="tr-TR" b="1" dirty="0"/>
              <a:t>mevzuata uyulmaması </a:t>
            </a:r>
            <a:r>
              <a:rPr lang="tr-TR" dirty="0"/>
              <a:t>• Dağlık alanlardan </a:t>
            </a:r>
            <a:r>
              <a:rPr lang="tr-TR" b="1" dirty="0"/>
              <a:t>kente göçler </a:t>
            </a:r>
            <a:r>
              <a:rPr lang="tr-TR" dirty="0"/>
              <a:t>• Dağlık alanlarda </a:t>
            </a:r>
            <a:r>
              <a:rPr lang="tr-TR" b="1" dirty="0"/>
              <a:t>denetim eksikliği </a:t>
            </a:r>
            <a:r>
              <a:rPr lang="tr-TR" dirty="0"/>
              <a:t>/yokluğu • Dağlık alanlara yönelik </a:t>
            </a:r>
            <a:r>
              <a:rPr lang="tr-TR" b="1" dirty="0"/>
              <a:t>dağ yerleşiklerinin yaşam kalitesini artıracak yatırım azlığı </a:t>
            </a:r>
            <a:r>
              <a:rPr lang="tr-TR" dirty="0"/>
              <a:t>• Dağlık alanlarda yaşam kalitesini artıracak </a:t>
            </a:r>
            <a:r>
              <a:rPr lang="tr-TR" b="1" dirty="0"/>
              <a:t>bütünleşik sektörel yatırım kararları </a:t>
            </a:r>
            <a:r>
              <a:rPr lang="tr-TR" dirty="0"/>
              <a:t>planlamasının eksikliği veya olmaması • Madencilik sektöründeki düzenlemelerin ihtiyaca cevap vermemesi • Bilinçsiz avlanma ve toplayıcılık • </a:t>
            </a:r>
            <a:r>
              <a:rPr lang="tr-TR" b="1" dirty="0"/>
              <a:t>Deniz seviyesinin yükselmesi </a:t>
            </a:r>
            <a:r>
              <a:rPr lang="tr-TR" dirty="0"/>
              <a:t>ve sahil alanlarının sular altında kalma riski • Rüzgâr tribünlerinin (</a:t>
            </a:r>
            <a:r>
              <a:rPr lang="tr-TR" b="1" dirty="0"/>
              <a:t>RES) gürültü </a:t>
            </a:r>
            <a:r>
              <a:rPr lang="tr-TR" dirty="0"/>
              <a:t>kirliliği yapması • Kimyasal ilaçlar ve kirliliğin arıcılığı olumsuz etkilemesi, engellemesi • Tarımsal vahşi sulama • Su kaynaklarının yönünün değiştirilmesi • </a:t>
            </a:r>
            <a:r>
              <a:rPr lang="tr-TR" b="1" dirty="0"/>
              <a:t>Dağlarda baraj yapılması </a:t>
            </a:r>
            <a:r>
              <a:rPr lang="tr-TR" dirty="0"/>
              <a:t>ve hidroelektrik </a:t>
            </a:r>
            <a:r>
              <a:rPr lang="tr-TR" b="1" dirty="0"/>
              <a:t>(HES) santrallerinin </a:t>
            </a:r>
            <a:r>
              <a:rPr lang="tr-TR" dirty="0"/>
              <a:t>artması • Dağlık bölgelerde Rüzgar Enerji Santralleri (RES) ve Hidroelektrik Santralleri (HES) için Çevresel Etki Değerlendirmesi (</a:t>
            </a:r>
            <a:r>
              <a:rPr lang="tr-TR" b="1" dirty="0"/>
              <a:t>ÇED) </a:t>
            </a:r>
            <a:r>
              <a:rPr lang="tr-TR" dirty="0"/>
              <a:t>ve Bütünleşik ÇED yapılmaması • Dağlık alanlarda risk ve kriz analiz analizleri için Stratejik Çevresel Değerlendirme (SÇD) </a:t>
            </a:r>
            <a:r>
              <a:rPr lang="tr-TR" dirty="0" smtClean="0"/>
              <a:t>yapılmaması, Afetlerin yönetilememesi </a:t>
            </a:r>
            <a:endParaRPr lang="tr-TR" dirty="0"/>
          </a:p>
        </p:txBody>
      </p:sp>
    </p:spTree>
    <p:extLst>
      <p:ext uri="{BB962C8B-B14F-4D97-AF65-F5344CB8AC3E}">
        <p14:creationId xmlns:p14="http://schemas.microsoft.com/office/powerpoint/2010/main" val="32598502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TEHDİTLER </a:t>
            </a:r>
            <a:endParaRPr lang="tr-TR" dirty="0"/>
          </a:p>
        </p:txBody>
      </p:sp>
      <p:sp>
        <p:nvSpPr>
          <p:cNvPr id="3" name="İçerik Yer Tutucusu 2"/>
          <p:cNvSpPr>
            <a:spLocks noGrp="1"/>
          </p:cNvSpPr>
          <p:nvPr>
            <p:ph idx="1"/>
          </p:nvPr>
        </p:nvSpPr>
        <p:spPr/>
        <p:txBody>
          <a:bodyPr>
            <a:normAutofit fontScale="92500" lnSpcReduction="10000"/>
          </a:bodyPr>
          <a:lstStyle/>
          <a:p>
            <a:r>
              <a:rPr lang="tr-TR" dirty="0"/>
              <a:t>Dağlık alanlarda kolluk gücünün yetersizliği • Teşvik mekanizmaları, fon kredi olanaklarının konuya göre yetersiz olması veya hiç olmaması • Sürdürülebilir enerji kaynaklarına ayrılan devlet bütçesinin yetersizliği, araştırma ve girişimlerin azlığı • Dağlık alanların ve dağ köylülerinin ulusal raporlarda görünür olmaması • </a:t>
            </a:r>
            <a:r>
              <a:rPr lang="tr-TR" b="1" dirty="0"/>
              <a:t>Etkili olabilecek katılımcı sürdürülebilir dağ yönetim modelinin bulunmaması </a:t>
            </a:r>
            <a:r>
              <a:rPr lang="tr-TR" dirty="0"/>
              <a:t>• Dağlık alanlardaki okullarda, eğitmenlere yönelik geliştirici yatırımların olmaması • Sektörel ve ürün yönüyle, üretim planlamasının yapılmaması • Dağlık alanlarla ilgili veri ve bilgi eksikliği • Tarım ve Orman Bakanlığı’nın özel ağaçlandırma şartlarının ve kredilendirme olanaklarına ilişkin bilgi yetersizliği • </a:t>
            </a:r>
            <a:r>
              <a:rPr lang="tr-TR" b="1" dirty="0"/>
              <a:t>Dağlık alanlarla kırsal alanların birlikte değerlendirilmesi ve dağlık alan idari tanımının olmaması bağlamında bu alanda, bürokratik, idari ve yasal düzeyde boşluk bulunması</a:t>
            </a:r>
          </a:p>
          <a:p>
            <a:endParaRPr lang="tr-TR" b="1" dirty="0"/>
          </a:p>
        </p:txBody>
      </p:sp>
    </p:spTree>
    <p:extLst>
      <p:ext uri="{BB962C8B-B14F-4D97-AF65-F5344CB8AC3E}">
        <p14:creationId xmlns:p14="http://schemas.microsoft.com/office/powerpoint/2010/main" val="36800663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idx="1"/>
            <p:extLst>
              <p:ext uri="{D42A27DB-BD31-4B8C-83A1-F6EECF244321}">
                <p14:modId xmlns:p14="http://schemas.microsoft.com/office/powerpoint/2010/main" val="3075812035"/>
              </p:ext>
            </p:extLst>
          </p:nvPr>
        </p:nvGraphicFramePr>
        <p:xfrm>
          <a:off x="1631092" y="1075038"/>
          <a:ext cx="8649730" cy="5128054"/>
        </p:xfrm>
        <a:graphic>
          <a:graphicData uri="http://schemas.openxmlformats.org/drawingml/2006/table">
            <a:tbl>
              <a:tblPr firstRow="1" firstCol="1" bandRow="1"/>
              <a:tblGrid>
                <a:gridCol w="2270504">
                  <a:extLst>
                    <a:ext uri="{9D8B030D-6E8A-4147-A177-3AD203B41FA5}">
                      <a16:colId xmlns:a16="http://schemas.microsoft.com/office/drawing/2014/main" val="4025645907"/>
                    </a:ext>
                  </a:extLst>
                </a:gridCol>
                <a:gridCol w="2127410">
                  <a:extLst>
                    <a:ext uri="{9D8B030D-6E8A-4147-A177-3AD203B41FA5}">
                      <a16:colId xmlns:a16="http://schemas.microsoft.com/office/drawing/2014/main" val="3362804660"/>
                    </a:ext>
                  </a:extLst>
                </a:gridCol>
                <a:gridCol w="2266501">
                  <a:extLst>
                    <a:ext uri="{9D8B030D-6E8A-4147-A177-3AD203B41FA5}">
                      <a16:colId xmlns:a16="http://schemas.microsoft.com/office/drawing/2014/main" val="436352530"/>
                    </a:ext>
                  </a:extLst>
                </a:gridCol>
                <a:gridCol w="1985315">
                  <a:extLst>
                    <a:ext uri="{9D8B030D-6E8A-4147-A177-3AD203B41FA5}">
                      <a16:colId xmlns:a16="http://schemas.microsoft.com/office/drawing/2014/main" val="366437377"/>
                    </a:ext>
                  </a:extLst>
                </a:gridCol>
              </a:tblGrid>
              <a:tr h="2233184">
                <a:tc>
                  <a:txBody>
                    <a:bodyPr/>
                    <a:lstStyle/>
                    <a:p>
                      <a:pPr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POLİTİK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YAPI</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-Ulusal Dağlık Alanlar Yönetişimi(DAY) Kamu Politikası Oluşturmak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-DAY Paydaşları</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Kurumlar, Sivil Toplum Kurumları, Bireyler (dağ yerleşikleri, genç, kadın, engelli, yaşlı nüfus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ULUSAL</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YAPILANMA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-Ulusal düzeyde seçilmiş öncelikli dağlarda ve etki alanlarında katılımcı modelle Dağlık Alan Organizasyonları (DAO) kurmak</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a:txBody>
                    <a:bodyPr/>
                    <a:lstStyle/>
                    <a:p>
                      <a:pPr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KADEMELENME</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.Yerel</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.Kalkınma Ajansları (İstatistiki Bölgeler)</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.Ulusal İşbirliği</a:t>
                      </a:r>
                    </a:p>
                    <a:p>
                      <a:pPr marL="252095"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Uluslararası Dağ Ortaklıkları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YURT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DIŞI İŞBİRLİĞİ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.DAY yurt dışı ortaklıklara iştirak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.Sınırda ve </a:t>
                      </a:r>
                      <a:r>
                        <a:rPr lang="tr-TR" sz="1200" dirty="0" err="1">
                          <a:effectLst/>
                          <a:latin typeface="Times New Roman" panose="02020603050405020304" pitchFamily="18" charset="0"/>
                          <a:ea typeface="Times New Roman" panose="02020603050405020304" pitchFamily="18" charset="0"/>
                          <a:cs typeface="Times New Roman" panose="02020603050405020304" pitchFamily="18" charset="0"/>
                        </a:rPr>
                        <a:t>sınırötesi</a:t>
                      </a: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 işbirliği hukuki- bilgi ağı yapıları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6710400"/>
                  </a:ext>
                </a:extLst>
              </a:tr>
              <a:tr h="2894870">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NORMATİF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ALAN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-Dağ/dağlık alanlara yönelik farkındalıklar oluşturacak doğrudan  ulusal mevzuat oluşturma.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-Kurumsallaşma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-Uluslararası organizasyonlara üyelik  </a:t>
                      </a: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gridSpan="3">
                  <a:txBody>
                    <a:bodyPr/>
                    <a:lstStyle/>
                    <a:p>
                      <a:pPr marL="252095" indent="45021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indent="45021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Devletin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Kamu Politikası Oluşturma Rolü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Sürdürülebilir koruma ve kullanma dengesi içinde dağ ve dağlık alanlara yönelik Kamu Politikası belirlemek, Katılımcı uygulama araçlarını oluşturmak, Yönetsel kademeli örgütlenmeyi belirlemek, Süreçleri Yönetmek, Dağlık Bölgelere ilişkin başarılı deneyimleri/ en iyi uygulamaları paylaşmak.</a:t>
                      </a:r>
                    </a:p>
                    <a:p>
                      <a:pPr marL="252095" indent="450215" algn="just">
                        <a:lnSpc>
                          <a:spcPts val="1200"/>
                        </a:lnSpc>
                        <a:spcBef>
                          <a:spcPts val="400"/>
                        </a:spcBef>
                        <a:spcAft>
                          <a:spcPts val="20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BU AMAÇLA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Coğrafyanın önemini ortaya koymak, Kamu politikalarında bütünleşik sektörel ve disiplinlerarası ve Disiplinlerötesi çalışmalarla konuya ilişkin ortak hedef ve amaçları tanımlamak, yurt içi ve yurt dışı ortak veri ve bilgiye erişim için yöntem ve protokoller belirlemek, </a:t>
                      </a:r>
                      <a:r>
                        <a:rPr lang="tr-TR" sz="1200" dirty="0" err="1">
                          <a:effectLst/>
                          <a:latin typeface="Times New Roman" panose="02020603050405020304" pitchFamily="18" charset="0"/>
                          <a:ea typeface="Times New Roman" panose="02020603050405020304" pitchFamily="18" charset="0"/>
                          <a:cs typeface="Times New Roman" panose="02020603050405020304" pitchFamily="18" charset="0"/>
                        </a:rPr>
                        <a:t>kurumlararası</a:t>
                      </a: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 güveni sağlamak, uluslararası ilişkilerde güven eşiğini yükseltmek, dağlık alanların yönetiminde ulusal ve uluslararası sürdürülebilir kalkınma hedefleri ile uyumlu, dağ yönetimine ilişkin tematik network (ilişkiler ağı)  oluşturmak</a:t>
                      </a: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.(Avrupa Konseyi, Dağlık Alan</a:t>
                      </a:r>
                      <a:r>
                        <a:rPr lang="tr-TR" sz="1200" baseline="0" dirty="0" smtClean="0">
                          <a:effectLst/>
                          <a:latin typeface="Times New Roman" panose="02020603050405020304" pitchFamily="18" charset="0"/>
                          <a:ea typeface="Times New Roman" panose="02020603050405020304" pitchFamily="18" charset="0"/>
                          <a:cs typeface="Times New Roman" panose="02020603050405020304" pitchFamily="18" charset="0"/>
                        </a:rPr>
                        <a:t> Yönetimi </a:t>
                      </a:r>
                      <a:r>
                        <a:rPr lang="tr-TR" sz="1200" baseline="0" smtClean="0">
                          <a:effectLst/>
                          <a:latin typeface="Times New Roman" panose="02020603050405020304" pitchFamily="18" charset="0"/>
                          <a:ea typeface="Times New Roman" panose="02020603050405020304" pitchFamily="18" charset="0"/>
                          <a:cs typeface="Times New Roman" panose="02020603050405020304" pitchFamily="18" charset="0"/>
                        </a:rPr>
                        <a:t>Şartı Taslağı)</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165" marR="63165" marT="0" marB="0">
                    <a:lnL w="38100" cap="flat" cmpd="sng" algn="ctr">
                      <a:solidFill>
                        <a:srgbClr val="5B9BD5"/>
                      </a:solidFill>
                      <a:prstDash val="solid"/>
                      <a:round/>
                      <a:headEnd type="none" w="med" len="med"/>
                      <a:tailEnd type="none" w="med" len="med"/>
                    </a:lnL>
                    <a:lnR w="38100" cap="flat" cmpd="sng" algn="ctr">
                      <a:solidFill>
                        <a:srgbClr val="5B9BD5"/>
                      </a:solidFill>
                      <a:prstDash val="solid"/>
                      <a:round/>
                      <a:headEnd type="none" w="med" len="med"/>
                      <a:tailEnd type="none" w="med" len="med"/>
                    </a:lnR>
                    <a:lnT w="38100" cap="flat" cmpd="sng" algn="ctr">
                      <a:solidFill>
                        <a:srgbClr val="5B9BD5"/>
                      </a:solidFill>
                      <a:prstDash val="solid"/>
                      <a:round/>
                      <a:headEnd type="none" w="med" len="med"/>
                      <a:tailEnd type="none" w="med" len="med"/>
                    </a:lnT>
                    <a:lnB w="38100" cap="flat" cmpd="sng" algn="ctr">
                      <a:solidFill>
                        <a:srgbClr val="5B9BD5"/>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99717954"/>
                  </a:ext>
                </a:extLst>
              </a:tr>
            </a:tbl>
          </a:graphicData>
        </a:graphic>
      </p:graphicFrame>
      <p:sp>
        <p:nvSpPr>
          <p:cNvPr id="8" name="Metin kutusu 7"/>
          <p:cNvSpPr txBox="1"/>
          <p:nvPr/>
        </p:nvSpPr>
        <p:spPr>
          <a:xfrm>
            <a:off x="2409568" y="234778"/>
            <a:ext cx="7710616" cy="369332"/>
          </a:xfrm>
          <a:prstGeom prst="rect">
            <a:avLst/>
          </a:prstGeom>
          <a:noFill/>
        </p:spPr>
        <p:txBody>
          <a:bodyPr wrap="square" rtlCol="0">
            <a:spAutoFit/>
          </a:bodyPr>
          <a:lstStyle/>
          <a:p>
            <a:r>
              <a:rPr lang="tr-TR" b="1"/>
              <a:t> Katılımcı Dağlık Alan Yönetişimi Stratejisi Modeli </a:t>
            </a:r>
            <a:endParaRPr lang="tr-TR" dirty="0"/>
          </a:p>
        </p:txBody>
      </p:sp>
    </p:spTree>
    <p:extLst>
      <p:ext uri="{BB962C8B-B14F-4D97-AF65-F5344CB8AC3E}">
        <p14:creationId xmlns:p14="http://schemas.microsoft.com/office/powerpoint/2010/main" val="27777074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smtClean="0"/>
              <a:t>SİYASALAR : UYGULAMA ARAÇLARI </a:t>
            </a:r>
            <a:endParaRPr lang="tr-TR" sz="3200" dirty="0"/>
          </a:p>
        </p:txBody>
      </p:sp>
      <p:graphicFrame>
        <p:nvGraphicFramePr>
          <p:cNvPr id="4" name="İçerik Yer Tutucusu 3"/>
          <p:cNvGraphicFramePr>
            <a:graphicFrameLocks noGrp="1"/>
          </p:cNvGraphicFramePr>
          <p:nvPr>
            <p:ph idx="1"/>
            <p:extLst/>
          </p:nvPr>
        </p:nvGraphicFramePr>
        <p:xfrm>
          <a:off x="1161534" y="1285103"/>
          <a:ext cx="8773298" cy="5226907"/>
        </p:xfrm>
        <a:graphic>
          <a:graphicData uri="http://schemas.openxmlformats.org/drawingml/2006/table">
            <a:tbl>
              <a:tblPr firstRow="1" firstCol="1" bandRow="1"/>
              <a:tblGrid>
                <a:gridCol w="2923798">
                  <a:extLst>
                    <a:ext uri="{9D8B030D-6E8A-4147-A177-3AD203B41FA5}">
                      <a16:colId xmlns:a16="http://schemas.microsoft.com/office/drawing/2014/main" val="3777669259"/>
                    </a:ext>
                  </a:extLst>
                </a:gridCol>
                <a:gridCol w="2924750">
                  <a:extLst>
                    <a:ext uri="{9D8B030D-6E8A-4147-A177-3AD203B41FA5}">
                      <a16:colId xmlns:a16="http://schemas.microsoft.com/office/drawing/2014/main" val="2917268060"/>
                    </a:ext>
                  </a:extLst>
                </a:gridCol>
                <a:gridCol w="2924750">
                  <a:extLst>
                    <a:ext uri="{9D8B030D-6E8A-4147-A177-3AD203B41FA5}">
                      <a16:colId xmlns:a16="http://schemas.microsoft.com/office/drawing/2014/main" val="1599372593"/>
                    </a:ext>
                  </a:extLst>
                </a:gridCol>
              </a:tblGrid>
              <a:tr h="5226907">
                <a:tc>
                  <a:txBody>
                    <a:bodyPr/>
                    <a:lstStyle/>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MÜZAKERE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ORTAMLARI</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-Mevzuatı oluşturmak, iklim, afet gibi günün ihtiyaçlarına uygun felsefesini bozmadan güncellemek,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-Uygulama metotlarına yönelik (siyasa) için toplumsal-idari destek sağlamak, </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-Uzlaşmacı ve çatışmacı değerleri kamuoyunda müzakere ederek, farkındalık toplantıları, çalıştaylar düzenleyerek kamu yararını oluşturmak,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-İletişim araçlarını yaygın farkındalık için bilgilendirmede etkili kullanmak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-Dağların avukatlığını yapmak</a:t>
                      </a:r>
                    </a:p>
                  </a:txBody>
                  <a:tcPr marL="68580" marR="68580" marT="0" marB="0">
                    <a:lnL w="38100" cap="flat" cmpd="sng" algn="ctr">
                      <a:solidFill>
                        <a:srgbClr val="ED7D31"/>
                      </a:solidFill>
                      <a:prstDash val="solid"/>
                      <a:round/>
                      <a:headEnd type="none" w="med" len="med"/>
                      <a:tailEnd type="none" w="med" len="med"/>
                    </a:lnL>
                    <a:lnR w="38100" cap="flat" cmpd="sng" algn="ctr">
                      <a:solidFill>
                        <a:srgbClr val="ED7D31"/>
                      </a:solidFill>
                      <a:prstDash val="solid"/>
                      <a:round/>
                      <a:headEnd type="none" w="med" len="med"/>
                      <a:tailEnd type="none" w="med" len="med"/>
                    </a:lnR>
                    <a:lnT w="38100" cap="flat" cmpd="sng" algn="ctr">
                      <a:solidFill>
                        <a:srgbClr val="ED7D31"/>
                      </a:solidFill>
                      <a:prstDash val="solid"/>
                      <a:round/>
                      <a:headEnd type="none" w="med" len="med"/>
                      <a:tailEnd type="none" w="med" len="med"/>
                    </a:lnT>
                    <a:lnB w="38100" cap="flat" cmpd="sng" algn="ctr">
                      <a:solidFill>
                        <a:srgbClr val="ED7D31"/>
                      </a:solidFill>
                      <a:prstDash val="solid"/>
                      <a:round/>
                      <a:headEnd type="none" w="med" len="med"/>
                      <a:tailEnd type="none" w="med" len="med"/>
                    </a:lnB>
                  </a:tcPr>
                </a:tc>
                <a:tc>
                  <a:txBody>
                    <a:bodyPr/>
                    <a:lstStyle/>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SÜRDÜRÜLEBİLİR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GELECEK(Projeler)</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-Dağlık alanların sürdürülebilir geleceği için, stratejik planlar, programlar ve eylem planlarını yerel, ulusal ve uluslararası kalkınma öncelikleriyle uyumlu yürütmek, erişimini sağlamak,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-Coğrafi özelliklere dikkat ederek, gelişmiş metotlarla disiplinlerarası ve sektörler bütünlüğünde Çevresel Etki Değerlendirmeleri (ÇED) ile yatırımlara bağlı olmadan Stratejik Çevresel Değerlendirmeleri (SÇD)  yapmak,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-ÇED üstü kurullar oluşturmak,</a:t>
                      </a:r>
                    </a:p>
                  </a:txBody>
                  <a:tcPr marL="68580" marR="68580" marT="0" marB="0">
                    <a:lnL w="38100" cap="flat" cmpd="sng" algn="ctr">
                      <a:solidFill>
                        <a:srgbClr val="ED7D31"/>
                      </a:solidFill>
                      <a:prstDash val="solid"/>
                      <a:round/>
                      <a:headEnd type="none" w="med" len="med"/>
                      <a:tailEnd type="none" w="med" len="med"/>
                    </a:lnL>
                    <a:lnR w="38100" cap="flat" cmpd="sng" algn="ctr">
                      <a:solidFill>
                        <a:srgbClr val="ED7D31"/>
                      </a:solidFill>
                      <a:prstDash val="solid"/>
                      <a:round/>
                      <a:headEnd type="none" w="med" len="med"/>
                      <a:tailEnd type="none" w="med" len="med"/>
                    </a:lnR>
                    <a:lnT w="38100" cap="flat" cmpd="sng" algn="ctr">
                      <a:solidFill>
                        <a:srgbClr val="ED7D31"/>
                      </a:solidFill>
                      <a:prstDash val="solid"/>
                      <a:round/>
                      <a:headEnd type="none" w="med" len="med"/>
                      <a:tailEnd type="none" w="med" len="med"/>
                    </a:lnT>
                    <a:lnB w="38100" cap="flat" cmpd="sng" algn="ctr">
                      <a:solidFill>
                        <a:srgbClr val="ED7D31"/>
                      </a:solidFill>
                      <a:prstDash val="solid"/>
                      <a:round/>
                      <a:headEnd type="none" w="med" len="med"/>
                      <a:tailEnd type="none" w="med" len="med"/>
                    </a:lnB>
                  </a:tcPr>
                </a:tc>
                <a:tc>
                  <a:txBody>
                    <a:bodyPr/>
                    <a:lstStyle/>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252095" algn="just">
                        <a:lnSpc>
                          <a:spcPts val="1200"/>
                        </a:lnSpc>
                        <a:spcBef>
                          <a:spcPts val="400"/>
                        </a:spcBef>
                        <a:spcAft>
                          <a:spcPts val="20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MALİ </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YAPILAR</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-Milli Bütçede pay ayırarak dağ ve dağlık alanlar konusunda disiplinlerarası ve disiplinler üstü araştırmaları desteklemek, bu amaçla idari ve hukuki güvence oluşturmak</a:t>
                      </a:r>
                    </a:p>
                    <a:p>
                      <a:pPr algn="just">
                        <a:lnSpc>
                          <a:spcPts val="1200"/>
                        </a:lnSpc>
                        <a:spcBef>
                          <a:spcPts val="400"/>
                        </a:spcBef>
                        <a:spcAft>
                          <a:spcPts val="20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-Uluslararası bilgi alışverişi ve araştırma ortamlarına katılım ve işbirliği çalışmalarını geliştirmek amacıyla fon sistemleri kurmak ve amacı dışında kullanmamak, </a:t>
                      </a:r>
                    </a:p>
                    <a:p>
                      <a:pPr marL="252095" algn="just">
                        <a:lnSpc>
                          <a:spcPts val="1200"/>
                        </a:lnSpc>
                        <a:spcBef>
                          <a:spcPts val="400"/>
                        </a:spcBef>
                        <a:spcAft>
                          <a:spcPts val="200"/>
                        </a:spcAft>
                      </a:pPr>
                      <a:r>
                        <a:rPr lang="tr-TR" sz="1200" b="1" dirty="0">
                          <a:effectLst/>
                          <a:highlight>
                            <a:srgbClr val="00FFFF"/>
                          </a:highligh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38100" cap="flat" cmpd="sng" algn="ctr">
                      <a:solidFill>
                        <a:srgbClr val="ED7D31"/>
                      </a:solidFill>
                      <a:prstDash val="solid"/>
                      <a:round/>
                      <a:headEnd type="none" w="med" len="med"/>
                      <a:tailEnd type="none" w="med" len="med"/>
                    </a:lnL>
                    <a:lnR w="38100" cap="flat" cmpd="sng" algn="ctr">
                      <a:solidFill>
                        <a:srgbClr val="ED7D31"/>
                      </a:solidFill>
                      <a:prstDash val="solid"/>
                      <a:round/>
                      <a:headEnd type="none" w="med" len="med"/>
                      <a:tailEnd type="none" w="med" len="med"/>
                    </a:lnR>
                    <a:lnT w="38100" cap="flat" cmpd="sng" algn="ctr">
                      <a:solidFill>
                        <a:srgbClr val="ED7D31"/>
                      </a:solidFill>
                      <a:prstDash val="solid"/>
                      <a:round/>
                      <a:headEnd type="none" w="med" len="med"/>
                      <a:tailEnd type="none" w="med" len="med"/>
                    </a:lnT>
                    <a:lnB w="381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2394131582"/>
                  </a:ext>
                </a:extLst>
              </a:tr>
            </a:tbl>
          </a:graphicData>
        </a:graphic>
      </p:graphicFrame>
    </p:spTree>
    <p:extLst>
      <p:ext uri="{BB962C8B-B14F-4D97-AF65-F5344CB8AC3E}">
        <p14:creationId xmlns:p14="http://schemas.microsoft.com/office/powerpoint/2010/main" val="5377386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a:t>
            </a:r>
            <a:endParaRPr lang="tr-TR" dirty="0"/>
          </a:p>
        </p:txBody>
      </p:sp>
      <p:sp>
        <p:nvSpPr>
          <p:cNvPr id="3" name="İçerik Yer Tutucusu 2"/>
          <p:cNvSpPr>
            <a:spLocks noGrp="1"/>
          </p:cNvSpPr>
          <p:nvPr>
            <p:ph idx="1"/>
          </p:nvPr>
        </p:nvSpPr>
        <p:spPr/>
        <p:txBody>
          <a:bodyPr>
            <a:normAutofit fontScale="77500" lnSpcReduction="20000"/>
          </a:bodyPr>
          <a:lstStyle/>
          <a:p>
            <a:r>
              <a:rPr lang="tr-TR" dirty="0"/>
              <a:t>İnsanoğlu, önce yaşadığı mekânsal çevrenin tasarımını oluşturmak zorundadır ilkesini, Türkiye için etkin bir dağ yönetimi planlaması ve kamu politikası oluşturması gerekliliği ile ilişkilendirmek gerekir. </a:t>
            </a:r>
            <a:endParaRPr lang="tr-TR" dirty="0" smtClean="0"/>
          </a:p>
          <a:p>
            <a:r>
              <a:rPr lang="tr-TR" dirty="0" smtClean="0"/>
              <a:t>Oysaki </a:t>
            </a:r>
            <a:r>
              <a:rPr lang="tr-TR" dirty="0"/>
              <a:t>Türkiye kamu politikaları  ve resmi kalkınma belgeleri içinde maalesef “dağ” sözcüğü bile açıkça yer almamakta ancak yer üstünde ve yer altındaki kaynaklardan bahsedilmektedir.  </a:t>
            </a:r>
            <a:endParaRPr lang="tr-TR" dirty="0" smtClean="0"/>
          </a:p>
          <a:p>
            <a:r>
              <a:rPr lang="tr-TR" dirty="0" smtClean="0"/>
              <a:t>Mekân </a:t>
            </a:r>
            <a:r>
              <a:rPr lang="tr-TR" dirty="0"/>
              <a:t>analizi bütünlüğünde dağlık alanlar yer almamaktadır. </a:t>
            </a:r>
            <a:endParaRPr lang="tr-TR" dirty="0" smtClean="0"/>
          </a:p>
          <a:p>
            <a:r>
              <a:rPr lang="tr-TR" dirty="0" smtClean="0"/>
              <a:t>Dağlık </a:t>
            </a:r>
            <a:r>
              <a:rPr lang="tr-TR" dirty="0"/>
              <a:t>alan yönetimini, herhangi bir kaynak başlığı altında gizleyerek değil, sürdürülebilir toplum kalkınması hedefleri içinde tek başına görünür bir şekilde ele alarak, temel kamu politikalarını dağ etrafında çok yönlü oluşturmanın zamanı, çok yönlü güvenlik yönetimi açısından zorunlu hale gelmiştir. Belirtilen gerekliliği gerek iklim değişikliklerinin farklı etkileri ve gerekse iktisadi kalkınmanın temel kaynaklarına sahip olma açısından da görmek gerekmektedir. Dağlık alanların her zaman “gıda, su ve peyzaj” ile ilişkilendirilen bu üç temel unsurun derin anlamı ve mukavemet sözcüğü ile ilişkisini eko-sistem yönetimi içinde görmek yerinde olacaktır. </a:t>
            </a:r>
          </a:p>
          <a:p>
            <a:endParaRPr lang="tr-TR" dirty="0"/>
          </a:p>
        </p:txBody>
      </p:sp>
    </p:spTree>
    <p:extLst>
      <p:ext uri="{BB962C8B-B14F-4D97-AF65-F5344CB8AC3E}">
        <p14:creationId xmlns:p14="http://schemas.microsoft.com/office/powerpoint/2010/main" val="356531635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a:t>
            </a:r>
            <a:endParaRPr lang="tr-TR" dirty="0"/>
          </a:p>
        </p:txBody>
      </p:sp>
      <p:sp>
        <p:nvSpPr>
          <p:cNvPr id="3" name="İçerik Yer Tutucusu 2"/>
          <p:cNvSpPr>
            <a:spLocks noGrp="1"/>
          </p:cNvSpPr>
          <p:nvPr>
            <p:ph idx="1"/>
          </p:nvPr>
        </p:nvSpPr>
        <p:spPr/>
        <p:txBody>
          <a:bodyPr>
            <a:normAutofit fontScale="92500"/>
          </a:bodyPr>
          <a:lstStyle/>
          <a:p>
            <a:r>
              <a:rPr lang="tr-TR" dirty="0"/>
              <a:t>Hasan Dağı (Aksaray ve Niğde) en son aktivite Kasım ayı içinde (2021) olmuş ve takip edilen yanardağ özelliğine sahip önem verilen coğrafi oluşum olarak takip edilmektedir. Geçmişteki yanardağ olma </a:t>
            </a:r>
            <a:r>
              <a:rPr lang="tr-TR" dirty="0" smtClean="0"/>
              <a:t>özelliklerine sahip dağlarımızda,  </a:t>
            </a:r>
            <a:r>
              <a:rPr lang="tr-TR" dirty="0"/>
              <a:t>zengin kıymetli taş ve/veya maden kaynakları oluşturması gerektiği fikrini kuvvetle karşımıza getirmektedir. </a:t>
            </a:r>
            <a:endParaRPr lang="tr-TR" dirty="0" smtClean="0"/>
          </a:p>
          <a:p>
            <a:r>
              <a:rPr lang="tr-TR" dirty="0" smtClean="0"/>
              <a:t>Bütün </a:t>
            </a:r>
            <a:r>
              <a:rPr lang="tr-TR" dirty="0"/>
              <a:t>bu gerçekliğe karşın, dağlık alanlar idari olarak, “alansal yalnızlık” içine çekilmiş ve farklı değişken sektörel politikalar içinde kaybolmuştur. </a:t>
            </a:r>
            <a:endParaRPr lang="tr-TR" dirty="0" smtClean="0"/>
          </a:p>
          <a:p>
            <a:r>
              <a:rPr lang="tr-TR" dirty="0" smtClean="0"/>
              <a:t>Üniversitelerde, Kamu Yönetimi Bölümleri Başta Olmak üzere, idari coğrafya gibi stratejik dersler ve ilgisine göre coğrafyanın farklı yönleri eğitimin her kademesinde yer almalıdır.</a:t>
            </a:r>
            <a:endParaRPr lang="tr-TR" dirty="0"/>
          </a:p>
          <a:p>
            <a:endParaRPr lang="tr-TR" dirty="0"/>
          </a:p>
        </p:txBody>
      </p:sp>
    </p:spTree>
    <p:extLst>
      <p:ext uri="{BB962C8B-B14F-4D97-AF65-F5344CB8AC3E}">
        <p14:creationId xmlns:p14="http://schemas.microsoft.com/office/powerpoint/2010/main" val="18168740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a:t>
            </a:r>
            <a:endParaRPr lang="tr-TR" dirty="0"/>
          </a:p>
        </p:txBody>
      </p:sp>
      <p:sp>
        <p:nvSpPr>
          <p:cNvPr id="3" name="İçerik Yer Tutucusu 2"/>
          <p:cNvSpPr>
            <a:spLocks noGrp="1"/>
          </p:cNvSpPr>
          <p:nvPr>
            <p:ph idx="1"/>
          </p:nvPr>
        </p:nvSpPr>
        <p:spPr/>
        <p:txBody>
          <a:bodyPr>
            <a:normAutofit lnSpcReduction="10000"/>
          </a:bodyPr>
          <a:lstStyle/>
          <a:p>
            <a:r>
              <a:rPr lang="tr-TR" dirty="0"/>
              <a:t>Dağların özelliklerinden dolayı uluslararası ilgi de giderek artmaktadır. 2002 yılından bu yana her yıl 11 Aralık “Dünya Dağlar Günü” olarak kutlanmaktadır. Doğanın kaynak değerlerinin varlığı ile ilgili ekolojik mukavemet gücü, ayni zamanda toplumların iklim değişiklikleri başta olmak üzere her türlü tehdide karşı mukavemeti anlamına gelmektedir. </a:t>
            </a:r>
            <a:endParaRPr lang="tr-TR" dirty="0" smtClean="0"/>
          </a:p>
          <a:p>
            <a:r>
              <a:rPr lang="tr-TR" u="sng" dirty="0" smtClean="0"/>
              <a:t>Dünya </a:t>
            </a:r>
            <a:r>
              <a:rPr lang="tr-TR" u="sng" dirty="0"/>
              <a:t>artık ülkeleri, sahip olduğu mal ve kaynaklar kadar, bu kaynakları nasıl yönetebildiği yönüyle değerlendirmektedir. Hatta “yönetemediğin kaynak senin değildir” tarzı ileri emperyalist söylemler de bulunmaktadır. </a:t>
            </a:r>
            <a:r>
              <a:rPr lang="tr-TR" dirty="0"/>
              <a:t>İkili anlama sahip bu değerlendirmenin kışkırtıcı yanını dikkate alıp, kamu faydası yaratma yönüyle öne çıkarmak önemlidir.</a:t>
            </a:r>
          </a:p>
        </p:txBody>
      </p:sp>
    </p:spTree>
    <p:extLst>
      <p:ext uri="{BB962C8B-B14F-4D97-AF65-F5344CB8AC3E}">
        <p14:creationId xmlns:p14="http://schemas.microsoft.com/office/powerpoint/2010/main" val="12288340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a:t>
            </a:r>
            <a:endParaRPr lang="tr-TR" dirty="0"/>
          </a:p>
        </p:txBody>
      </p:sp>
      <p:sp>
        <p:nvSpPr>
          <p:cNvPr id="3" name="İçerik Yer Tutucusu 2"/>
          <p:cNvSpPr>
            <a:spLocks noGrp="1"/>
          </p:cNvSpPr>
          <p:nvPr>
            <p:ph idx="1"/>
          </p:nvPr>
        </p:nvSpPr>
        <p:spPr/>
        <p:txBody>
          <a:bodyPr>
            <a:normAutofit fontScale="92500" lnSpcReduction="10000"/>
          </a:bodyPr>
          <a:lstStyle/>
          <a:p>
            <a:r>
              <a:rPr lang="tr-TR" dirty="0"/>
              <a:t>Kamu yönetimi teşkilatlanmasında dağ yönetimini, kırsal faaliyetlerden ayırarak özgün kılma konusunda önemli hamleleri olması önemlidir. Hızla Türkiye’de dağ ve dağlık alanlar yönetimi konusunda kamu politikaları oluşturulmalıdır. İnsanları dev yapılarda toplayarak, doğayı ve kentleri rahatlatmak fikri,  dağlık alanlar için geçerli değildir. </a:t>
            </a:r>
            <a:endParaRPr lang="tr-TR" dirty="0" smtClean="0"/>
          </a:p>
          <a:p>
            <a:r>
              <a:rPr lang="tr-TR" dirty="0" smtClean="0"/>
              <a:t>Dağlık </a:t>
            </a:r>
            <a:r>
              <a:rPr lang="tr-TR" dirty="0"/>
              <a:t>alanlara ister “hastane gibi dev yapılar”, isterse yerleşim amaçlı yayılma da benzer bozucu etkiye sahiptir. Koruma-kullanma dengesini sağlamak için, disiplinlerarası bilimsel tasarım stratejileri geliştirmek, objektif olarak analiz edip yorumlamak ve günün koşullarına uygun yeni yapılanmalara gitmek becerisini göstermek önemlidir. </a:t>
            </a:r>
            <a:endParaRPr lang="tr-TR" dirty="0" smtClean="0"/>
          </a:p>
          <a:p>
            <a:r>
              <a:rPr lang="tr-TR" dirty="0" smtClean="0"/>
              <a:t>Takvimlere </a:t>
            </a:r>
            <a:r>
              <a:rPr lang="tr-TR" dirty="0"/>
              <a:t>11 Aralık tarihini “Uluslararası Dağlar Günü” olarak işaretlemek de dağ sahipliğinin öneminin farkındalığını sağlayacak önemli bir ayrıntıdır. </a:t>
            </a:r>
          </a:p>
        </p:txBody>
      </p:sp>
    </p:spTree>
    <p:extLst>
      <p:ext uri="{BB962C8B-B14F-4D97-AF65-F5344CB8AC3E}">
        <p14:creationId xmlns:p14="http://schemas.microsoft.com/office/powerpoint/2010/main" val="12018746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a:t>
            </a:r>
            <a:endParaRPr lang="tr-TR" dirty="0"/>
          </a:p>
        </p:txBody>
      </p:sp>
      <p:sp>
        <p:nvSpPr>
          <p:cNvPr id="3" name="İçerik Yer Tutucusu 2"/>
          <p:cNvSpPr>
            <a:spLocks noGrp="1"/>
          </p:cNvSpPr>
          <p:nvPr>
            <p:ph idx="1"/>
          </p:nvPr>
        </p:nvSpPr>
        <p:spPr/>
        <p:txBody>
          <a:bodyPr>
            <a:normAutofit fontScale="92500" lnSpcReduction="10000"/>
          </a:bodyPr>
          <a:lstStyle/>
          <a:p>
            <a:r>
              <a:rPr lang="tr-TR" dirty="0"/>
              <a:t>2004 yılından bu yana iklim değişiklikleri bağlamında ve tetiklediği ekonomik sorunlar, COVID -19 gibi endemik hastalıklar ülkeleri çıkarcı ilişkilere sürüklemiştir. </a:t>
            </a:r>
            <a:endParaRPr lang="tr-TR" dirty="0" smtClean="0"/>
          </a:p>
          <a:p>
            <a:r>
              <a:rPr lang="tr-TR" dirty="0" smtClean="0"/>
              <a:t>Bu </a:t>
            </a:r>
            <a:r>
              <a:rPr lang="tr-TR" dirty="0"/>
              <a:t>nedenle uluslararası kuruluşların yol göstericiliği ve ortak –küresel çıkarları korumadan sapmamak önem taşımaktadır. </a:t>
            </a:r>
            <a:endParaRPr lang="tr-TR" dirty="0" smtClean="0"/>
          </a:p>
          <a:p>
            <a:r>
              <a:rPr lang="tr-TR" dirty="0" smtClean="0"/>
              <a:t>Yazar </a:t>
            </a:r>
            <a:r>
              <a:rPr lang="tr-TR" dirty="0"/>
              <a:t>afetlerin gelişmişlik ve azgelişmişlik ayrımı yapmadan zarar vermesinin, kalkınmasını sömürgeleşmeden sağlayan birçok Avrupa ülkesini, eski alışkanlıklarına geri döndüreceği endişesi taşımaktadır . Bu nedenle özellikle de iklim değişikliklerinin tetiklediği suların yükselmesi ile Türkiye’nin hızla dağlık alanlarına yönelik ve özellikli pilot bölgelerden başlayarak iklim göçlerini de dikkate alan özel bir yönetim planlaması yapması gerektiği kanaatindedir. </a:t>
            </a:r>
          </a:p>
          <a:p>
            <a:endParaRPr lang="tr-TR" dirty="0"/>
          </a:p>
          <a:p>
            <a:endParaRPr lang="tr-TR" dirty="0"/>
          </a:p>
        </p:txBody>
      </p:sp>
    </p:spTree>
    <p:extLst>
      <p:ext uri="{BB962C8B-B14F-4D97-AF65-F5344CB8AC3E}">
        <p14:creationId xmlns:p14="http://schemas.microsoft.com/office/powerpoint/2010/main" val="24214559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 </a:t>
            </a:r>
            <a:endParaRPr lang="tr-TR" dirty="0"/>
          </a:p>
        </p:txBody>
      </p:sp>
      <p:sp>
        <p:nvSpPr>
          <p:cNvPr id="3" name="İçerik Yer Tutucusu 2"/>
          <p:cNvSpPr>
            <a:spLocks noGrp="1"/>
          </p:cNvSpPr>
          <p:nvPr>
            <p:ph idx="1"/>
          </p:nvPr>
        </p:nvSpPr>
        <p:spPr>
          <a:xfrm>
            <a:off x="838200" y="1371600"/>
            <a:ext cx="10515600" cy="5096435"/>
          </a:xfrm>
        </p:spPr>
        <p:txBody>
          <a:bodyPr>
            <a:normAutofit fontScale="55000" lnSpcReduction="20000"/>
          </a:bodyPr>
          <a:lstStyle/>
          <a:p>
            <a:r>
              <a:rPr lang="en-US" dirty="0" err="1"/>
              <a:t>Aybike</a:t>
            </a:r>
            <a:r>
              <a:rPr lang="en-US" dirty="0"/>
              <a:t> </a:t>
            </a:r>
            <a:r>
              <a:rPr lang="en-US" dirty="0" err="1"/>
              <a:t>Ayfer</a:t>
            </a:r>
            <a:r>
              <a:rPr lang="en-US" dirty="0"/>
              <a:t> </a:t>
            </a:r>
            <a:r>
              <a:rPr lang="en-US" dirty="0" err="1"/>
              <a:t>Karadağ</a:t>
            </a:r>
            <a:r>
              <a:rPr lang="en-US" dirty="0"/>
              <a:t>, </a:t>
            </a:r>
            <a:r>
              <a:rPr lang="en-US" dirty="0" err="1"/>
              <a:t>Demet</a:t>
            </a:r>
            <a:r>
              <a:rPr lang="en-US" dirty="0"/>
              <a:t> </a:t>
            </a:r>
            <a:r>
              <a:rPr lang="en-US" dirty="0" err="1"/>
              <a:t>Demiroğlu</a:t>
            </a:r>
            <a:r>
              <a:rPr lang="en-US" dirty="0"/>
              <a:t>, Ayşe </a:t>
            </a:r>
            <a:r>
              <a:rPr lang="en-US" dirty="0" err="1"/>
              <a:t>Esra</a:t>
            </a:r>
            <a:r>
              <a:rPr lang="en-US" dirty="0"/>
              <a:t> </a:t>
            </a:r>
            <a:r>
              <a:rPr lang="en-US" dirty="0" err="1"/>
              <a:t>Cengiz</a:t>
            </a:r>
            <a:r>
              <a:rPr lang="en-US" dirty="0"/>
              <a:t> (2022), The Problem of Data on </a:t>
            </a:r>
            <a:r>
              <a:rPr lang="en-US" dirty="0" err="1"/>
              <a:t>Spacial</a:t>
            </a:r>
            <a:r>
              <a:rPr lang="en-US" dirty="0"/>
              <a:t> Planning in Turkey, 7 (Special Edition), p. 94  </a:t>
            </a:r>
            <a:endParaRPr lang="tr-TR" dirty="0"/>
          </a:p>
          <a:p>
            <a:r>
              <a:rPr lang="tr-TR" dirty="0"/>
              <a:t> </a:t>
            </a:r>
          </a:p>
          <a:p>
            <a:r>
              <a:rPr lang="en-US" dirty="0" err="1"/>
              <a:t>Barbaros</a:t>
            </a:r>
            <a:r>
              <a:rPr lang="en-US" dirty="0"/>
              <a:t> </a:t>
            </a:r>
            <a:r>
              <a:rPr lang="en-US" dirty="0" err="1"/>
              <a:t>Gönençgil</a:t>
            </a:r>
            <a:r>
              <a:rPr lang="en-US" dirty="0"/>
              <a:t> and </a:t>
            </a:r>
            <a:r>
              <a:rPr lang="en-US" dirty="0" err="1"/>
              <a:t>Neslihan</a:t>
            </a:r>
            <a:r>
              <a:rPr lang="en-US" dirty="0"/>
              <a:t> Dal (2020), The Sustainable and Safe Administration of Mountain Areas (</a:t>
            </a:r>
            <a:r>
              <a:rPr lang="en-US" dirty="0" err="1"/>
              <a:t>Dağlık</a:t>
            </a:r>
            <a:r>
              <a:rPr lang="en-US" dirty="0"/>
              <a:t> </a:t>
            </a:r>
            <a:r>
              <a:rPr lang="en-US" dirty="0" err="1"/>
              <a:t>Alanların</a:t>
            </a:r>
            <a:r>
              <a:rPr lang="en-US" dirty="0"/>
              <a:t> </a:t>
            </a:r>
            <a:r>
              <a:rPr lang="en-US" dirty="0" err="1"/>
              <a:t>Sürdürülebilir</a:t>
            </a:r>
            <a:r>
              <a:rPr lang="en-US" dirty="0"/>
              <a:t> </a:t>
            </a:r>
            <a:r>
              <a:rPr lang="en-US" dirty="0" err="1"/>
              <a:t>Güvenli</a:t>
            </a:r>
            <a:r>
              <a:rPr lang="en-US" dirty="0"/>
              <a:t> </a:t>
            </a:r>
            <a:r>
              <a:rPr lang="en-US" dirty="0" err="1"/>
              <a:t>Yönetimi</a:t>
            </a:r>
            <a:r>
              <a:rPr lang="en-US" dirty="0"/>
              <a:t>), Ankara, p. 5, 10-13 ; </a:t>
            </a:r>
            <a:endParaRPr lang="tr-TR" dirty="0"/>
          </a:p>
          <a:p>
            <a:r>
              <a:rPr lang="tr-TR" dirty="0"/>
              <a:t> </a:t>
            </a:r>
          </a:p>
          <a:p>
            <a:r>
              <a:rPr lang="en-US" dirty="0" err="1"/>
              <a:t>Emin</a:t>
            </a:r>
            <a:r>
              <a:rPr lang="en-US" dirty="0"/>
              <a:t> </a:t>
            </a:r>
            <a:r>
              <a:rPr lang="en-US" dirty="0" err="1"/>
              <a:t>Koç</a:t>
            </a:r>
            <a:r>
              <a:rPr lang="en-US" dirty="0"/>
              <a:t> (2020), Introduction to the Legal Regime of Mountainous Areas in Terms of Administrative Law- Sustainable and Safe Management of Mountain Areas (</a:t>
            </a:r>
            <a:r>
              <a:rPr lang="en-US" dirty="0" err="1"/>
              <a:t>İdare</a:t>
            </a:r>
            <a:r>
              <a:rPr lang="en-US" dirty="0"/>
              <a:t> </a:t>
            </a:r>
            <a:r>
              <a:rPr lang="en-US" dirty="0" err="1"/>
              <a:t>Hukuku</a:t>
            </a:r>
            <a:r>
              <a:rPr lang="en-US" dirty="0"/>
              <a:t> </a:t>
            </a:r>
            <a:r>
              <a:rPr lang="en-US" dirty="0" err="1"/>
              <a:t>Açısından</a:t>
            </a:r>
            <a:r>
              <a:rPr lang="en-US" dirty="0"/>
              <a:t> </a:t>
            </a:r>
            <a:r>
              <a:rPr lang="en-US" dirty="0" err="1"/>
              <a:t>Dağlık</a:t>
            </a:r>
            <a:r>
              <a:rPr lang="en-US" dirty="0"/>
              <a:t> </a:t>
            </a:r>
            <a:r>
              <a:rPr lang="en-US" dirty="0" err="1"/>
              <a:t>Alanların</a:t>
            </a:r>
            <a:r>
              <a:rPr lang="en-US" dirty="0"/>
              <a:t> </a:t>
            </a:r>
            <a:r>
              <a:rPr lang="en-US" dirty="0" err="1"/>
              <a:t>Hukuki</a:t>
            </a:r>
            <a:r>
              <a:rPr lang="en-US" dirty="0"/>
              <a:t> </a:t>
            </a:r>
            <a:r>
              <a:rPr lang="en-US" dirty="0" err="1"/>
              <a:t>Rejimine</a:t>
            </a:r>
            <a:r>
              <a:rPr lang="en-US" dirty="0"/>
              <a:t> </a:t>
            </a:r>
            <a:r>
              <a:rPr lang="en-US" dirty="0" err="1"/>
              <a:t>Giriş</a:t>
            </a:r>
            <a:r>
              <a:rPr lang="en-US" dirty="0"/>
              <a:t> - </a:t>
            </a:r>
            <a:r>
              <a:rPr lang="en-US" dirty="0" err="1"/>
              <a:t>Dağlık</a:t>
            </a:r>
            <a:r>
              <a:rPr lang="en-US" dirty="0"/>
              <a:t> </a:t>
            </a:r>
            <a:r>
              <a:rPr lang="en-US" dirty="0" err="1"/>
              <a:t>Alanların</a:t>
            </a:r>
            <a:r>
              <a:rPr lang="en-US" dirty="0"/>
              <a:t> </a:t>
            </a:r>
            <a:r>
              <a:rPr lang="en-US" dirty="0" err="1"/>
              <a:t>Sürdürülebilir</a:t>
            </a:r>
            <a:r>
              <a:rPr lang="en-US" dirty="0"/>
              <a:t> </a:t>
            </a:r>
            <a:r>
              <a:rPr lang="en-US" dirty="0" err="1"/>
              <a:t>Güvenli</a:t>
            </a:r>
            <a:r>
              <a:rPr lang="en-US" dirty="0"/>
              <a:t> </a:t>
            </a:r>
            <a:r>
              <a:rPr lang="en-US" dirty="0" err="1"/>
              <a:t>Yönetimi</a:t>
            </a:r>
            <a:r>
              <a:rPr lang="en-US" dirty="0"/>
              <a:t>), p. 31-55.</a:t>
            </a:r>
            <a:endParaRPr lang="tr-TR" dirty="0"/>
          </a:p>
          <a:p>
            <a:r>
              <a:rPr lang="en-US" dirty="0"/>
              <a:t> </a:t>
            </a:r>
            <a:endParaRPr lang="tr-TR" dirty="0"/>
          </a:p>
          <a:p>
            <a:r>
              <a:rPr lang="en-US" dirty="0"/>
              <a:t>European Commission contract No 2002.CE.16.0.AT.136 Mountain Areas in Europe: Analysis of mountain areas in EU member states, acceding and other European countries Final report January 2004, p.  Vİİ , </a:t>
            </a:r>
            <a:r>
              <a:rPr lang="en-US" u="sng" dirty="0">
                <a:hlinkClick r:id="rId2"/>
              </a:rPr>
              <a:t>https://ec.europa.eu/regional_policy/sources/docgener/studies/pdf/montagne/mount1.pdf</a:t>
            </a:r>
            <a:r>
              <a:rPr lang="en-US" dirty="0"/>
              <a:t> accessed on August 28, 2022.</a:t>
            </a:r>
            <a:endParaRPr lang="tr-TR" dirty="0"/>
          </a:p>
          <a:p>
            <a:r>
              <a:rPr lang="tr-TR" dirty="0"/>
              <a:t> </a:t>
            </a:r>
          </a:p>
          <a:p>
            <a:r>
              <a:rPr lang="en-US" dirty="0" err="1"/>
              <a:t>Marijana</a:t>
            </a:r>
            <a:r>
              <a:rPr lang="en-US" dirty="0"/>
              <a:t> </a:t>
            </a:r>
            <a:r>
              <a:rPr lang="en-US" dirty="0" err="1"/>
              <a:t>Pantić</a:t>
            </a:r>
            <a:r>
              <a:rPr lang="en-US" dirty="0"/>
              <a:t> (2015), Delineation Of Mountains And Mountain Areas In Europe – A Planning Approach, </a:t>
            </a:r>
            <a:r>
              <a:rPr lang="en-US" dirty="0" err="1"/>
              <a:t>Geogr</a:t>
            </a:r>
            <a:r>
              <a:rPr lang="en-US" dirty="0"/>
              <a:t>. Inst. </a:t>
            </a:r>
            <a:r>
              <a:rPr lang="en-US" dirty="0" err="1"/>
              <a:t>Cvijic</a:t>
            </a:r>
            <a:r>
              <a:rPr lang="en-US" dirty="0"/>
              <a:t>. 65(1) (43–58), </a:t>
            </a:r>
            <a:r>
              <a:rPr lang="en-US" dirty="0" err="1"/>
              <a:t>p.</a:t>
            </a:r>
            <a:r>
              <a:rPr lang="en-US" u="sng" dirty="0" err="1">
                <a:hlinkClick r:id="rId3"/>
              </a:rPr>
              <a:t>http</a:t>
            </a:r>
            <a:r>
              <a:rPr lang="en-US" u="sng" dirty="0">
                <a:hlinkClick r:id="rId3"/>
              </a:rPr>
              <a:t>://www.gi.sanu.ac.rs/en/publications/journals/pdf/065_1/gijc_zr_65_1_006_pantic.pdf</a:t>
            </a:r>
            <a:r>
              <a:rPr lang="en-US" dirty="0"/>
              <a:t> accessed on August 29, 2022.</a:t>
            </a:r>
            <a:endParaRPr lang="tr-TR" dirty="0"/>
          </a:p>
          <a:p>
            <a:r>
              <a:rPr lang="en-US" dirty="0"/>
              <a:t>Mountain Areas in Europe – Final Report(2004)</a:t>
            </a:r>
            <a:endParaRPr lang="tr-TR" dirty="0"/>
          </a:p>
          <a:p>
            <a:r>
              <a:rPr lang="en-US" u="sng" dirty="0">
                <a:hlinkClick r:id="rId4"/>
              </a:rPr>
              <a:t>https://ec.europa.eu/regional_policy/sources/docgener/studies/pdf/montagne/mount4.pdf</a:t>
            </a:r>
            <a:r>
              <a:rPr lang="en-US" dirty="0"/>
              <a:t> Accessed on September 8, 2022.</a:t>
            </a:r>
            <a:endParaRPr lang="tr-TR" dirty="0"/>
          </a:p>
          <a:p>
            <a:endParaRPr lang="tr-TR" dirty="0"/>
          </a:p>
        </p:txBody>
      </p:sp>
    </p:spTree>
    <p:extLst>
      <p:ext uri="{BB962C8B-B14F-4D97-AF65-F5344CB8AC3E}">
        <p14:creationId xmlns:p14="http://schemas.microsoft.com/office/powerpoint/2010/main" val="34143988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 </a:t>
            </a:r>
            <a:endParaRPr lang="tr-TR" dirty="0"/>
          </a:p>
        </p:txBody>
      </p:sp>
      <p:sp>
        <p:nvSpPr>
          <p:cNvPr id="3" name="İçerik Yer Tutucusu 2"/>
          <p:cNvSpPr>
            <a:spLocks noGrp="1"/>
          </p:cNvSpPr>
          <p:nvPr>
            <p:ph idx="1"/>
          </p:nvPr>
        </p:nvSpPr>
        <p:spPr>
          <a:xfrm>
            <a:off x="838200" y="1385047"/>
            <a:ext cx="10515600" cy="5056094"/>
          </a:xfrm>
        </p:spPr>
        <p:txBody>
          <a:bodyPr>
            <a:normAutofit fontScale="47500" lnSpcReduction="20000"/>
          </a:bodyPr>
          <a:lstStyle/>
          <a:p>
            <a:r>
              <a:rPr lang="en-US" dirty="0"/>
              <a:t>National Rural Development Strategy (2021-2023), Ankara, 2021, p. 8,13,45 and 64.</a:t>
            </a:r>
            <a:endParaRPr lang="tr-TR" dirty="0"/>
          </a:p>
          <a:p>
            <a:r>
              <a:rPr lang="en-US" dirty="0" err="1"/>
              <a:t>Neslihan</a:t>
            </a:r>
            <a:r>
              <a:rPr lang="en-US" dirty="0"/>
              <a:t> Dal and </a:t>
            </a:r>
            <a:r>
              <a:rPr lang="en-US" dirty="0" err="1"/>
              <a:t>Barbaros</a:t>
            </a:r>
            <a:r>
              <a:rPr lang="en-US" dirty="0"/>
              <a:t> </a:t>
            </a:r>
            <a:r>
              <a:rPr lang="en-US" dirty="0" err="1"/>
              <a:t>Gönençgil</a:t>
            </a:r>
            <a:r>
              <a:rPr lang="en-US" dirty="0"/>
              <a:t>, An Approach for Limitation of Mountains and Mountainous Areas in Turkey (</a:t>
            </a:r>
            <a:r>
              <a:rPr lang="en-US" dirty="0" err="1"/>
              <a:t>Türkiye’de</a:t>
            </a:r>
            <a:r>
              <a:rPr lang="en-US" dirty="0"/>
              <a:t> </a:t>
            </a:r>
            <a:r>
              <a:rPr lang="en-US" dirty="0" err="1"/>
              <a:t>Dağ</a:t>
            </a:r>
            <a:r>
              <a:rPr lang="en-US" dirty="0"/>
              <a:t> ve </a:t>
            </a:r>
            <a:r>
              <a:rPr lang="en-US" dirty="0" err="1"/>
              <a:t>Dağlık</a:t>
            </a:r>
            <a:r>
              <a:rPr lang="en-US" dirty="0"/>
              <a:t> Alan </a:t>
            </a:r>
            <a:r>
              <a:rPr lang="en-US" dirty="0" err="1"/>
              <a:t>Sınırlandırması</a:t>
            </a:r>
            <a:r>
              <a:rPr lang="en-US" dirty="0"/>
              <a:t> </a:t>
            </a:r>
            <a:r>
              <a:rPr lang="en-US" dirty="0" err="1"/>
              <a:t>için</a:t>
            </a:r>
            <a:r>
              <a:rPr lang="en-US" dirty="0"/>
              <a:t> </a:t>
            </a:r>
            <a:r>
              <a:rPr lang="en-US" dirty="0" err="1"/>
              <a:t>Bir</a:t>
            </a:r>
            <a:r>
              <a:rPr lang="en-US" dirty="0"/>
              <a:t> </a:t>
            </a:r>
            <a:r>
              <a:rPr lang="en-US" dirty="0" err="1"/>
              <a:t>Yaklaşım</a:t>
            </a:r>
            <a:r>
              <a:rPr lang="en-US" dirty="0"/>
              <a:t>), 2018, International Geography Symposium on the 30th Anniversary of TUCAUM held on 3-6 October 2018, Ankara, p. 907-913.</a:t>
            </a:r>
            <a:endParaRPr lang="tr-TR" dirty="0"/>
          </a:p>
          <a:p>
            <a:r>
              <a:rPr lang="tr-TR" dirty="0"/>
              <a:t> </a:t>
            </a:r>
          </a:p>
          <a:p>
            <a:r>
              <a:rPr lang="en-US" dirty="0"/>
              <a:t>Presidential Decree No.1, (CK1) </a:t>
            </a:r>
            <a:r>
              <a:rPr lang="en-US" u="sng" dirty="0">
                <a:hlinkClick r:id="rId2"/>
              </a:rPr>
              <a:t>https://teftis.csb.gov.tr/1-nolu-cumhurbaskanligi-kararnamesi-i-481 Accessed on September 8</a:t>
            </a:r>
            <a:r>
              <a:rPr lang="en-US" dirty="0"/>
              <a:t>, 2022</a:t>
            </a:r>
            <a:endParaRPr lang="tr-TR" dirty="0"/>
          </a:p>
          <a:p>
            <a:r>
              <a:rPr lang="tr-TR" dirty="0"/>
              <a:t> </a:t>
            </a:r>
          </a:p>
          <a:p>
            <a:r>
              <a:rPr lang="en-US" dirty="0"/>
              <a:t>The Workshop on the World Mountain Day, December the 11th,  Izmir, accessed at </a:t>
            </a:r>
            <a:r>
              <a:rPr lang="en-US" u="sng" dirty="0">
                <a:hlinkClick r:id="rId3"/>
              </a:rPr>
              <a:t>https://afetyonetimi.deu.edu.tr/</a:t>
            </a:r>
            <a:r>
              <a:rPr lang="en-US" dirty="0"/>
              <a:t>   </a:t>
            </a:r>
            <a:r>
              <a:rPr lang="en-US" u="sng" dirty="0">
                <a:hlinkClick r:id="rId4"/>
              </a:rPr>
              <a:t>https://disk.yandex.com.tr/d/fZahppTW3Qzybk</a:t>
            </a:r>
            <a:r>
              <a:rPr lang="en-US" dirty="0"/>
              <a:t>,</a:t>
            </a:r>
            <a:r>
              <a:rPr lang="en-US" b="1" dirty="0"/>
              <a:t> </a:t>
            </a:r>
            <a:endParaRPr lang="tr-TR" dirty="0"/>
          </a:p>
          <a:p>
            <a:r>
              <a:rPr lang="en-US" dirty="0"/>
              <a:t>Zerrin Toprak Karaman (2019), </a:t>
            </a:r>
            <a:r>
              <a:rPr lang="en-US" dirty="0" err="1"/>
              <a:t>Güvenliği</a:t>
            </a:r>
            <a:r>
              <a:rPr lang="en-US" dirty="0"/>
              <a:t> </a:t>
            </a:r>
            <a:r>
              <a:rPr lang="en-US" dirty="0" err="1"/>
              <a:t>Sağlayıcı</a:t>
            </a:r>
            <a:r>
              <a:rPr lang="en-US" dirty="0"/>
              <a:t> </a:t>
            </a:r>
            <a:r>
              <a:rPr lang="en-US" dirty="0" err="1"/>
              <a:t>İdari</a:t>
            </a:r>
            <a:r>
              <a:rPr lang="en-US" dirty="0"/>
              <a:t> </a:t>
            </a:r>
            <a:r>
              <a:rPr lang="en-US" dirty="0" err="1"/>
              <a:t>Uygulamalar</a:t>
            </a:r>
            <a:r>
              <a:rPr lang="en-US" dirty="0"/>
              <a:t>: </a:t>
            </a:r>
            <a:r>
              <a:rPr lang="en-US" dirty="0" err="1"/>
              <a:t>Etkin</a:t>
            </a:r>
            <a:r>
              <a:rPr lang="en-US" dirty="0"/>
              <a:t> </a:t>
            </a:r>
            <a:r>
              <a:rPr lang="en-US" dirty="0" err="1"/>
              <a:t>Dağ</a:t>
            </a:r>
            <a:r>
              <a:rPr lang="en-US" dirty="0"/>
              <a:t> </a:t>
            </a:r>
            <a:r>
              <a:rPr lang="en-US" dirty="0" err="1"/>
              <a:t>Yönetimi</a:t>
            </a:r>
            <a:r>
              <a:rPr lang="en-US" dirty="0"/>
              <a:t> (Administrative Practices for Ensuring Safety: Effective Administration of Mountains), </a:t>
            </a:r>
            <a:r>
              <a:rPr lang="en-US" dirty="0" err="1"/>
              <a:t>Erciyes</a:t>
            </a:r>
            <a:r>
              <a:rPr lang="en-US" dirty="0"/>
              <a:t> University, Magazine of the Institute of Social Sciences (SBE </a:t>
            </a:r>
            <a:r>
              <a:rPr lang="en-US" dirty="0" err="1"/>
              <a:t>Dergisi</a:t>
            </a:r>
            <a:r>
              <a:rPr lang="en-US" dirty="0"/>
              <a:t>) Vol. XLVI, 2019/1, p. 33-34 </a:t>
            </a:r>
            <a:endParaRPr lang="tr-TR" dirty="0"/>
          </a:p>
          <a:p>
            <a:r>
              <a:rPr lang="en-US" dirty="0"/>
              <a:t>Zerrin Toprak Karaman (2019), </a:t>
            </a:r>
            <a:r>
              <a:rPr lang="en-US" dirty="0" err="1"/>
              <a:t>Dağlık</a:t>
            </a:r>
            <a:r>
              <a:rPr lang="en-US" dirty="0"/>
              <a:t> Alan </a:t>
            </a:r>
            <a:r>
              <a:rPr lang="en-US" dirty="0" err="1"/>
              <a:t>Yönetimi</a:t>
            </a:r>
            <a:r>
              <a:rPr lang="en-US" dirty="0"/>
              <a:t> ve </a:t>
            </a:r>
            <a:r>
              <a:rPr lang="en-US" dirty="0" err="1"/>
              <a:t>Çocuk</a:t>
            </a:r>
            <a:r>
              <a:rPr lang="en-US" dirty="0"/>
              <a:t> </a:t>
            </a:r>
            <a:r>
              <a:rPr lang="en-US" dirty="0" err="1"/>
              <a:t>Hakları</a:t>
            </a:r>
            <a:r>
              <a:rPr lang="en-US" dirty="0"/>
              <a:t>, </a:t>
            </a:r>
            <a:r>
              <a:rPr lang="en-US" dirty="0" err="1"/>
              <a:t>Kamu</a:t>
            </a:r>
            <a:r>
              <a:rPr lang="en-US" dirty="0"/>
              <a:t> </a:t>
            </a:r>
            <a:r>
              <a:rPr lang="en-US" dirty="0" err="1"/>
              <a:t>Yönetimi</a:t>
            </a:r>
            <a:r>
              <a:rPr lang="en-US" dirty="0"/>
              <a:t> ve </a:t>
            </a:r>
            <a:r>
              <a:rPr lang="en-US" dirty="0" err="1"/>
              <a:t>Çocuk</a:t>
            </a:r>
            <a:r>
              <a:rPr lang="en-US" dirty="0"/>
              <a:t> (Mountain Area Administration and Children's Rights, Public Administration and Child), </a:t>
            </a:r>
            <a:r>
              <a:rPr lang="en-US" dirty="0" err="1"/>
              <a:t>Edit.Yasemin</a:t>
            </a:r>
            <a:r>
              <a:rPr lang="en-US" dirty="0"/>
              <a:t> </a:t>
            </a:r>
            <a:r>
              <a:rPr lang="en-US" dirty="0" err="1"/>
              <a:t>Mamur</a:t>
            </a:r>
            <a:r>
              <a:rPr lang="en-US" dirty="0"/>
              <a:t> </a:t>
            </a:r>
            <a:r>
              <a:rPr lang="en-US" dirty="0" err="1"/>
              <a:t>Isıkcı</a:t>
            </a:r>
            <a:r>
              <a:rPr lang="en-US" dirty="0"/>
              <a:t>, Astana </a:t>
            </a:r>
            <a:r>
              <a:rPr lang="en-US" dirty="0" err="1"/>
              <a:t>Yayınları</a:t>
            </a:r>
            <a:r>
              <a:rPr lang="en-US" dirty="0"/>
              <a:t>, Ankara, p. 274-276.</a:t>
            </a:r>
            <a:endParaRPr lang="tr-TR" dirty="0"/>
          </a:p>
          <a:p>
            <a:r>
              <a:rPr lang="tr-TR" dirty="0"/>
              <a:t> </a:t>
            </a:r>
          </a:p>
          <a:p>
            <a:r>
              <a:rPr lang="en-US" dirty="0"/>
              <a:t>Zerrin Toprak Karaman (2021) ,Exploitation and Administration of Disasters, Advances in Social Sciences Research Journal – Vol. 8, No. 8, p.400-425. , </a:t>
            </a:r>
            <a:r>
              <a:rPr lang="en-US" u="sng" dirty="0">
                <a:hlinkClick r:id="rId5"/>
              </a:rPr>
              <a:t>https://journals.scholarpublishing.org/index.php/ASSRJ/article/view/10678</a:t>
            </a:r>
            <a:r>
              <a:rPr lang="en-US" dirty="0"/>
              <a:t>, accessed on September 12, 2022.</a:t>
            </a:r>
            <a:endParaRPr lang="tr-TR" dirty="0"/>
          </a:p>
          <a:p>
            <a:r>
              <a:rPr lang="en-US" dirty="0"/>
              <a:t> </a:t>
            </a:r>
            <a:endParaRPr lang="tr-TR" dirty="0"/>
          </a:p>
          <a:p>
            <a:r>
              <a:rPr lang="en-US" dirty="0"/>
              <a:t>Zerrin Toprak (2018), In the Philosophy of Council of Europe (Congress for Local and Regional Administrations): Local Administrations and The Relation Between Provincial Structuring and Mountain Area Administration in Turkey (</a:t>
            </a:r>
            <a:r>
              <a:rPr lang="en-US" dirty="0" err="1"/>
              <a:t>Yerel</a:t>
            </a:r>
            <a:r>
              <a:rPr lang="en-US" dirty="0"/>
              <a:t> ve </a:t>
            </a:r>
            <a:r>
              <a:rPr lang="en-US" dirty="0" err="1"/>
              <a:t>Bölgesel</a:t>
            </a:r>
            <a:r>
              <a:rPr lang="en-US" dirty="0"/>
              <a:t> </a:t>
            </a:r>
            <a:r>
              <a:rPr lang="en-US" dirty="0" err="1"/>
              <a:t>Yönetimler</a:t>
            </a:r>
            <a:r>
              <a:rPr lang="en-US" dirty="0"/>
              <a:t> </a:t>
            </a:r>
            <a:r>
              <a:rPr lang="en-US" dirty="0" err="1"/>
              <a:t>Kongresi</a:t>
            </a:r>
            <a:r>
              <a:rPr lang="en-US" dirty="0"/>
              <a:t>) </a:t>
            </a:r>
            <a:r>
              <a:rPr lang="en-US" dirty="0" err="1"/>
              <a:t>Felsefesinde</a:t>
            </a:r>
            <a:r>
              <a:rPr lang="en-US" dirty="0"/>
              <a:t>: </a:t>
            </a:r>
            <a:r>
              <a:rPr lang="en-US" dirty="0" err="1"/>
              <a:t>Yerel</a:t>
            </a:r>
            <a:r>
              <a:rPr lang="en-US" dirty="0"/>
              <a:t> </a:t>
            </a:r>
            <a:r>
              <a:rPr lang="en-US" dirty="0" err="1"/>
              <a:t>Yönetimler</a:t>
            </a:r>
            <a:r>
              <a:rPr lang="en-US" dirty="0"/>
              <a:t> ve </a:t>
            </a:r>
            <a:r>
              <a:rPr lang="en-US" dirty="0" err="1"/>
              <a:t>Türkiye’de</a:t>
            </a:r>
            <a:r>
              <a:rPr lang="en-US" dirty="0"/>
              <a:t> İl </a:t>
            </a:r>
            <a:r>
              <a:rPr lang="en-US" dirty="0" err="1"/>
              <a:t>Yönetiminde</a:t>
            </a:r>
            <a:r>
              <a:rPr lang="en-US" dirty="0"/>
              <a:t> </a:t>
            </a:r>
            <a:r>
              <a:rPr lang="en-US" dirty="0" err="1"/>
              <a:t>Yapılanmanın</a:t>
            </a:r>
            <a:r>
              <a:rPr lang="en-US" dirty="0"/>
              <a:t> </a:t>
            </a:r>
            <a:r>
              <a:rPr lang="en-US" dirty="0" err="1"/>
              <a:t>Dağlık</a:t>
            </a:r>
            <a:r>
              <a:rPr lang="en-US" dirty="0"/>
              <a:t> Alan </a:t>
            </a:r>
            <a:r>
              <a:rPr lang="en-US" dirty="0" err="1"/>
              <a:t>Yönetimi</a:t>
            </a:r>
            <a:r>
              <a:rPr lang="en-US" dirty="0"/>
              <a:t> </a:t>
            </a:r>
            <a:r>
              <a:rPr lang="en-US" dirty="0" err="1"/>
              <a:t>İlişkisi</a:t>
            </a:r>
            <a:r>
              <a:rPr lang="en-US" dirty="0"/>
              <a:t>), International Administration Academy Magazine (</a:t>
            </a:r>
            <a:r>
              <a:rPr lang="en-US" dirty="0" err="1"/>
              <a:t>Uluslararası</a:t>
            </a:r>
            <a:r>
              <a:rPr lang="en-US" dirty="0"/>
              <a:t> </a:t>
            </a:r>
            <a:r>
              <a:rPr lang="en-US" dirty="0" err="1"/>
              <a:t>Yönetim</a:t>
            </a:r>
            <a:r>
              <a:rPr lang="en-US" dirty="0"/>
              <a:t> </a:t>
            </a:r>
            <a:r>
              <a:rPr lang="en-US" dirty="0" err="1"/>
              <a:t>Akademisi</a:t>
            </a:r>
            <a:r>
              <a:rPr lang="en-US" dirty="0"/>
              <a:t> </a:t>
            </a:r>
            <a:r>
              <a:rPr lang="en-US" dirty="0" err="1"/>
              <a:t>Dergisi</a:t>
            </a:r>
            <a:r>
              <a:rPr lang="en-US" dirty="0"/>
              <a:t>) Vol:1, No: 1, p.10-21 accessed at </a:t>
            </a:r>
            <a:r>
              <a:rPr lang="en-US" u="sng" dirty="0">
                <a:hlinkClick r:id="rId6"/>
              </a:rPr>
              <a:t>https://dergipark.org.tr/tr/pub/mana/issue/36781/410767</a:t>
            </a:r>
            <a:r>
              <a:rPr lang="en-US" dirty="0"/>
              <a:t> </a:t>
            </a:r>
            <a:endParaRPr lang="tr-TR" dirty="0"/>
          </a:p>
          <a:p>
            <a:r>
              <a:rPr lang="en-US" dirty="0"/>
              <a:t> </a:t>
            </a:r>
            <a:endParaRPr lang="tr-TR" dirty="0"/>
          </a:p>
          <a:p>
            <a:endParaRPr lang="tr-TR" dirty="0"/>
          </a:p>
        </p:txBody>
      </p:sp>
    </p:spTree>
    <p:extLst>
      <p:ext uri="{BB962C8B-B14F-4D97-AF65-F5344CB8AC3E}">
        <p14:creationId xmlns:p14="http://schemas.microsoft.com/office/powerpoint/2010/main" val="70680797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 </a:t>
            </a:r>
            <a:endParaRPr lang="tr-TR" dirty="0"/>
          </a:p>
        </p:txBody>
      </p:sp>
      <p:sp>
        <p:nvSpPr>
          <p:cNvPr id="3" name="İçerik Yer Tutucusu 2"/>
          <p:cNvSpPr>
            <a:spLocks noGrp="1"/>
          </p:cNvSpPr>
          <p:nvPr>
            <p:ph idx="1"/>
          </p:nvPr>
        </p:nvSpPr>
        <p:spPr>
          <a:xfrm>
            <a:off x="838200" y="1385047"/>
            <a:ext cx="10515600" cy="5056094"/>
          </a:xfrm>
        </p:spPr>
        <p:txBody>
          <a:bodyPr>
            <a:noAutofit/>
          </a:bodyPr>
          <a:lstStyle/>
          <a:p>
            <a:r>
              <a:rPr lang="en-US" sz="1600" dirty="0" err="1"/>
              <a:t>Zeynep</a:t>
            </a:r>
            <a:r>
              <a:rPr lang="en-US" sz="1600" dirty="0"/>
              <a:t> </a:t>
            </a:r>
            <a:r>
              <a:rPr lang="en-US" sz="1600" dirty="0" err="1"/>
              <a:t>Aliyaroglu</a:t>
            </a:r>
            <a:r>
              <a:rPr lang="en-US" sz="1600" dirty="0"/>
              <a:t>, March 2022, The Model of Russian Federation's Mountainous Area Administration (in the light of the example of North Caucasian Countries) (</a:t>
            </a:r>
            <a:r>
              <a:rPr lang="en-US" sz="1600" dirty="0" err="1"/>
              <a:t>Rusya</a:t>
            </a:r>
            <a:r>
              <a:rPr lang="en-US" sz="1600" dirty="0"/>
              <a:t> </a:t>
            </a:r>
            <a:r>
              <a:rPr lang="en-US" sz="1600" dirty="0" err="1"/>
              <a:t>Federasyonu’nun</a:t>
            </a:r>
            <a:r>
              <a:rPr lang="en-US" sz="1600" dirty="0"/>
              <a:t> </a:t>
            </a:r>
            <a:r>
              <a:rPr lang="en-US" sz="1600" dirty="0" err="1"/>
              <a:t>Dağlık</a:t>
            </a:r>
            <a:r>
              <a:rPr lang="en-US" sz="1600" dirty="0"/>
              <a:t> Alan </a:t>
            </a:r>
            <a:r>
              <a:rPr lang="en-US" sz="1600" dirty="0" err="1"/>
              <a:t>Yönetim</a:t>
            </a:r>
            <a:r>
              <a:rPr lang="en-US" sz="1600" dirty="0"/>
              <a:t> </a:t>
            </a:r>
            <a:r>
              <a:rPr lang="en-US" sz="1600" dirty="0" err="1"/>
              <a:t>Modeli</a:t>
            </a:r>
            <a:r>
              <a:rPr lang="en-US" sz="1600" dirty="0"/>
              <a:t> (</a:t>
            </a:r>
            <a:r>
              <a:rPr lang="en-US" sz="1600" dirty="0" err="1"/>
              <a:t>Kuzey</a:t>
            </a:r>
            <a:r>
              <a:rPr lang="en-US" sz="1600" dirty="0"/>
              <a:t> </a:t>
            </a:r>
            <a:r>
              <a:rPr lang="en-US" sz="1600" dirty="0" err="1"/>
              <a:t>Kafkas</a:t>
            </a:r>
            <a:r>
              <a:rPr lang="en-US" sz="1600" dirty="0"/>
              <a:t> </a:t>
            </a:r>
            <a:r>
              <a:rPr lang="en-US" sz="1600" dirty="0" err="1"/>
              <a:t>Ülkeleri</a:t>
            </a:r>
            <a:r>
              <a:rPr lang="en-US" sz="1600" dirty="0"/>
              <a:t> </a:t>
            </a:r>
            <a:r>
              <a:rPr lang="en-US" sz="1600" dirty="0" err="1"/>
              <a:t>Örneğinde</a:t>
            </a:r>
            <a:r>
              <a:rPr lang="en-US" sz="1600" dirty="0"/>
              <a:t>)) Unpublished Master's Thesis, Supervisor, Zerrin Toprak, Karaman, DEU, Institute of Social Sciences. </a:t>
            </a:r>
            <a:endParaRPr lang="tr-TR" sz="1600" dirty="0"/>
          </a:p>
          <a:p>
            <a:r>
              <a:rPr lang="en-US" sz="1600" dirty="0"/>
              <a:t>https://www.fao.org/mountain-partnership/members/members-detail/en/c/43367</a:t>
            </a:r>
            <a:r>
              <a:rPr lang="en-US" sz="1600" dirty="0" smtClean="0"/>
              <a:t>/</a:t>
            </a:r>
            <a:endParaRPr lang="tr-TR" sz="1600" dirty="0"/>
          </a:p>
          <a:p>
            <a:r>
              <a:rPr lang="en-US" sz="1600" u="sng" dirty="0">
                <a:hlinkClick r:id="rId2"/>
              </a:rPr>
              <a:t>https://www.ogm.gov.tr/tr/kurulusumuz/merkez-birimleri/toprak-muhafaza-ve-havza-islahi-dairesi-baskanligi</a:t>
            </a:r>
            <a:r>
              <a:rPr lang="en-US" sz="1600" dirty="0"/>
              <a:t> accessed on August 22, 2022</a:t>
            </a:r>
            <a:r>
              <a:rPr lang="en-US" sz="1600" dirty="0" smtClean="0"/>
              <a:t>.</a:t>
            </a:r>
            <a:endParaRPr lang="tr-TR" sz="1600" dirty="0"/>
          </a:p>
          <a:p>
            <a:r>
              <a:rPr lang="en-US" sz="1600" dirty="0"/>
              <a:t>the official website of </a:t>
            </a:r>
            <a:r>
              <a:rPr lang="en-US" sz="1600" dirty="0" err="1"/>
              <a:t>MoFAL</a:t>
            </a:r>
            <a:r>
              <a:rPr lang="en-US" sz="1600" dirty="0"/>
              <a:t>. IPARD_II-2EN.rar (2014-2020), s.21 ve s.84 </a:t>
            </a:r>
            <a:r>
              <a:rPr lang="en-US" sz="1600" dirty="0" err="1"/>
              <a:t>erişim</a:t>
            </a:r>
            <a:r>
              <a:rPr lang="en-US" sz="1600" dirty="0"/>
              <a:t> </a:t>
            </a:r>
            <a:endParaRPr lang="tr-TR" sz="1600" dirty="0"/>
          </a:p>
          <a:p>
            <a:r>
              <a:rPr lang="en-US" sz="1600" u="sng" dirty="0">
                <a:hlinkClick r:id="rId3"/>
              </a:rPr>
              <a:t>https://www.tkdk.gov.tr/Ipard/IpardProgrami</a:t>
            </a:r>
            <a:r>
              <a:rPr lang="en-US" sz="1600" dirty="0"/>
              <a:t> accessed on September 1, 2022</a:t>
            </a:r>
            <a:r>
              <a:rPr lang="en-US" sz="1600" dirty="0" smtClean="0"/>
              <a:t>.</a:t>
            </a:r>
            <a:endParaRPr lang="tr-TR" sz="1600" dirty="0"/>
          </a:p>
          <a:p>
            <a:r>
              <a:rPr lang="en-US" sz="1600" u="sng" dirty="0">
                <a:hlinkClick r:id="rId4"/>
              </a:rPr>
              <a:t>https://www.mevzuat.gov.tr/File/GeneratePdf?mevzuatNo=19788&amp;mevzuatTur=KurumVeKurulusYonetmeligi&amp;mevzuatTertip=5</a:t>
            </a:r>
            <a:r>
              <a:rPr lang="en-US" sz="1600" dirty="0"/>
              <a:t>, accessed on August 28, 2022</a:t>
            </a:r>
            <a:r>
              <a:rPr lang="en-US" sz="1600" dirty="0" smtClean="0"/>
              <a:t>.</a:t>
            </a:r>
            <a:endParaRPr lang="tr-TR" sz="1600" dirty="0"/>
          </a:p>
          <a:p>
            <a:r>
              <a:rPr lang="en-US" sz="1600" u="sng" dirty="0">
                <a:hlinkClick r:id="rId5"/>
              </a:rPr>
              <a:t>http://www.sp.gov.tr/tr/temel-belge/s/166/Kirsal+Kalkinma+Eylem+Plani+_2015-2018</a:t>
            </a:r>
            <a:r>
              <a:rPr lang="en-US" sz="1600" dirty="0"/>
              <a:t>, accessed on August 22, 2022</a:t>
            </a:r>
            <a:r>
              <a:rPr lang="en-US" sz="1600" dirty="0" smtClean="0"/>
              <a:t>.</a:t>
            </a:r>
            <a:endParaRPr lang="tr-TR" sz="1600" dirty="0"/>
          </a:p>
          <a:p>
            <a:r>
              <a:rPr lang="en-US" sz="1600" u="sng" dirty="0">
                <a:hlinkClick r:id="rId6"/>
              </a:rPr>
              <a:t>https://www.unimontagna.it/en/networking/international-level/expo-2020-dubai/mountain-education-innovation-manifesto-meim/</a:t>
            </a:r>
            <a:r>
              <a:rPr lang="en-US" sz="1600" dirty="0"/>
              <a:t> accessed on August 22, 2022, Mountain Education and Innovation Manifesto (MEIM). </a:t>
            </a:r>
            <a:endParaRPr lang="tr-TR" sz="1600" dirty="0"/>
          </a:p>
          <a:p>
            <a:r>
              <a:rPr lang="en-US" sz="1600" u="sng" dirty="0">
                <a:hlinkClick r:id="rId7"/>
              </a:rPr>
              <a:t>https://tr.euronews.com/2021/12/09/turkiye-de-ciftci-say-s-son-5-y-lda-yuzde-26-10-y-lda-yuzde-53-azald</a:t>
            </a:r>
            <a:r>
              <a:rPr lang="en-US" sz="1600" dirty="0"/>
              <a:t>, accessed on August 31, 2022.</a:t>
            </a:r>
            <a:endParaRPr lang="tr-TR" sz="1600" dirty="0"/>
          </a:p>
          <a:p>
            <a:r>
              <a:rPr lang="tr-TR" sz="1600" dirty="0"/>
              <a:t> </a:t>
            </a:r>
          </a:p>
        </p:txBody>
      </p:sp>
    </p:spTree>
    <p:extLst>
      <p:ext uri="{BB962C8B-B14F-4D97-AF65-F5344CB8AC3E}">
        <p14:creationId xmlns:p14="http://schemas.microsoft.com/office/powerpoint/2010/main" val="3328960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12714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803</TotalTime>
  <Words>4692</Words>
  <Application>Microsoft Office PowerPoint</Application>
  <PresentationFormat>Geniş ekran</PresentationFormat>
  <Paragraphs>377</Paragraphs>
  <Slides>61</Slides>
  <Notes>10</Notes>
  <HiddenSlides>3</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61</vt:i4>
      </vt:variant>
    </vt:vector>
  </HeadingPairs>
  <TitlesOfParts>
    <vt:vector size="66" baseType="lpstr">
      <vt:lpstr>Arial</vt:lpstr>
      <vt:lpstr>Calibri</vt:lpstr>
      <vt:lpstr>Calibri Light</vt:lpstr>
      <vt:lpstr>Times New Roman</vt:lpstr>
      <vt:lpstr>Office Teması</vt:lpstr>
      <vt:lpstr>PowerPoint Sunusu</vt:lpstr>
      <vt:lpstr>2024 ULUSLARARASI COĞRAFYA SEMPOZYUMU</vt:lpstr>
      <vt:lpstr>TÜRKİYE DAĞLIK ALAN ÜLKESİDİR </vt:lpstr>
      <vt:lpstr>PowerPoint Sunusu</vt:lpstr>
      <vt:lpstr>DAĞLARIMIZ /KAMU POLİTİKALARIMIZ </vt:lpstr>
      <vt:lpstr>Mantıksal Çerçeve  </vt:lpstr>
      <vt:lpstr>İklim Değişikliğine Uyum Stratejisi ve Eylem Planı 2024-2030</vt:lpstr>
      <vt:lpstr>Risk yönetimi : düşük –orta=orta; orta-yüksek=yüksek </vt:lpstr>
      <vt:lpstr>Çalışmalarımız :  2019,                         2020                      2022</vt:lpstr>
      <vt:lpstr>Çalışmalarımız </vt:lpstr>
      <vt:lpstr>Çalıştaylarımız  2017                 2018                   2019 </vt:lpstr>
      <vt:lpstr>PowerPoint Sunusu</vt:lpstr>
      <vt:lpstr>Prof.Dr. Murat Hatipoğlu (4 Mayıs 2024)  Kıymetli taşlar ülkemizin zenginliğini oluşturan kaynaklardır.  Jeolojik devirlerin ve oluşumların bütün safhalarına/evrelerine tanıklık eden Türkiye’nin yer altı ve yer üstü zenginlikleri bu nedenle zengin ve çeşitlidir. Mavi safirimiz bile var. Yakutumuz vb kıymetli ve yarı kıymetli taşlar zenginliğimiz olarak bilinmemektedir. Hatta “Gem Safari ( Dağlarda süs taşı arama ve çıkarma hobisi) turizmi için dünyada çok önemli bir aktivite imkânı yaratmaktadır. Ayrıca taşların listesi ve akreditasyonu tam olarak yapılmış değildir.   Ülkemiz dağları bilinen haliyle 45 tip değerli süs taşı başka bir ifadeyle endemik sadece Türkiye’de dağlarında bulunan ender taşlar içinde 6 taş : Gem Diaspor (Diaspor kristali de, dünyada sadece Türkiye’de çıkarılan değerli taşlardan. 9 farklı renk geçişiyle göz kamaştırmakta ve mücevher sektöründe pırlantaya alternatif olarak gösterilmektedir. Diaspor kristali, dünyada sadece Muğla’nın Milas ilçesindeki madenden çıkarılmaktadır.)Mor Jade (Türkiyenit), Kammererit (Anatolit), Maun şeritli Obsidyen, Karbon Karası (Oltu Taşı) ve Sepiolit (Lületaşı) olarak bilinmektedir. Değerli süs taşlarımızın toplam vergi değeri yaklaşık 50 milyar ABD doları civarında tahminlenmektedir. Türkiye’de çıkarılan  16 taşa sadece Türkçe isim verilmiştir. Bu 16 taş; elmas, yakut, zümrüt, akik, zebercet, necef taşı, inci, mercan, oltu taşı, lüle taşı, sedef, fildişi, kehribar, taşlaşmış ağaç ve mihenk taşıdır. Görüldüğü üzere çok zengin değerli taş kaynaklarımız bulunmaktadır. Birçok kıymetli taşımızın varlığına karşılık ancak 8 taş  tanınmaktadır ve bu nedenle vergi kaynağımız da sınırlı kalmaktadır. Bu 8 taş ise Elmas, Pırlanta, Yakut, Safir, Zümrüt, Topaz, Zebercet ve İncidir. Ülke zenginliğimiz,  marka değeri olan taşlar ihmal edilmektedir.    http://www.2013dagyonetisimi.com/index.php/2024/05/14/4-mayis-2024-tarihli-cografyanin-onemi-iklim-degisikligi-ve-daglik-alanlar-temali-toplanti-raporu/  </vt:lpstr>
      <vt:lpstr>TÜRKİYE DAĞLIK ALAN ÜLKESİDİR </vt:lpstr>
      <vt:lpstr>DAĞLIK ALAN TANIMI BİR SORUN MUDUR?</vt:lpstr>
      <vt:lpstr>PowerPoint Sunusu</vt:lpstr>
      <vt:lpstr>PowerPoint Sunusu</vt:lpstr>
      <vt:lpstr>PowerPoint Sunusu</vt:lpstr>
      <vt:lpstr>PowerPoint Sunusu</vt:lpstr>
      <vt:lpstr>PowerPoint Sunusu</vt:lpstr>
      <vt:lpstr>SİYASALAR : UYGULAMA ARAÇLARI </vt:lpstr>
      <vt:lpstr>   Nüfus Bugün Türkiye nüfusu 86.182.729  Türkiye, nüfus büyüklüğüne göre sıralamada 194 ülke arasında 18. sırada yer aldı  </vt:lpstr>
      <vt:lpstr>DAĞLIK ALAN TANIMI BİR SORUN MUDUR?</vt:lpstr>
      <vt:lpstr>DAĞLIK ALAN TANIMI BİR SORUN MUDUR?</vt:lpstr>
      <vt:lpstr>DAĞLIK ALAN TANIMI BİR SORUN MUDUR?</vt:lpstr>
      <vt:lpstr>DAĞLIK ALAN TANIMI BİR SORUN MUDUR?</vt:lpstr>
      <vt:lpstr>DAĞLIK ALAN TANIMI BİR SORUN MUDUR?</vt:lpstr>
      <vt:lpstr>DAĞLIK ALAN TANIMI BİR SORUN MUDUR?</vt:lpstr>
      <vt:lpstr>DAĞLIK ALANLAR DEZAVANTAJLI MEKANLAR?</vt:lpstr>
      <vt:lpstr>DAĞLIK ALANLAR DEZAVANTAJLI MEKANLAR?</vt:lpstr>
      <vt:lpstr>DAĞLIK ALANLAR DEZAVANTAJLI MEKANLAR?</vt:lpstr>
      <vt:lpstr>DAĞLIK ALAN LİSTELERİ</vt:lpstr>
      <vt:lpstr>DAĞLIK ALAN yönetimi pratikleri</vt:lpstr>
      <vt:lpstr>DAĞLIK ALAN yönetimi pratikleri</vt:lpstr>
      <vt:lpstr>DAĞLIK ALAN yönetimi</vt:lpstr>
      <vt:lpstr>DAĞLIK ALAN yönetimi</vt:lpstr>
      <vt:lpstr>DAĞLIK ALAN yönetimine Özgü HUKUKİ rejim</vt:lpstr>
      <vt:lpstr>DAĞLIK ALAN yönetimi kendisi BİR SORUN MUDUR?</vt:lpstr>
      <vt:lpstr>DAĞ , orman ve kır farkı </vt:lpstr>
      <vt:lpstr>Dağ Eğitimi ve İnovasyon Manifestosu (MEIM)</vt:lpstr>
      <vt:lpstr>Dağ Eğitimi ve İnovasyon Manifestosu (MEIM) https://www.unimontagna.it/en/press/events/expo-2020-dubai/mountain-education-innovation-manifesto-meim/</vt:lpstr>
      <vt:lpstr>Dağ Eğitimi ve İnovasyon Manifestosu (MEIM)</vt:lpstr>
      <vt:lpstr>Kırsal Alan Eylem Planı (2015-2018) kırsal mahalle için revizyon yapılabilir </vt:lpstr>
      <vt:lpstr>DAĞLIK ALAN yönetimi kendisi BİR SORUN MUDUR?</vt:lpstr>
      <vt:lpstr>Kırsal Alan Eylem Planı (2015-2018) kırsal mahalle için revizyon yapılabilir </vt:lpstr>
      <vt:lpstr>Kırsal Alan Eylem Planı (2015-2018) kırsal mahalle için revizyon yapılabilir </vt:lpstr>
      <vt:lpstr>Kırsal Alan Eylem Planı (2015-2018) kırsal mahalle için revizyon yapılabilir </vt:lpstr>
      <vt:lpstr>Kırsal Alan Eylem Planı (2015-2018) kırsal mahalle için revizyon yapılabilir </vt:lpstr>
      <vt:lpstr>TEHDİTLER </vt:lpstr>
      <vt:lpstr>TEHDİTLER </vt:lpstr>
      <vt:lpstr>PowerPoint Sunusu</vt:lpstr>
      <vt:lpstr>SİYASALAR : UYGULAMA ARAÇLARI </vt:lpstr>
      <vt:lpstr>SONUÇ</vt:lpstr>
      <vt:lpstr>SONUÇ</vt:lpstr>
      <vt:lpstr>SONUÇ</vt:lpstr>
      <vt:lpstr>SONUÇ</vt:lpstr>
      <vt:lpstr>SONUÇ</vt:lpstr>
      <vt:lpstr>KAYNAKÇA </vt:lpstr>
      <vt:lpstr>KAYNAKÇA </vt:lpstr>
      <vt:lpstr>KAYNAKÇA </vt:lpstr>
      <vt:lpstr>PowerPoint Sunusu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zerrin toprak</dc:creator>
  <cp:lastModifiedBy>zerrin toprak</cp:lastModifiedBy>
  <cp:revision>114</cp:revision>
  <dcterms:created xsi:type="dcterms:W3CDTF">2022-09-15T08:39:30Z</dcterms:created>
  <dcterms:modified xsi:type="dcterms:W3CDTF">2024-10-06T09:39:28Z</dcterms:modified>
</cp:coreProperties>
</file>