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66" r:id="rId3"/>
    <p:sldId id="263" r:id="rId4"/>
    <p:sldId id="292" r:id="rId5"/>
    <p:sldId id="293" r:id="rId6"/>
    <p:sldId id="257" r:id="rId7"/>
    <p:sldId id="261" r:id="rId8"/>
    <p:sldId id="267" r:id="rId9"/>
    <p:sldId id="260" r:id="rId10"/>
    <p:sldId id="262" r:id="rId11"/>
    <p:sldId id="275" r:id="rId12"/>
    <p:sldId id="276" r:id="rId13"/>
    <p:sldId id="294" r:id="rId14"/>
    <p:sldId id="277" r:id="rId15"/>
    <p:sldId id="268" r:id="rId16"/>
    <p:sldId id="269" r:id="rId17"/>
    <p:sldId id="274" r:id="rId18"/>
    <p:sldId id="270" r:id="rId19"/>
    <p:sldId id="271" r:id="rId20"/>
    <p:sldId id="272" r:id="rId21"/>
    <p:sldId id="273" r:id="rId22"/>
    <p:sldId id="287" r:id="rId23"/>
    <p:sldId id="283" r:id="rId24"/>
    <p:sldId id="285" r:id="rId25"/>
    <p:sldId id="286" r:id="rId26"/>
    <p:sldId id="278" r:id="rId27"/>
    <p:sldId id="288" r:id="rId28"/>
    <p:sldId id="291" r:id="rId29"/>
    <p:sldId id="290"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F781AA-8A6B-4BF3-83C1-3B85D6FD2453}" v="1" dt="2024-10-02T09:28:22.249"/>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94" autoAdjust="0"/>
    <p:restoredTop sz="94660"/>
  </p:normalViewPr>
  <p:slideViewPr>
    <p:cSldViewPr snapToGrid="0">
      <p:cViewPr varScale="1">
        <p:scale>
          <a:sx n="75" d="100"/>
          <a:sy n="75" d="100"/>
        </p:scale>
        <p:origin x="990" y="54"/>
      </p:cViewPr>
      <p:guideLst/>
    </p:cSldViewPr>
  </p:slideViewPr>
  <p:notesTextViewPr>
    <p:cViewPr>
      <p:scale>
        <a:sx n="1" d="1"/>
        <a:sy n="1" d="1"/>
      </p:scale>
      <p:origin x="0" y="0"/>
    </p:cViewPr>
  </p:notesTextViewPr>
  <p:sorterViewPr>
    <p:cViewPr varScale="1">
      <p:scale>
        <a:sx n="100" d="100"/>
        <a:sy n="100" d="100"/>
      </p:scale>
      <p:origin x="0" y="-21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lih Güven" userId="3adde102-9349-4487-85c0-91308fdb2e65" providerId="ADAL" clId="{C9F781AA-8A6B-4BF3-83C1-3B85D6FD2453}"/>
    <pc:docChg chg="undo custSel addSld modSld">
      <pc:chgData name="Talih Güven" userId="3adde102-9349-4487-85c0-91308fdb2e65" providerId="ADAL" clId="{C9F781AA-8A6B-4BF3-83C1-3B85D6FD2453}" dt="2024-10-02T09:33:18.980" v="103" actId="478"/>
      <pc:docMkLst>
        <pc:docMk/>
      </pc:docMkLst>
      <pc:sldChg chg="delSp modSp mod">
        <pc:chgData name="Talih Güven" userId="3adde102-9349-4487-85c0-91308fdb2e65" providerId="ADAL" clId="{C9F781AA-8A6B-4BF3-83C1-3B85D6FD2453}" dt="2024-10-02T09:33:14.336" v="102" actId="478"/>
        <pc:sldMkLst>
          <pc:docMk/>
          <pc:sldMk cId="1290109536" sldId="256"/>
        </pc:sldMkLst>
        <pc:spChg chg="mod">
          <ac:chgData name="Talih Güven" userId="3adde102-9349-4487-85c0-91308fdb2e65" providerId="ADAL" clId="{C9F781AA-8A6B-4BF3-83C1-3B85D6FD2453}" dt="2024-10-02T09:30:30.528" v="91" actId="20577"/>
          <ac:spMkLst>
            <pc:docMk/>
            <pc:sldMk cId="1290109536" sldId="256"/>
            <ac:spMk id="6" creationId="{1D757AB9-352A-4B03-7EB6-8151EF17C909}"/>
          </ac:spMkLst>
        </pc:spChg>
        <pc:spChg chg="mod">
          <ac:chgData name="Talih Güven" userId="3adde102-9349-4487-85c0-91308fdb2e65" providerId="ADAL" clId="{C9F781AA-8A6B-4BF3-83C1-3B85D6FD2453}" dt="2024-10-02T09:30:26.639" v="88" actId="20577"/>
          <ac:spMkLst>
            <pc:docMk/>
            <pc:sldMk cId="1290109536" sldId="256"/>
            <ac:spMk id="7" creationId="{11782747-B4F7-1002-7750-D579E502F344}"/>
          </ac:spMkLst>
        </pc:spChg>
        <pc:spChg chg="mod">
          <ac:chgData name="Talih Güven" userId="3adde102-9349-4487-85c0-91308fdb2e65" providerId="ADAL" clId="{C9F781AA-8A6B-4BF3-83C1-3B85D6FD2453}" dt="2024-10-02T09:31:50.369" v="94"/>
          <ac:spMkLst>
            <pc:docMk/>
            <pc:sldMk cId="1290109536" sldId="256"/>
            <ac:spMk id="82" creationId="{253C6E43-FE8F-A4A4-CBD9-0795DBFFBAAB}"/>
          </ac:spMkLst>
        </pc:spChg>
        <pc:picChg chg="mod">
          <ac:chgData name="Talih Güven" userId="3adde102-9349-4487-85c0-91308fdb2e65" providerId="ADAL" clId="{C9F781AA-8A6B-4BF3-83C1-3B85D6FD2453}" dt="2024-10-02T09:28:22.248" v="2" actId="14826"/>
          <ac:picMkLst>
            <pc:docMk/>
            <pc:sldMk cId="1290109536" sldId="256"/>
            <ac:picMk id="5" creationId="{D471691A-F952-1D24-25F5-B221F0B35270}"/>
          </ac:picMkLst>
        </pc:picChg>
        <pc:picChg chg="del">
          <ac:chgData name="Talih Güven" userId="3adde102-9349-4487-85c0-91308fdb2e65" providerId="ADAL" clId="{C9F781AA-8A6B-4BF3-83C1-3B85D6FD2453}" dt="2024-10-02T09:33:14.336" v="102" actId="478"/>
          <ac:picMkLst>
            <pc:docMk/>
            <pc:sldMk cId="1290109536" sldId="256"/>
            <ac:picMk id="13" creationId="{308CE23B-E016-43BB-0190-F69878BBE2B8}"/>
          </ac:picMkLst>
        </pc:picChg>
      </pc:sldChg>
      <pc:sldChg chg="delSp modSp add mod">
        <pc:chgData name="Talih Güven" userId="3adde102-9349-4487-85c0-91308fdb2e65" providerId="ADAL" clId="{C9F781AA-8A6B-4BF3-83C1-3B85D6FD2453}" dt="2024-10-02T09:33:18.980" v="103" actId="478"/>
        <pc:sldMkLst>
          <pc:docMk/>
          <pc:sldMk cId="1578779964" sldId="257"/>
        </pc:sldMkLst>
        <pc:spChg chg="mod">
          <ac:chgData name="Talih Güven" userId="3adde102-9349-4487-85c0-91308fdb2e65" providerId="ADAL" clId="{C9F781AA-8A6B-4BF3-83C1-3B85D6FD2453}" dt="2024-10-02T09:32:37.230" v="101" actId="20577"/>
          <ac:spMkLst>
            <pc:docMk/>
            <pc:sldMk cId="1578779964" sldId="257"/>
            <ac:spMk id="6" creationId="{1D757AB9-352A-4B03-7EB6-8151EF17C909}"/>
          </ac:spMkLst>
        </pc:spChg>
        <pc:spChg chg="mod">
          <ac:chgData name="Talih Güven" userId="3adde102-9349-4487-85c0-91308fdb2e65" providerId="ADAL" clId="{C9F781AA-8A6B-4BF3-83C1-3B85D6FD2453}" dt="2024-10-02T09:32:34.341" v="100" actId="20577"/>
          <ac:spMkLst>
            <pc:docMk/>
            <pc:sldMk cId="1578779964" sldId="257"/>
            <ac:spMk id="7" creationId="{11782747-B4F7-1002-7750-D579E502F344}"/>
          </ac:spMkLst>
        </pc:spChg>
        <pc:spChg chg="mod">
          <ac:chgData name="Talih Güven" userId="3adde102-9349-4487-85c0-91308fdb2e65" providerId="ADAL" clId="{C9F781AA-8A6B-4BF3-83C1-3B85D6FD2453}" dt="2024-10-02T09:32:10.956" v="97" actId="12"/>
          <ac:spMkLst>
            <pc:docMk/>
            <pc:sldMk cId="1578779964" sldId="257"/>
            <ac:spMk id="82" creationId="{253C6E43-FE8F-A4A4-CBD9-0795DBFFBAAB}"/>
          </ac:spMkLst>
        </pc:spChg>
        <pc:picChg chg="del">
          <ac:chgData name="Talih Güven" userId="3adde102-9349-4487-85c0-91308fdb2e65" providerId="ADAL" clId="{C9F781AA-8A6B-4BF3-83C1-3B85D6FD2453}" dt="2024-10-02T09:33:18.980" v="103" actId="478"/>
          <ac:picMkLst>
            <pc:docMk/>
            <pc:sldMk cId="1578779964" sldId="257"/>
            <ac:picMk id="13" creationId="{308CE23B-E016-43BB-0190-F69878BBE2B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B784C3-B5E6-4A3C-A175-8B8604DCB94B}" type="datetimeFigureOut">
              <a:rPr lang="tr-TR" smtClean="0"/>
              <a:t>4.12.2024</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56F5C1-351E-4A17-8DD6-7B2C505AC0BC}" type="slidenum">
              <a:rPr lang="tr-TR" smtClean="0"/>
              <a:t>‹#›</a:t>
            </a:fld>
            <a:endParaRPr lang="tr-TR"/>
          </a:p>
        </p:txBody>
      </p:sp>
    </p:spTree>
    <p:extLst>
      <p:ext uri="{BB962C8B-B14F-4D97-AF65-F5344CB8AC3E}">
        <p14:creationId xmlns:p14="http://schemas.microsoft.com/office/powerpoint/2010/main" val="2626377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B79177F-47DE-42C9-B2AE-D10A79CCD935}" type="slidenum">
              <a:rPr lang="tr-TR" smtClean="0"/>
              <a:t>13</a:t>
            </a:fld>
            <a:endParaRPr lang="tr-TR"/>
          </a:p>
        </p:txBody>
      </p:sp>
    </p:spTree>
    <p:extLst>
      <p:ext uri="{BB962C8B-B14F-4D97-AF65-F5344CB8AC3E}">
        <p14:creationId xmlns:p14="http://schemas.microsoft.com/office/powerpoint/2010/main" val="1963035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B79177F-47DE-42C9-B2AE-D10A79CCD935}" type="slidenum">
              <a:rPr lang="tr-TR" smtClean="0"/>
              <a:t>14</a:t>
            </a:fld>
            <a:endParaRPr lang="tr-TR"/>
          </a:p>
        </p:txBody>
      </p:sp>
    </p:spTree>
    <p:extLst>
      <p:ext uri="{BB962C8B-B14F-4D97-AF65-F5344CB8AC3E}">
        <p14:creationId xmlns:p14="http://schemas.microsoft.com/office/powerpoint/2010/main" val="1767645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B79177F-47DE-42C9-B2AE-D10A79CCD935}" type="slidenum">
              <a:rPr lang="tr-TR" smtClean="0"/>
              <a:t>17</a:t>
            </a:fld>
            <a:endParaRPr lang="tr-TR"/>
          </a:p>
        </p:txBody>
      </p:sp>
    </p:spTree>
    <p:extLst>
      <p:ext uri="{BB962C8B-B14F-4D97-AF65-F5344CB8AC3E}">
        <p14:creationId xmlns:p14="http://schemas.microsoft.com/office/powerpoint/2010/main" val="4101620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1484CC7-F1F0-41A0-B669-208E36A52B09}" type="datetimeFigureOut">
              <a:rPr lang="tr-TR" smtClean="0"/>
              <a:t>4.12.2024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8FE8526-D89B-417F-A649-AFDAF67AF003}" type="slidenum">
              <a:rPr lang="tr-TR" smtClean="0"/>
              <a:t>‹#›</a:t>
            </a:fld>
            <a:endParaRPr lang="tr-TR"/>
          </a:p>
        </p:txBody>
      </p:sp>
    </p:spTree>
    <p:extLst>
      <p:ext uri="{BB962C8B-B14F-4D97-AF65-F5344CB8AC3E}">
        <p14:creationId xmlns:p14="http://schemas.microsoft.com/office/powerpoint/2010/main" val="5319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1484CC7-F1F0-41A0-B669-208E36A52B09}" type="datetimeFigureOut">
              <a:rPr lang="tr-TR" smtClean="0"/>
              <a:t>4.12.2024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8FE8526-D89B-417F-A649-AFDAF67AF003}" type="slidenum">
              <a:rPr lang="tr-TR" smtClean="0"/>
              <a:t>‹#›</a:t>
            </a:fld>
            <a:endParaRPr lang="tr-TR"/>
          </a:p>
        </p:txBody>
      </p:sp>
    </p:spTree>
    <p:extLst>
      <p:ext uri="{BB962C8B-B14F-4D97-AF65-F5344CB8AC3E}">
        <p14:creationId xmlns:p14="http://schemas.microsoft.com/office/powerpoint/2010/main" val="3736775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A1484CC7-F1F0-41A0-B669-208E36A52B09}" type="datetimeFigureOut">
              <a:rPr lang="tr-TR" smtClean="0"/>
              <a:t>4.12.2024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8FE8526-D89B-417F-A649-AFDAF67AF003}" type="slidenum">
              <a:rPr lang="tr-TR" smtClean="0"/>
              <a:t>‹#›</a:t>
            </a:fld>
            <a:endParaRPr lang="tr-TR"/>
          </a:p>
        </p:txBody>
      </p:sp>
    </p:spTree>
    <p:extLst>
      <p:ext uri="{BB962C8B-B14F-4D97-AF65-F5344CB8AC3E}">
        <p14:creationId xmlns:p14="http://schemas.microsoft.com/office/powerpoint/2010/main" val="3529507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1484CC7-F1F0-41A0-B669-208E36A52B09}" type="datetimeFigureOut">
              <a:rPr lang="tr-TR" smtClean="0"/>
              <a:t>4.12.2024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8FE8526-D89B-417F-A649-AFDAF67AF003}" type="slidenum">
              <a:rPr lang="tr-TR" smtClean="0"/>
              <a:t>‹#›</a:t>
            </a:fld>
            <a:endParaRPr lang="tr-TR"/>
          </a:p>
        </p:txBody>
      </p:sp>
    </p:spTree>
    <p:extLst>
      <p:ext uri="{BB962C8B-B14F-4D97-AF65-F5344CB8AC3E}">
        <p14:creationId xmlns:p14="http://schemas.microsoft.com/office/powerpoint/2010/main" val="94417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1484CC7-F1F0-41A0-B669-208E36A52B09}" type="datetimeFigureOut">
              <a:rPr lang="tr-TR" smtClean="0"/>
              <a:t>4.12.2024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78FE8526-D89B-417F-A649-AFDAF67AF003}" type="slidenum">
              <a:rPr lang="tr-TR" smtClean="0"/>
              <a:t>‹#›</a:t>
            </a:fld>
            <a:endParaRPr lang="tr-TR"/>
          </a:p>
        </p:txBody>
      </p:sp>
    </p:spTree>
    <p:extLst>
      <p:ext uri="{BB962C8B-B14F-4D97-AF65-F5344CB8AC3E}">
        <p14:creationId xmlns:p14="http://schemas.microsoft.com/office/powerpoint/2010/main" val="2258853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A1484CC7-F1F0-41A0-B669-208E36A52B09}" type="datetimeFigureOut">
              <a:rPr lang="tr-TR" smtClean="0"/>
              <a:t>4.12.2024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78FE8526-D89B-417F-A649-AFDAF67AF003}" type="slidenum">
              <a:rPr lang="tr-TR" smtClean="0"/>
              <a:t>‹#›</a:t>
            </a:fld>
            <a:endParaRPr lang="tr-TR"/>
          </a:p>
        </p:txBody>
      </p:sp>
    </p:spTree>
    <p:extLst>
      <p:ext uri="{BB962C8B-B14F-4D97-AF65-F5344CB8AC3E}">
        <p14:creationId xmlns:p14="http://schemas.microsoft.com/office/powerpoint/2010/main" val="2200421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484CC7-F1F0-41A0-B669-208E36A52B09}" type="datetimeFigureOut">
              <a:rPr lang="tr-TR" smtClean="0"/>
              <a:t>4.12.2024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78FE8526-D89B-417F-A649-AFDAF67AF003}" type="slidenum">
              <a:rPr lang="tr-TR" smtClean="0"/>
              <a:t>‹#›</a:t>
            </a:fld>
            <a:endParaRPr lang="tr-TR"/>
          </a:p>
        </p:txBody>
      </p:sp>
    </p:spTree>
    <p:extLst>
      <p:ext uri="{BB962C8B-B14F-4D97-AF65-F5344CB8AC3E}">
        <p14:creationId xmlns:p14="http://schemas.microsoft.com/office/powerpoint/2010/main" val="2727439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1484CC7-F1F0-41A0-B669-208E36A52B09}" type="datetimeFigureOut">
              <a:rPr lang="tr-TR" smtClean="0"/>
              <a:t>4.12.2024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8FE8526-D89B-417F-A649-AFDAF67AF003}" type="slidenum">
              <a:rPr lang="tr-TR" smtClean="0"/>
              <a:t>‹#›</a:t>
            </a:fld>
            <a:endParaRPr lang="tr-TR"/>
          </a:p>
        </p:txBody>
      </p:sp>
    </p:spTree>
    <p:extLst>
      <p:ext uri="{BB962C8B-B14F-4D97-AF65-F5344CB8AC3E}">
        <p14:creationId xmlns:p14="http://schemas.microsoft.com/office/powerpoint/2010/main" val="1324156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1484CC7-F1F0-41A0-B669-208E36A52B09}" type="datetimeFigureOut">
              <a:rPr lang="tr-TR" smtClean="0"/>
              <a:t>4.12.2024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8FE8526-D89B-417F-A649-AFDAF67AF003}" type="slidenum">
              <a:rPr lang="tr-TR" smtClean="0"/>
              <a:t>‹#›</a:t>
            </a:fld>
            <a:endParaRPr lang="tr-TR"/>
          </a:p>
        </p:txBody>
      </p:sp>
    </p:spTree>
    <p:extLst>
      <p:ext uri="{BB962C8B-B14F-4D97-AF65-F5344CB8AC3E}">
        <p14:creationId xmlns:p14="http://schemas.microsoft.com/office/powerpoint/2010/main" val="1975544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1484CC7-F1F0-41A0-B669-208E36A52B09}" type="datetimeFigureOut">
              <a:rPr lang="tr-TR" smtClean="0"/>
              <a:t>4.12.2024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8FE8526-D89B-417F-A649-AFDAF67AF003}" type="slidenum">
              <a:rPr lang="tr-TR" smtClean="0"/>
              <a:t>‹#›</a:t>
            </a:fld>
            <a:endParaRPr lang="tr-TR"/>
          </a:p>
        </p:txBody>
      </p:sp>
    </p:spTree>
    <p:extLst>
      <p:ext uri="{BB962C8B-B14F-4D97-AF65-F5344CB8AC3E}">
        <p14:creationId xmlns:p14="http://schemas.microsoft.com/office/powerpoint/2010/main" val="715754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1484CC7-F1F0-41A0-B669-208E36A52B09}" type="datetimeFigureOut">
              <a:rPr lang="tr-TR" smtClean="0"/>
              <a:t>4.12.2024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8FE8526-D89B-417F-A649-AFDAF67AF003}" type="slidenum">
              <a:rPr lang="tr-TR" smtClean="0"/>
              <a:t>‹#›</a:t>
            </a:fld>
            <a:endParaRPr lang="tr-TR"/>
          </a:p>
        </p:txBody>
      </p:sp>
    </p:spTree>
    <p:extLst>
      <p:ext uri="{BB962C8B-B14F-4D97-AF65-F5344CB8AC3E}">
        <p14:creationId xmlns:p14="http://schemas.microsoft.com/office/powerpoint/2010/main" val="963564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484CC7-F1F0-41A0-B669-208E36A52B09}" type="datetimeFigureOut">
              <a:rPr lang="tr-TR" smtClean="0"/>
              <a:t>4.12.2024</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FE8526-D89B-417F-A649-AFDAF67AF003}" type="slidenum">
              <a:rPr lang="tr-TR" smtClean="0"/>
              <a:t>‹#›</a:t>
            </a:fld>
            <a:endParaRPr lang="tr-TR"/>
          </a:p>
        </p:txBody>
      </p:sp>
    </p:spTree>
    <p:extLst>
      <p:ext uri="{BB962C8B-B14F-4D97-AF65-F5344CB8AC3E}">
        <p14:creationId xmlns:p14="http://schemas.microsoft.com/office/powerpoint/2010/main" val="23422649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hyperlink" Target="#_ftn1"/><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hyperlink" Target="http://www.cesme.gov.tr/sosyal-durum-egitim-durumu"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www.tv100.com/cesmede-saganak-yollar-gole-dondu-su-onune-kattigini-goturdu-galeri-791107" TargetMode="Externa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hyperlink" Target="https://avesis.deu.edu.tr/proje/a5879d49-f140-4f8d-8207-787a735cd810/butunlesik-afet-yonetimde-disiplinlerarasi-ve-disiplinler-otesi-calisma-felsefesi-firtinalar-icin-bir-yaklasim"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hyperlink" Target="https://www.krttv.com.tr/gundem/cesmede-saganak-yollar-gole-dondu-masa-ve-sandalyeler-akintiya-kapilip-suruklendi-224703#google_vignette"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1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6215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952501" y="1663699"/>
            <a:ext cx="7434138" cy="2031325"/>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dirty="0">
              <a:latin typeface="Arial" panose="020B0604020202020204" pitchFamily="34" charset="0"/>
              <a:cs typeface="Arial" panose="020B0604020202020204" pitchFamily="34" charset="0"/>
            </a:endParaRPr>
          </a:p>
          <a:p>
            <a:endParaRPr lang="tr-TR" dirty="0"/>
          </a:p>
          <a:p>
            <a:endParaRPr lang="tr-TR" dirty="0"/>
          </a:p>
          <a:p>
            <a:r>
              <a:rPr lang="en-US" dirty="0"/>
              <a:t>Zerrin Toprak KARAMAN, </a:t>
            </a:r>
            <a:r>
              <a:rPr lang="en-US" dirty="0" err="1"/>
              <a:t>Ömür</a:t>
            </a:r>
            <a:r>
              <a:rPr lang="tr-TR" dirty="0"/>
              <a:t> </a:t>
            </a:r>
            <a:r>
              <a:rPr lang="en-US" dirty="0" smtClean="0"/>
              <a:t>N</a:t>
            </a:r>
            <a:r>
              <a:rPr lang="tr-TR" dirty="0" smtClean="0"/>
              <a:t>.</a:t>
            </a:r>
            <a:r>
              <a:rPr lang="en-US" dirty="0" smtClean="0"/>
              <a:t>T </a:t>
            </a:r>
            <a:r>
              <a:rPr lang="en-US" dirty="0"/>
              <a:t>ÖZMEN, </a:t>
            </a:r>
            <a:r>
              <a:rPr lang="en-US" dirty="0" err="1"/>
              <a:t>Özlem</a:t>
            </a:r>
            <a:r>
              <a:rPr lang="en-US" dirty="0"/>
              <a:t> ÇAKIR, </a:t>
            </a:r>
            <a:endParaRPr lang="tr-TR" dirty="0"/>
          </a:p>
          <a:p>
            <a:r>
              <a:rPr lang="en-US" dirty="0" err="1"/>
              <a:t>Alev</a:t>
            </a:r>
            <a:r>
              <a:rPr lang="en-US" dirty="0"/>
              <a:t> KATRİNLİ </a:t>
            </a:r>
            <a:r>
              <a:rPr lang="tr-TR" dirty="0"/>
              <a:t>_Prof.Dr. Dokuz Eylül Üniversitesi </a:t>
            </a: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58900" y="4487000"/>
            <a:ext cx="1423674" cy="16471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860800" y="4537800"/>
            <a:ext cx="1460500" cy="15455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134100" y="4559300"/>
            <a:ext cx="1676400" cy="1536700"/>
          </a:xfrm>
          <a:prstGeom prst="rect">
            <a:avLst/>
          </a:prstGeom>
        </p:spPr>
      </p:pic>
    </p:spTree>
    <p:extLst>
      <p:ext uri="{BB962C8B-B14F-4D97-AF65-F5344CB8AC3E}">
        <p14:creationId xmlns:p14="http://schemas.microsoft.com/office/powerpoint/2010/main" val="1290109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6215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946150" y="1985965"/>
            <a:ext cx="7434138" cy="3847207"/>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600" b="1" dirty="0">
              <a:latin typeface="Arial" panose="020B0604020202020204" pitchFamily="34" charset="0"/>
              <a:cs typeface="Arial" panose="020B0604020202020204" pitchFamily="34" charset="0"/>
            </a:endParaRPr>
          </a:p>
          <a:p>
            <a:endParaRPr lang="tr-TR" sz="1600" dirty="0">
              <a:latin typeface="Arial" panose="020B0604020202020204" pitchFamily="34" charset="0"/>
              <a:cs typeface="Arial" panose="020B0604020202020204" pitchFamily="34" charset="0"/>
            </a:endParaRPr>
          </a:p>
          <a:p>
            <a:r>
              <a:rPr lang="tr-TR" dirty="0"/>
              <a:t>M AN T I K S A L   Ç E R Ç E V E : </a:t>
            </a:r>
          </a:p>
          <a:p>
            <a:r>
              <a:rPr lang="tr-TR" dirty="0"/>
              <a:t>Çalışma Konusu Seçiminde Çeşme Belediyesinde</a:t>
            </a:r>
          </a:p>
          <a:p>
            <a:r>
              <a:rPr lang="tr-TR" dirty="0"/>
              <a:t>-Kıyı Yerleşimlerinde Doğa Kaynaklı Afetlerde Risk Azaltma Yönetimi Ve Afetlere Dirençli Toplum Yapılanması Oluşturma (Amaç )</a:t>
            </a:r>
          </a:p>
          <a:p>
            <a:r>
              <a:rPr lang="tr-TR" dirty="0"/>
              <a:t> Kıyı Yerleşimlerinde Ortaya Çıkabilecek Sorunların Belirlenmesi/Hedef</a:t>
            </a:r>
          </a:p>
          <a:p>
            <a:r>
              <a:rPr lang="tr-TR" dirty="0"/>
              <a:t>-Risk Azaltmada Değerlendirilebilecek Göstergelerin Oluşturulması/Hedef </a:t>
            </a:r>
          </a:p>
          <a:p>
            <a:r>
              <a:rPr lang="tr-TR" dirty="0"/>
              <a:t>-Diğer Kıyı Belediyelerinde De Uygulanabilirlik Öngörüsü/Katkı</a:t>
            </a:r>
          </a:p>
          <a:p>
            <a:r>
              <a:rPr lang="tr-TR" dirty="0"/>
              <a:t>-Süreç Aşamaları </a:t>
            </a:r>
          </a:p>
          <a:p>
            <a:r>
              <a:rPr lang="tr-TR" dirty="0"/>
              <a:t>- Beklenen Çıktılar  </a:t>
            </a:r>
          </a:p>
          <a:p>
            <a:endParaRPr lang="tr-TR" b="1" dirty="0"/>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20700" y="6197600"/>
            <a:ext cx="850900" cy="5334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V="1">
            <a:off x="1765300" y="6184900"/>
            <a:ext cx="952500" cy="5334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959100" y="6184900"/>
            <a:ext cx="1028700" cy="520700"/>
          </a:xfrm>
          <a:prstGeom prst="rect">
            <a:avLst/>
          </a:prstGeom>
        </p:spPr>
      </p:pic>
    </p:spTree>
    <p:extLst>
      <p:ext uri="{BB962C8B-B14F-4D97-AF65-F5344CB8AC3E}">
        <p14:creationId xmlns:p14="http://schemas.microsoft.com/office/powerpoint/2010/main" val="4267839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3167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31800" y="698500"/>
            <a:ext cx="79548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515100"/>
            <a:ext cx="355600" cy="3429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9464" y="6515100"/>
            <a:ext cx="326336" cy="3429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526" y="6527800"/>
            <a:ext cx="394974" cy="330200"/>
          </a:xfrm>
          <a:prstGeom prst="rect">
            <a:avLst/>
          </a:prstGeom>
        </p:spPr>
      </p:pic>
      <p:sp>
        <p:nvSpPr>
          <p:cNvPr id="4" name="Dikdörtgen 3"/>
          <p:cNvSpPr/>
          <p:nvPr/>
        </p:nvSpPr>
        <p:spPr>
          <a:xfrm>
            <a:off x="622300" y="1899254"/>
            <a:ext cx="8026400" cy="3755195"/>
          </a:xfrm>
          <a:prstGeom prst="rect">
            <a:avLst/>
          </a:prstGeom>
        </p:spPr>
        <p:txBody>
          <a:bodyPr wrap="square">
            <a:spAutoFit/>
          </a:bodyPr>
          <a:lstStyle/>
          <a:p>
            <a:pPr algn="just">
              <a:lnSpc>
                <a:spcPct val="107000"/>
              </a:lnSpc>
              <a:spcAft>
                <a:spcPts val="1000"/>
              </a:spcAft>
            </a:pPr>
            <a:r>
              <a:rPr lang="en-US" sz="1600" dirty="0" err="1">
                <a:solidFill>
                  <a:srgbClr val="000000"/>
                </a:solidFill>
                <a:ea typeface="Calibri" panose="020F0502020204030204" pitchFamily="34" charset="0"/>
                <a:cs typeface="Times New Roman" panose="02020603050405020304" pitchFamily="18" charset="0"/>
              </a:rPr>
              <a:t>Doğa</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kaynaklı</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tehlikeler</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içinde</a:t>
            </a:r>
            <a:r>
              <a:rPr lang="tr-TR" sz="1600" dirty="0">
                <a:solidFill>
                  <a:srgbClr val="000000"/>
                </a:solidFill>
                <a:ea typeface="Calibri" panose="020F0502020204030204" pitchFamily="34" charset="0"/>
                <a:cs typeface="Times New Roman" panose="02020603050405020304" pitchFamily="18" charset="0"/>
              </a:rPr>
              <a:t> :</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deprem</a:t>
            </a:r>
            <a:r>
              <a:rPr lang="en-US" sz="1600" dirty="0">
                <a:solidFill>
                  <a:srgbClr val="000000"/>
                </a:solidFill>
                <a:ea typeface="Calibri" panose="020F0502020204030204" pitchFamily="34" charset="0"/>
                <a:cs typeface="Times New Roman" panose="02020603050405020304" pitchFamily="18" charset="0"/>
              </a:rPr>
              <a:t> ve tsunami %58 </a:t>
            </a:r>
            <a:r>
              <a:rPr lang="en-US" sz="1600" dirty="0" err="1">
                <a:solidFill>
                  <a:srgbClr val="000000"/>
                </a:solidFill>
                <a:ea typeface="Calibri" panose="020F0502020204030204" pitchFamily="34" charset="0"/>
                <a:cs typeface="Times New Roman" panose="02020603050405020304" pitchFamily="18" charset="0"/>
              </a:rPr>
              <a:t>oranıyla</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en</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ölümcül</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iken</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bunu</a:t>
            </a:r>
            <a:r>
              <a:rPr lang="en-US" sz="1600" dirty="0">
                <a:solidFill>
                  <a:srgbClr val="000000"/>
                </a:solidFill>
                <a:ea typeface="Calibri" panose="020F0502020204030204" pitchFamily="34" charset="0"/>
                <a:cs typeface="Times New Roman" panose="02020603050405020304" pitchFamily="18" charset="0"/>
              </a:rPr>
              <a:t> %16 </a:t>
            </a:r>
            <a:r>
              <a:rPr lang="en-US" sz="1600" dirty="0" err="1">
                <a:solidFill>
                  <a:srgbClr val="000000"/>
                </a:solidFill>
                <a:ea typeface="Calibri" panose="020F0502020204030204" pitchFamily="34" charset="0"/>
                <a:cs typeface="Times New Roman" panose="02020603050405020304" pitchFamily="18" charset="0"/>
              </a:rPr>
              <a:t>ile</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fırtına</a:t>
            </a:r>
            <a:r>
              <a:rPr lang="en-US" sz="1600" dirty="0">
                <a:solidFill>
                  <a:srgbClr val="000000"/>
                </a:solidFill>
                <a:ea typeface="Calibri" panose="020F0502020204030204" pitchFamily="34" charset="0"/>
                <a:cs typeface="Times New Roman" panose="02020603050405020304" pitchFamily="18" charset="0"/>
              </a:rPr>
              <a:t>, %13 </a:t>
            </a:r>
            <a:r>
              <a:rPr lang="en-US" sz="1600" dirty="0" err="1">
                <a:solidFill>
                  <a:srgbClr val="000000"/>
                </a:solidFill>
                <a:ea typeface="Calibri" panose="020F0502020204030204" pitchFamily="34" charset="0"/>
                <a:cs typeface="Times New Roman" panose="02020603050405020304" pitchFamily="18" charset="0"/>
              </a:rPr>
              <a:t>ekstrem</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sıcaklık</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ile</a:t>
            </a:r>
            <a:r>
              <a:rPr lang="en-US" sz="1600" dirty="0">
                <a:solidFill>
                  <a:srgbClr val="000000"/>
                </a:solidFill>
                <a:ea typeface="Calibri" panose="020F0502020204030204" pitchFamily="34" charset="0"/>
                <a:cs typeface="Times New Roman" panose="02020603050405020304" pitchFamily="18" charset="0"/>
              </a:rPr>
              <a:t> ve %9 </a:t>
            </a:r>
            <a:r>
              <a:rPr lang="en-US" sz="1600" dirty="0" err="1">
                <a:solidFill>
                  <a:srgbClr val="000000"/>
                </a:solidFill>
                <a:ea typeface="Calibri" panose="020F0502020204030204" pitchFamily="34" charset="0"/>
                <a:cs typeface="Times New Roman" panose="02020603050405020304" pitchFamily="18" charset="0"/>
              </a:rPr>
              <a:t>ile</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sel</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izlemektedir</a:t>
            </a:r>
            <a:r>
              <a:rPr lang="en-US" sz="1600" dirty="0">
                <a:solidFill>
                  <a:srgbClr val="000000"/>
                </a:solidFill>
                <a:ea typeface="Calibri" panose="020F0502020204030204" pitchFamily="34" charset="0"/>
                <a:cs typeface="Times New Roman" panose="02020603050405020304" pitchFamily="18" charset="0"/>
              </a:rPr>
              <a:t> (INFORM, 2022: 28).</a:t>
            </a:r>
            <a:endParaRPr lang="tr-TR" sz="1600" dirty="0">
              <a:solidFill>
                <a:srgbClr val="000000"/>
              </a:solidFill>
              <a:ea typeface="Calibri" panose="020F0502020204030204" pitchFamily="34" charset="0"/>
              <a:cs typeface="Times New Roman" panose="02020603050405020304" pitchFamily="18" charset="0"/>
            </a:endParaRPr>
          </a:p>
          <a:p>
            <a:pPr algn="just">
              <a:lnSpc>
                <a:spcPct val="107000"/>
              </a:lnSpc>
              <a:spcAft>
                <a:spcPts val="1000"/>
              </a:spcAft>
            </a:pPr>
            <a:endParaRPr lang="tr-TR" sz="1600" dirty="0">
              <a:ea typeface="Calibri" panose="020F0502020204030204" pitchFamily="34" charset="0"/>
              <a:cs typeface="Times New Roman" panose="02020603050405020304" pitchFamily="18" charset="0"/>
            </a:endParaRPr>
          </a:p>
          <a:p>
            <a:pPr algn="just">
              <a:lnSpc>
                <a:spcPct val="107000"/>
              </a:lnSpc>
              <a:spcAft>
                <a:spcPts val="1000"/>
              </a:spcAft>
            </a:pPr>
            <a:r>
              <a:rPr lang="en-US" sz="1600" dirty="0">
                <a:solidFill>
                  <a:srgbClr val="000000"/>
                </a:solidFill>
                <a:ea typeface="Calibri" panose="020F0502020204030204" pitchFamily="34" charset="0"/>
                <a:cs typeface="Times New Roman" panose="02020603050405020304" pitchFamily="18" charset="0"/>
              </a:rPr>
              <a:t>31 </a:t>
            </a:r>
            <a:r>
              <a:rPr lang="en-US" sz="1600" dirty="0" err="1">
                <a:solidFill>
                  <a:srgbClr val="000000"/>
                </a:solidFill>
                <a:ea typeface="Calibri" panose="020F0502020204030204" pitchFamily="34" charset="0"/>
                <a:cs typeface="Times New Roman" panose="02020603050405020304" pitchFamily="18" charset="0"/>
              </a:rPr>
              <a:t>Ağustos</a:t>
            </a:r>
            <a:r>
              <a:rPr lang="en-US" sz="1600" dirty="0">
                <a:solidFill>
                  <a:srgbClr val="000000"/>
                </a:solidFill>
                <a:ea typeface="Calibri" panose="020F0502020204030204" pitchFamily="34" charset="0"/>
                <a:cs typeface="Times New Roman" panose="02020603050405020304" pitchFamily="18" charset="0"/>
              </a:rPr>
              <a:t> 2024 </a:t>
            </a:r>
            <a:r>
              <a:rPr lang="en-US" sz="1600" dirty="0" err="1">
                <a:solidFill>
                  <a:srgbClr val="000000"/>
                </a:solidFill>
                <a:ea typeface="Calibri" panose="020F0502020204030204" pitchFamily="34" charset="0"/>
                <a:cs typeface="Times New Roman" panose="02020603050405020304" pitchFamily="18" charset="0"/>
              </a:rPr>
              <a:t>yılında</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yayınlanan</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kesin</a:t>
            </a:r>
            <a:r>
              <a:rPr lang="en-US" sz="1600" dirty="0">
                <a:solidFill>
                  <a:srgbClr val="000000"/>
                </a:solidFill>
                <a:ea typeface="Calibri" panose="020F0502020204030204" pitchFamily="34" charset="0"/>
                <a:cs typeface="Times New Roman" panose="02020603050405020304" pitchFamily="18" charset="0"/>
              </a:rPr>
              <a:t> risk </a:t>
            </a:r>
            <a:r>
              <a:rPr lang="en-US" sz="1600" dirty="0" err="1">
                <a:solidFill>
                  <a:srgbClr val="000000"/>
                </a:solidFill>
                <a:ea typeface="Calibri" panose="020F0502020204030204" pitchFamily="34" charset="0"/>
                <a:cs typeface="Times New Roman" panose="02020603050405020304" pitchFamily="18" charset="0"/>
              </a:rPr>
              <a:t>hesaplamaları</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maksimum</a:t>
            </a:r>
            <a:r>
              <a:rPr lang="en-US" sz="1600" dirty="0">
                <a:solidFill>
                  <a:srgbClr val="000000"/>
                </a:solidFill>
                <a:ea typeface="Calibri" panose="020F0502020204030204" pitchFamily="34" charset="0"/>
                <a:cs typeface="Times New Roman" panose="02020603050405020304" pitchFamily="18" charset="0"/>
              </a:rPr>
              <a:t> ve minimum </a:t>
            </a:r>
            <a:r>
              <a:rPr lang="en-US" sz="1600" dirty="0" err="1">
                <a:solidFill>
                  <a:srgbClr val="000000"/>
                </a:solidFill>
                <a:ea typeface="Calibri" panose="020F0502020204030204" pitchFamily="34" charset="0"/>
                <a:cs typeface="Times New Roman" panose="02020603050405020304" pitchFamily="18" charset="0"/>
              </a:rPr>
              <a:t>değerleri</a:t>
            </a:r>
            <a:r>
              <a:rPr lang="en-US" sz="1600" dirty="0">
                <a:solidFill>
                  <a:srgbClr val="000000"/>
                </a:solidFill>
                <a:ea typeface="Calibri" panose="020F0502020204030204" pitchFamily="34" charset="0"/>
                <a:cs typeface="Times New Roman" panose="02020603050405020304" pitchFamily="18" charset="0"/>
              </a:rPr>
              <a:t> Türkiye </a:t>
            </a:r>
            <a:r>
              <a:rPr lang="en-US" sz="1600" dirty="0" err="1">
                <a:solidFill>
                  <a:srgbClr val="000000"/>
                </a:solidFill>
                <a:ea typeface="Calibri" panose="020F0502020204030204" pitchFamily="34" charset="0"/>
                <a:cs typeface="Times New Roman" panose="02020603050405020304" pitchFamily="18" charset="0"/>
              </a:rPr>
              <a:t>için</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Deprem</a:t>
            </a:r>
            <a:r>
              <a:rPr lang="en-US" sz="1600" dirty="0">
                <a:solidFill>
                  <a:srgbClr val="000000"/>
                </a:solidFill>
                <a:ea typeface="Calibri" panose="020F0502020204030204" pitchFamily="34" charset="0"/>
                <a:cs typeface="Times New Roman" panose="02020603050405020304" pitchFamily="18" charset="0"/>
              </a:rPr>
              <a:t> ve </a:t>
            </a:r>
            <a:r>
              <a:rPr lang="en-US" sz="1600" dirty="0" err="1">
                <a:solidFill>
                  <a:srgbClr val="000000"/>
                </a:solidFill>
                <a:ea typeface="Calibri" panose="020F0502020204030204" pitchFamily="34" charset="0"/>
                <a:cs typeface="Times New Roman" panose="02020603050405020304" pitchFamily="18" charset="0"/>
              </a:rPr>
              <a:t>fiziki</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hasar</a:t>
            </a:r>
            <a:r>
              <a:rPr lang="en-US" sz="1600" dirty="0">
                <a:solidFill>
                  <a:srgbClr val="000000"/>
                </a:solidFill>
                <a:ea typeface="Calibri" panose="020F0502020204030204" pitchFamily="34" charset="0"/>
                <a:cs typeface="Times New Roman" panose="02020603050405020304" pitchFamily="18" charset="0"/>
              </a:rPr>
              <a:t> (4.8-0.9) </a:t>
            </a:r>
            <a:r>
              <a:rPr lang="en-US" sz="1600" dirty="0" err="1">
                <a:solidFill>
                  <a:srgbClr val="000000"/>
                </a:solidFill>
                <a:ea typeface="Calibri" panose="020F0502020204030204" pitchFamily="34" charset="0"/>
                <a:cs typeface="Times New Roman" panose="02020603050405020304" pitchFamily="18" charset="0"/>
              </a:rPr>
              <a:t>değeriyle</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yüksek</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Nehir</a:t>
            </a:r>
            <a:r>
              <a:rPr lang="en-US" sz="1600" dirty="0">
                <a:solidFill>
                  <a:srgbClr val="000000"/>
                </a:solidFill>
                <a:ea typeface="Calibri" panose="020F0502020204030204" pitchFamily="34" charset="0"/>
                <a:cs typeface="Times New Roman" panose="02020603050405020304" pitchFamily="18" charset="0"/>
              </a:rPr>
              <a:t>/</a:t>
            </a:r>
            <a:r>
              <a:rPr lang="en-US" sz="1600" dirty="0" err="1">
                <a:solidFill>
                  <a:srgbClr val="000000"/>
                </a:solidFill>
                <a:ea typeface="Calibri" panose="020F0502020204030204" pitchFamily="34" charset="0"/>
                <a:cs typeface="Times New Roman" panose="02020603050405020304" pitchFamily="18" charset="0"/>
              </a:rPr>
              <a:t>dere</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taşması</a:t>
            </a:r>
            <a:r>
              <a:rPr lang="en-US" sz="1600" dirty="0">
                <a:solidFill>
                  <a:srgbClr val="000000"/>
                </a:solidFill>
                <a:ea typeface="Calibri" panose="020F0502020204030204" pitchFamily="34" charset="0"/>
                <a:cs typeface="Times New Roman" panose="02020603050405020304" pitchFamily="18" charset="0"/>
              </a:rPr>
              <a:t> (6.5-2.2) </a:t>
            </a:r>
            <a:r>
              <a:rPr lang="en-US" sz="1600" dirty="0" err="1">
                <a:solidFill>
                  <a:srgbClr val="000000"/>
                </a:solidFill>
                <a:ea typeface="Calibri" panose="020F0502020204030204" pitchFamily="34" charset="0"/>
                <a:cs typeface="Times New Roman" panose="02020603050405020304" pitchFamily="18" charset="0"/>
              </a:rPr>
              <a:t>çok</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yüksek</a:t>
            </a:r>
            <a:r>
              <a:rPr lang="en-US" sz="1600" dirty="0">
                <a:solidFill>
                  <a:srgbClr val="000000"/>
                </a:solidFill>
                <a:ea typeface="Calibri" panose="020F0502020204030204" pitchFamily="34" charset="0"/>
                <a:cs typeface="Times New Roman" panose="02020603050405020304" pitchFamily="18" charset="0"/>
              </a:rPr>
              <a:t>; Tsunami (3.5. - 0.9) </a:t>
            </a:r>
            <a:r>
              <a:rPr lang="en-US" sz="1600" dirty="0" err="1">
                <a:solidFill>
                  <a:srgbClr val="000000"/>
                </a:solidFill>
                <a:ea typeface="Calibri" panose="020F0502020204030204" pitchFamily="34" charset="0"/>
                <a:cs typeface="Times New Roman" panose="02020603050405020304" pitchFamily="18" charset="0"/>
              </a:rPr>
              <a:t>orta</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Sahilde</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sel</a:t>
            </a:r>
            <a:r>
              <a:rPr lang="en-US" sz="1600" dirty="0">
                <a:solidFill>
                  <a:srgbClr val="000000"/>
                </a:solidFill>
                <a:ea typeface="Calibri" panose="020F0502020204030204" pitchFamily="34" charset="0"/>
                <a:cs typeface="Times New Roman" panose="02020603050405020304" pitchFamily="18" charset="0"/>
              </a:rPr>
              <a:t> (5,6-1,3) </a:t>
            </a:r>
            <a:r>
              <a:rPr lang="en-US" sz="1600" dirty="0" err="1">
                <a:solidFill>
                  <a:srgbClr val="000000"/>
                </a:solidFill>
                <a:ea typeface="Calibri" panose="020F0502020204030204" pitchFamily="34" charset="0"/>
                <a:cs typeface="Times New Roman" panose="02020603050405020304" pitchFamily="18" charset="0"/>
              </a:rPr>
              <a:t>yüksek</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Siklon</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rüzgarları</a:t>
            </a:r>
            <a:r>
              <a:rPr lang="en-US" sz="1600" dirty="0">
                <a:solidFill>
                  <a:srgbClr val="000000"/>
                </a:solidFill>
                <a:ea typeface="Calibri" panose="020F0502020204030204" pitchFamily="34" charset="0"/>
                <a:cs typeface="Times New Roman" panose="02020603050405020304" pitchFamily="18" charset="0"/>
              </a:rPr>
              <a:t> (6.1-1,7) </a:t>
            </a:r>
            <a:r>
              <a:rPr lang="en-US" sz="1600" dirty="0" err="1">
                <a:solidFill>
                  <a:srgbClr val="000000"/>
                </a:solidFill>
                <a:ea typeface="Calibri" panose="020F0502020204030204" pitchFamily="34" charset="0"/>
                <a:cs typeface="Times New Roman" panose="02020603050405020304" pitchFamily="18" charset="0"/>
              </a:rPr>
              <a:t>çok</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yüksek</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Kuraklık</a:t>
            </a:r>
            <a:r>
              <a:rPr lang="en-US" sz="1600" dirty="0">
                <a:solidFill>
                  <a:srgbClr val="000000"/>
                </a:solidFill>
                <a:ea typeface="Calibri" panose="020F0502020204030204" pitchFamily="34" charset="0"/>
                <a:cs typeface="Times New Roman" panose="02020603050405020304" pitchFamily="18" charset="0"/>
              </a:rPr>
              <a:t> (5.0-1.0) </a:t>
            </a:r>
            <a:r>
              <a:rPr lang="en-US" sz="1600" dirty="0" err="1">
                <a:solidFill>
                  <a:srgbClr val="000000"/>
                </a:solidFill>
                <a:ea typeface="Calibri" panose="020F0502020204030204" pitchFamily="34" charset="0"/>
                <a:cs typeface="Times New Roman" panose="02020603050405020304" pitchFamily="18" charset="0"/>
              </a:rPr>
              <a:t>yüksek</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olarak</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belirlenmiştir</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Kıyı</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taşkınlarına</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maruz</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kalması</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beklenen</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kişi</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sayısı</a:t>
            </a:r>
            <a:r>
              <a:rPr lang="en-US" sz="1600" dirty="0">
                <a:solidFill>
                  <a:srgbClr val="000000"/>
                </a:solidFill>
                <a:ea typeface="Calibri" panose="020F0502020204030204" pitchFamily="34" charset="0"/>
                <a:cs typeface="Times New Roman" panose="02020603050405020304" pitchFamily="18" charset="0"/>
              </a:rPr>
              <a:t> 9.961 </a:t>
            </a:r>
            <a:r>
              <a:rPr lang="en-US" sz="1600" dirty="0" err="1">
                <a:solidFill>
                  <a:srgbClr val="000000"/>
                </a:solidFill>
                <a:ea typeface="Calibri" panose="020F0502020204030204" pitchFamily="34" charset="0"/>
                <a:cs typeface="Times New Roman" panose="02020603050405020304" pitchFamily="18" charset="0"/>
              </a:rPr>
              <a:t>kişi</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olarak</a:t>
            </a:r>
            <a:r>
              <a:rPr lang="en-US" sz="1600" dirty="0">
                <a:solidFill>
                  <a:srgbClr val="000000"/>
                </a:solidFill>
                <a:ea typeface="Calibri" panose="020F0502020204030204" pitchFamily="34" charset="0"/>
                <a:cs typeface="Times New Roman" panose="02020603050405020304" pitchFamily="18" charset="0"/>
              </a:rPr>
              <a:t> </a:t>
            </a:r>
            <a:r>
              <a:rPr lang="en-US" sz="1600" dirty="0" err="1">
                <a:solidFill>
                  <a:srgbClr val="000000"/>
                </a:solidFill>
                <a:ea typeface="Calibri" panose="020F0502020204030204" pitchFamily="34" charset="0"/>
                <a:cs typeface="Times New Roman" panose="02020603050405020304" pitchFamily="18" charset="0"/>
              </a:rPr>
              <a:t>belirtilmektedir</a:t>
            </a:r>
            <a:r>
              <a:rPr lang="en-US" sz="1600" baseline="30000" dirty="0">
                <a:solidFill>
                  <a:srgbClr val="000000"/>
                </a:solidFill>
                <a:ea typeface="Calibri" panose="020F0502020204030204" pitchFamily="34" charset="0"/>
                <a:cs typeface="Times New Roman" panose="02020603050405020304" pitchFamily="18" charset="0"/>
                <a:hlinkClick r:id="rId6" action="ppaction://hlinkfile"/>
              </a:rPr>
              <a:t>*</a:t>
            </a:r>
            <a:r>
              <a:rPr lang="en-US" sz="1600" dirty="0">
                <a:solidFill>
                  <a:srgbClr val="000000"/>
                </a:solidFill>
                <a:ea typeface="Calibri" panose="020F0502020204030204" pitchFamily="34" charset="0"/>
                <a:cs typeface="Times New Roman" panose="02020603050405020304" pitchFamily="18" charset="0"/>
              </a:rPr>
              <a:t> (INFORM 2024, 2025).</a:t>
            </a:r>
            <a:endParaRPr lang="tr-TR" sz="1600" dirty="0">
              <a:solidFill>
                <a:srgbClr val="000000"/>
              </a:solidFill>
              <a:ea typeface="Calibri" panose="020F0502020204030204" pitchFamily="34" charset="0"/>
              <a:cs typeface="Times New Roman" panose="02020603050405020304" pitchFamily="18" charset="0"/>
            </a:endParaRPr>
          </a:p>
          <a:p>
            <a:pPr algn="just">
              <a:lnSpc>
                <a:spcPct val="107000"/>
              </a:lnSpc>
              <a:spcAft>
                <a:spcPts val="1000"/>
              </a:spcAft>
            </a:pPr>
            <a:endParaRPr lang="tr-TR" sz="1600" dirty="0">
              <a:ea typeface="Calibri" panose="020F0502020204030204" pitchFamily="34" charset="0"/>
              <a:cs typeface="Times New Roman" panose="02020603050405020304" pitchFamily="18" charset="0"/>
            </a:endParaRPr>
          </a:p>
          <a:p>
            <a:pPr>
              <a:lnSpc>
                <a:spcPct val="107000"/>
              </a:lnSpc>
              <a:spcAft>
                <a:spcPts val="800"/>
              </a:spcAft>
            </a:pPr>
            <a:r>
              <a:rPr lang="en-US" sz="1600" dirty="0">
                <a:ea typeface="Calibri" panose="020F0502020204030204" pitchFamily="34" charset="0"/>
                <a:cs typeface="Times New Roman" panose="02020603050405020304" pitchFamily="18" charset="0"/>
              </a:rPr>
              <a:t>Risk </a:t>
            </a:r>
            <a:r>
              <a:rPr lang="en-US" sz="1600" dirty="0" err="1">
                <a:ea typeface="Calibri" panose="020F0502020204030204" pitchFamily="34" charset="0"/>
                <a:cs typeface="Times New Roman" panose="02020603050405020304" pitchFamily="18" charset="0"/>
              </a:rPr>
              <a:t>değerleri</a:t>
            </a:r>
            <a:r>
              <a:rPr lang="en-US" sz="1600" dirty="0">
                <a:ea typeface="Calibri" panose="020F0502020204030204" pitchFamily="34" charset="0"/>
                <a:cs typeface="Times New Roman" panose="02020603050405020304" pitchFamily="18" charset="0"/>
              </a:rPr>
              <a:t> 0.0-1.2: </a:t>
            </a:r>
            <a:r>
              <a:rPr lang="en-US" sz="1600" dirty="0" err="1">
                <a:ea typeface="Calibri" panose="020F0502020204030204" pitchFamily="34" charset="0"/>
                <a:cs typeface="Times New Roman" panose="02020603050405020304" pitchFamily="18" charset="0"/>
              </a:rPr>
              <a:t>çok</a:t>
            </a:r>
            <a:r>
              <a:rPr lang="en-US" sz="1600" dirty="0">
                <a:ea typeface="Calibri" panose="020F0502020204030204" pitchFamily="34" charset="0"/>
                <a:cs typeface="Times New Roman" panose="02020603050405020304" pitchFamily="18" charset="0"/>
              </a:rPr>
              <a:t> </a:t>
            </a:r>
            <a:r>
              <a:rPr lang="en-US" sz="1600" dirty="0" err="1">
                <a:ea typeface="Calibri" panose="020F0502020204030204" pitchFamily="34" charset="0"/>
                <a:cs typeface="Times New Roman" panose="02020603050405020304" pitchFamily="18" charset="0"/>
              </a:rPr>
              <a:t>düşük</a:t>
            </a:r>
            <a:r>
              <a:rPr lang="en-US" sz="1600" dirty="0">
                <a:ea typeface="Calibri" panose="020F0502020204030204" pitchFamily="34" charset="0"/>
                <a:cs typeface="Times New Roman" panose="02020603050405020304" pitchFamily="18" charset="0"/>
              </a:rPr>
              <a:t>; 1.3-2.7: </a:t>
            </a:r>
            <a:r>
              <a:rPr lang="en-US" sz="1600" dirty="0" err="1">
                <a:ea typeface="Calibri" panose="020F0502020204030204" pitchFamily="34" charset="0"/>
                <a:cs typeface="Times New Roman" panose="02020603050405020304" pitchFamily="18" charset="0"/>
              </a:rPr>
              <a:t>düşük</a:t>
            </a:r>
            <a:r>
              <a:rPr lang="en-US" sz="1600" dirty="0">
                <a:ea typeface="Calibri" panose="020F0502020204030204" pitchFamily="34" charset="0"/>
                <a:cs typeface="Times New Roman" panose="02020603050405020304" pitchFamily="18" charset="0"/>
              </a:rPr>
              <a:t>; 2.8-4.6 </a:t>
            </a:r>
            <a:r>
              <a:rPr lang="en-US" sz="1600" dirty="0" err="1">
                <a:ea typeface="Calibri" panose="020F0502020204030204" pitchFamily="34" charset="0"/>
                <a:cs typeface="Times New Roman" panose="02020603050405020304" pitchFamily="18" charset="0"/>
              </a:rPr>
              <a:t>orta</a:t>
            </a:r>
            <a:r>
              <a:rPr lang="en-US" sz="1600" dirty="0">
                <a:ea typeface="Calibri" panose="020F0502020204030204" pitchFamily="34" charset="0"/>
                <a:cs typeface="Times New Roman" panose="02020603050405020304" pitchFamily="18" charset="0"/>
              </a:rPr>
              <a:t>; 4.7-6.8: </a:t>
            </a:r>
            <a:r>
              <a:rPr lang="en-US" sz="1600" dirty="0" err="1">
                <a:ea typeface="Calibri" panose="020F0502020204030204" pitchFamily="34" charset="0"/>
                <a:cs typeface="Times New Roman" panose="02020603050405020304" pitchFamily="18" charset="0"/>
              </a:rPr>
              <a:t>yüksek</a:t>
            </a:r>
            <a:r>
              <a:rPr lang="en-US" sz="1600" dirty="0">
                <a:ea typeface="Calibri" panose="020F0502020204030204" pitchFamily="34" charset="0"/>
                <a:cs typeface="Times New Roman" panose="02020603050405020304" pitchFamily="18" charset="0"/>
              </a:rPr>
              <a:t>; 6.9-10.0: </a:t>
            </a:r>
            <a:r>
              <a:rPr lang="en-US" sz="1600" dirty="0" err="1">
                <a:ea typeface="Calibri" panose="020F0502020204030204" pitchFamily="34" charset="0"/>
                <a:cs typeface="Times New Roman" panose="02020603050405020304" pitchFamily="18" charset="0"/>
              </a:rPr>
              <a:t>çok</a:t>
            </a:r>
            <a:r>
              <a:rPr lang="en-US" sz="1600" dirty="0">
                <a:ea typeface="Calibri" panose="020F0502020204030204" pitchFamily="34" charset="0"/>
                <a:cs typeface="Times New Roman" panose="02020603050405020304" pitchFamily="18" charset="0"/>
              </a:rPr>
              <a:t> </a:t>
            </a:r>
            <a:r>
              <a:rPr lang="en-US" sz="1600" dirty="0" err="1">
                <a:ea typeface="Calibri" panose="020F0502020204030204" pitchFamily="34" charset="0"/>
                <a:cs typeface="Times New Roman" panose="02020603050405020304" pitchFamily="18" charset="0"/>
              </a:rPr>
              <a:t>yüksek</a:t>
            </a:r>
            <a:r>
              <a:rPr lang="en-US" sz="1600" dirty="0">
                <a:ea typeface="Calibri" panose="020F0502020204030204" pitchFamily="34" charset="0"/>
                <a:cs typeface="Times New Roman" panose="02020603050405020304" pitchFamily="18" charset="0"/>
              </a:rPr>
              <a:t>, Inform Climate Change Risk Index Concept and Methodology,2022, s.117, Tablo.21 https://drmkc.jrc.ec.europa.eu/inform-index/Portals/0/InfoRM/2022/ </a:t>
            </a:r>
            <a:r>
              <a:rPr lang="en-US" sz="1600" dirty="0" err="1">
                <a:ea typeface="Calibri" panose="020F0502020204030204" pitchFamily="34" charset="0"/>
                <a:cs typeface="Times New Roman" panose="02020603050405020304" pitchFamily="18" charset="0"/>
              </a:rPr>
              <a:t>erişim</a:t>
            </a:r>
            <a:r>
              <a:rPr lang="en-US" sz="1600" dirty="0">
                <a:ea typeface="Calibri" panose="020F0502020204030204" pitchFamily="34" charset="0"/>
                <a:cs typeface="Times New Roman" panose="02020603050405020304" pitchFamily="18" charset="0"/>
              </a:rPr>
              <a:t> 1.11.2024 </a:t>
            </a:r>
            <a:endParaRPr lang="tr-TR" sz="1600" dirty="0">
              <a:effectLst/>
              <a:ea typeface="Calibri" panose="020F0502020204030204" pitchFamily="34" charset="0"/>
              <a:cs typeface="Times New Roman" panose="02020603050405020304" pitchFamily="18" charset="0"/>
            </a:endParaRPr>
          </a:p>
        </p:txBody>
      </p:sp>
      <p:sp>
        <p:nvSpPr>
          <p:cNvPr id="2" name="Metin kutusu 1"/>
          <p:cNvSpPr txBox="1"/>
          <p:nvPr/>
        </p:nvSpPr>
        <p:spPr>
          <a:xfrm>
            <a:off x="406400" y="5702300"/>
            <a:ext cx="8496300" cy="646331"/>
          </a:xfrm>
          <a:prstGeom prst="rect">
            <a:avLst/>
          </a:prstGeom>
          <a:noFill/>
        </p:spPr>
        <p:txBody>
          <a:bodyPr wrap="square" rtlCol="0">
            <a:spAutoFit/>
          </a:bodyPr>
          <a:lstStyle/>
          <a:p>
            <a:r>
              <a:rPr lang="tr-TR"/>
              <a:t>2000-2019 yılları arasında 7.348 doğa kaynaklı afet olgusu tespit edilmiş ve 4.03 milyar insanın etkilendiği ve bu periodda her yıl 60.000 ölümle karşılaşıldığı kaydedilmiştir</a:t>
            </a:r>
            <a:endParaRPr lang="tr-TR" dirty="0"/>
          </a:p>
        </p:txBody>
      </p:sp>
    </p:spTree>
    <p:extLst>
      <p:ext uri="{BB962C8B-B14F-4D97-AF65-F5344CB8AC3E}">
        <p14:creationId xmlns:p14="http://schemas.microsoft.com/office/powerpoint/2010/main" val="2342924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descr="C:\Users\abalcilar\Downloads\nüfus (1).png"/>
          <p:cNvPicPr/>
          <p:nvPr/>
        </p:nvPicPr>
        <p:blipFill>
          <a:blip r:embed="rId2">
            <a:extLst>
              <a:ext uri="{28A0092B-C50C-407E-A947-70E740481C1C}">
                <a14:useLocalDpi xmlns:a14="http://schemas.microsoft.com/office/drawing/2010/main" val="0"/>
              </a:ext>
            </a:extLst>
          </a:blip>
          <a:srcRect/>
          <a:stretch>
            <a:fillRect/>
          </a:stretch>
        </p:blipFill>
        <p:spPr bwMode="auto">
          <a:xfrm>
            <a:off x="1300546" y="857250"/>
            <a:ext cx="6603473" cy="5143500"/>
          </a:xfrm>
          <a:prstGeom prst="rect">
            <a:avLst/>
          </a:prstGeom>
          <a:noFill/>
          <a:ln>
            <a:noFill/>
          </a:ln>
        </p:spPr>
      </p:pic>
      <p:sp>
        <p:nvSpPr>
          <p:cNvPr id="2" name="Metin kutusu 1"/>
          <p:cNvSpPr txBox="1"/>
          <p:nvPr/>
        </p:nvSpPr>
        <p:spPr>
          <a:xfrm>
            <a:off x="1257300" y="6146800"/>
            <a:ext cx="7226300" cy="523220"/>
          </a:xfrm>
          <a:prstGeom prst="rect">
            <a:avLst/>
          </a:prstGeom>
          <a:noFill/>
        </p:spPr>
        <p:txBody>
          <a:bodyPr wrap="square" rtlCol="0">
            <a:spAutoFit/>
          </a:bodyPr>
          <a:lstStyle/>
          <a:p>
            <a:r>
              <a:rPr lang="tr-TR" sz="1400" dirty="0" smtClean="0"/>
              <a:t>Ayşe Nur Balcılar (2022), Sınır Yönetiminde Küresel İklim </a:t>
            </a:r>
            <a:r>
              <a:rPr lang="tr-TR" sz="1400" smtClean="0"/>
              <a:t>Değişikliğinin Etkisi </a:t>
            </a:r>
            <a:r>
              <a:rPr lang="tr-TR" sz="1400" dirty="0" smtClean="0"/>
              <a:t>ve İklimsel Göç, DEÜ, SBE, Doktora Tezi, Danışman Zerrin Toprak Karaman </a:t>
            </a:r>
            <a:endParaRPr lang="tr-TR" sz="1400" dirty="0"/>
          </a:p>
        </p:txBody>
      </p:sp>
    </p:spTree>
    <p:extLst>
      <p:ext uri="{BB962C8B-B14F-4D97-AF65-F5344CB8AC3E}">
        <p14:creationId xmlns:p14="http://schemas.microsoft.com/office/powerpoint/2010/main" val="30886637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692257" y="1806287"/>
            <a:ext cx="7772870" cy="3567545"/>
          </a:xfrm>
        </p:spPr>
        <p:txBody>
          <a:bodyPr>
            <a:normAutofit lnSpcReduction="10000"/>
          </a:bodyPr>
          <a:lstStyle/>
          <a:p>
            <a:pPr algn="just">
              <a:lnSpc>
                <a:spcPct val="150000"/>
              </a:lnSpc>
            </a:pPr>
            <a:r>
              <a:rPr lang="tr-TR" sz="1200" dirty="0">
                <a:latin typeface="Times New Roman" panose="02020603050405020304" pitchFamily="18" charset="0"/>
                <a:cs typeface="Times New Roman" panose="02020603050405020304" pitchFamily="18" charset="0"/>
              </a:rPr>
              <a:t>İklim değişikliği nedeniyle yaşanan aşırı hava olaylarının yol açtığı; aşırı kuraklık, seller, deniz seviyesi yükselmeleri, aşırı yağışlar, fırtınalar, orman yangınları vb. durumlarla yaşanmaz hale gelen itici nedene dönüşen, geçim kaynaklarını kaybeden ve kritik altyapının zarar gördüğü bölge veya ülke koşullarından kaynaklanan geçici veya kalıcı nüfus hareketliliğine </a:t>
            </a:r>
            <a:r>
              <a:rPr lang="tr-TR" sz="1200" b="1" dirty="0">
                <a:solidFill>
                  <a:srgbClr val="FF0000"/>
                </a:solidFill>
                <a:latin typeface="Times New Roman" panose="02020603050405020304" pitchFamily="18" charset="0"/>
                <a:cs typeface="Times New Roman" panose="02020603050405020304" pitchFamily="18" charset="0"/>
              </a:rPr>
              <a:t>iklimsel göç </a:t>
            </a:r>
            <a:r>
              <a:rPr lang="tr-TR" sz="1200" dirty="0">
                <a:latin typeface="Times New Roman" panose="02020603050405020304" pitchFamily="18" charset="0"/>
                <a:cs typeface="Times New Roman" panose="02020603050405020304" pitchFamily="18" charset="0"/>
              </a:rPr>
              <a:t>nedenidir.</a:t>
            </a:r>
          </a:p>
          <a:p>
            <a:pPr algn="just">
              <a:lnSpc>
                <a:spcPct val="150000"/>
              </a:lnSpc>
            </a:pPr>
            <a:r>
              <a:rPr lang="tr-TR" sz="1200" b="1" dirty="0">
                <a:latin typeface="Times New Roman" panose="02020603050405020304" pitchFamily="18" charset="0"/>
                <a:cs typeface="Times New Roman" panose="02020603050405020304" pitchFamily="18" charset="0"/>
              </a:rPr>
              <a:t>İklim Değişikliği Kaynaklı Hızlı ve Ani Gerçekleşen Afetlerle İlişkili Göçler </a:t>
            </a:r>
          </a:p>
          <a:p>
            <a:pPr algn="just">
              <a:lnSpc>
                <a:spcPct val="150000"/>
              </a:lnSpc>
            </a:pPr>
            <a:r>
              <a:rPr lang="tr-TR" sz="1200" dirty="0">
                <a:latin typeface="Times New Roman" panose="02020603050405020304" pitchFamily="18" charset="0"/>
                <a:cs typeface="Times New Roman" panose="02020603050405020304" pitchFamily="18" charset="0"/>
              </a:rPr>
              <a:t>Sel ve taşkınlarla ilişkili göçler</a:t>
            </a:r>
          </a:p>
          <a:p>
            <a:pPr algn="just">
              <a:lnSpc>
                <a:spcPct val="150000"/>
              </a:lnSpc>
            </a:pPr>
            <a:r>
              <a:rPr lang="tr-TR" sz="1200" dirty="0">
                <a:latin typeface="Times New Roman" panose="02020603050405020304" pitchFamily="18" charset="0"/>
                <a:cs typeface="Times New Roman" panose="02020603050405020304" pitchFamily="18" charset="0"/>
              </a:rPr>
              <a:t>Fırtına ve kasırgalar ile ilişkili göçler </a:t>
            </a:r>
          </a:p>
          <a:p>
            <a:pPr algn="just">
              <a:lnSpc>
                <a:spcPct val="150000"/>
              </a:lnSpc>
            </a:pPr>
            <a:r>
              <a:rPr lang="tr-TR" sz="1200" b="1" dirty="0">
                <a:latin typeface="Times New Roman" panose="02020603050405020304" pitchFamily="18" charset="0"/>
                <a:cs typeface="Times New Roman" panose="02020603050405020304" pitchFamily="18" charset="0"/>
              </a:rPr>
              <a:t>İklim Değişikliği Kaynaklı Yavaş ve Kademeli Gerçekleşen Afetlerle İlişkili Göçler</a:t>
            </a:r>
          </a:p>
          <a:p>
            <a:pPr algn="just">
              <a:lnSpc>
                <a:spcPct val="150000"/>
              </a:lnSpc>
            </a:pPr>
            <a:r>
              <a:rPr lang="tr-TR" sz="1200" dirty="0">
                <a:latin typeface="Times New Roman" panose="02020603050405020304" pitchFamily="18" charset="0"/>
                <a:cs typeface="Times New Roman" panose="02020603050405020304" pitchFamily="18" charset="0"/>
              </a:rPr>
              <a:t>Deniz seviyesi yükselmesinden kaynaklanan göçler</a:t>
            </a:r>
          </a:p>
          <a:p>
            <a:pPr algn="just">
              <a:lnSpc>
                <a:spcPct val="150000"/>
              </a:lnSpc>
            </a:pPr>
            <a:r>
              <a:rPr lang="tr-TR" sz="1200" dirty="0">
                <a:latin typeface="Times New Roman" panose="02020603050405020304" pitchFamily="18" charset="0"/>
                <a:cs typeface="Times New Roman" panose="02020603050405020304" pitchFamily="18" charset="0"/>
              </a:rPr>
              <a:t>Sıcaklık, kuraklık ve çölleşme ile ilişkili göçler</a:t>
            </a:r>
          </a:p>
          <a:p>
            <a:pPr algn="just">
              <a:lnSpc>
                <a:spcPct val="150000"/>
              </a:lnSpc>
            </a:pPr>
            <a:endParaRPr lang="tr-TR" sz="1200" dirty="0">
              <a:latin typeface="Times New Roman" panose="02020603050405020304" pitchFamily="18" charset="0"/>
              <a:cs typeface="Times New Roman" panose="02020603050405020304" pitchFamily="18" charset="0"/>
            </a:endParaRPr>
          </a:p>
        </p:txBody>
      </p:sp>
      <p:sp>
        <p:nvSpPr>
          <p:cNvPr id="4" name="Metin kutusu 3"/>
          <p:cNvSpPr txBox="1"/>
          <p:nvPr/>
        </p:nvSpPr>
        <p:spPr>
          <a:xfrm>
            <a:off x="800100" y="5829300"/>
            <a:ext cx="7226300" cy="523220"/>
          </a:xfrm>
          <a:prstGeom prst="rect">
            <a:avLst/>
          </a:prstGeom>
          <a:noFill/>
        </p:spPr>
        <p:txBody>
          <a:bodyPr wrap="square" rtlCol="0">
            <a:spAutoFit/>
          </a:bodyPr>
          <a:lstStyle/>
          <a:p>
            <a:r>
              <a:rPr lang="tr-TR" sz="1400" dirty="0" smtClean="0"/>
              <a:t>Ayşe Nur Balcılar (2022), Sınır Yönetiminde Küresel İklim Değişikliğinin Etkisi ve İklimsel Göç, DEÜ, SBE, Doktora Tezi, Danışman Zerrin Toprak Karaman </a:t>
            </a:r>
            <a:endParaRPr lang="tr-TR" sz="1400" dirty="0"/>
          </a:p>
        </p:txBody>
      </p:sp>
    </p:spTree>
    <p:extLst>
      <p:ext uri="{BB962C8B-B14F-4D97-AF65-F5344CB8AC3E}">
        <p14:creationId xmlns:p14="http://schemas.microsoft.com/office/powerpoint/2010/main" val="35541451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6215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342900" y="952500"/>
            <a:ext cx="80437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138000"/>
            <a:ext cx="720000" cy="7200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15064" y="6138000"/>
            <a:ext cx="720000" cy="7200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33826" y="6138000"/>
            <a:ext cx="720000" cy="720000"/>
          </a:xfrm>
          <a:prstGeom prst="rect">
            <a:avLst/>
          </a:prstGeom>
        </p:spPr>
      </p:pic>
      <p:pic>
        <p:nvPicPr>
          <p:cNvPr id="2" name="Resim 1"/>
          <p:cNvPicPr>
            <a:picLocks noChangeAspect="1"/>
          </p:cNvPicPr>
          <p:nvPr/>
        </p:nvPicPr>
        <p:blipFill>
          <a:blip r:embed="rId6"/>
          <a:stretch>
            <a:fillRect/>
          </a:stretch>
        </p:blipFill>
        <p:spPr>
          <a:xfrm>
            <a:off x="828430" y="1574800"/>
            <a:ext cx="7820270" cy="4521200"/>
          </a:xfrm>
          <a:prstGeom prst="rect">
            <a:avLst/>
          </a:prstGeom>
        </p:spPr>
      </p:pic>
    </p:spTree>
    <p:extLst>
      <p:ext uri="{BB962C8B-B14F-4D97-AF65-F5344CB8AC3E}">
        <p14:creationId xmlns:p14="http://schemas.microsoft.com/office/powerpoint/2010/main" val="15787799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6215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06400" y="952500"/>
            <a:ext cx="7980239" cy="1015663"/>
          </a:xfrm>
          <a:prstGeom prst="rect">
            <a:avLst/>
          </a:prstGeom>
          <a:noFill/>
        </p:spPr>
        <p:txBody>
          <a:bodyPr wrap="square" rtlCol="0">
            <a:spAutoFit/>
          </a:bodyPr>
          <a:lstStyle/>
          <a:p>
            <a:endParaRPr lang="tr-TR" sz="1400" b="1"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138000"/>
            <a:ext cx="720000" cy="7200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15064" y="6138000"/>
            <a:ext cx="720000" cy="7200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33826" y="6138000"/>
            <a:ext cx="720000" cy="720000"/>
          </a:xfrm>
          <a:prstGeom prst="rect">
            <a:avLst/>
          </a:prstGeom>
        </p:spPr>
      </p:pic>
      <p:sp>
        <p:nvSpPr>
          <p:cNvPr id="2" name="Metin kutusu 1"/>
          <p:cNvSpPr txBox="1"/>
          <p:nvPr/>
        </p:nvSpPr>
        <p:spPr>
          <a:xfrm>
            <a:off x="406400" y="1943100"/>
            <a:ext cx="8242300" cy="3970318"/>
          </a:xfrm>
          <a:prstGeom prst="rect">
            <a:avLst/>
          </a:prstGeom>
          <a:noFill/>
        </p:spPr>
        <p:txBody>
          <a:bodyPr wrap="square" rtlCol="0">
            <a:spAutoFit/>
          </a:bodyPr>
          <a:lstStyle/>
          <a:p>
            <a:r>
              <a:rPr lang="tr-TR" dirty="0"/>
              <a:t>İlçeye Bağlı Mahalleler-İdari Yapı</a:t>
            </a:r>
          </a:p>
          <a:p>
            <a:r>
              <a:rPr lang="tr-TR" dirty="0"/>
              <a:t> </a:t>
            </a:r>
          </a:p>
          <a:p>
            <a:r>
              <a:rPr lang="tr-TR" dirty="0"/>
              <a:t>1- </a:t>
            </a:r>
            <a:r>
              <a:rPr lang="tr-TR" b="1" i="1" u="sng" dirty="0"/>
              <a:t>İsmet İnönü  100m                 </a:t>
            </a:r>
            <a:r>
              <a:rPr lang="tr-TR" dirty="0"/>
              <a:t>8- Üniversite                           15- Şehit Mehmet</a:t>
            </a:r>
          </a:p>
          <a:p>
            <a:r>
              <a:rPr lang="tr-TR" dirty="0"/>
              <a:t>2- </a:t>
            </a:r>
            <a:r>
              <a:rPr lang="tr-TR" b="1" i="1" u="sng" dirty="0"/>
              <a:t>Fahrettin Paşa  2,5 km          </a:t>
            </a:r>
            <a:r>
              <a:rPr lang="tr-TR" dirty="0"/>
              <a:t>9- Dalyan                                 16- </a:t>
            </a:r>
            <a:r>
              <a:rPr lang="tr-TR" b="1" i="1" dirty="0" err="1"/>
              <a:t>Reisdere</a:t>
            </a:r>
            <a:r>
              <a:rPr lang="tr-TR" b="1" i="1" dirty="0"/>
              <a:t> 2 km</a:t>
            </a:r>
          </a:p>
          <a:p>
            <a:r>
              <a:rPr lang="tr-TR" dirty="0"/>
              <a:t>3- </a:t>
            </a:r>
            <a:r>
              <a:rPr lang="tr-TR" b="1" i="1" u="sng" dirty="0"/>
              <a:t>Çakabey   500 m </a:t>
            </a:r>
            <a:r>
              <a:rPr lang="tr-TR" dirty="0"/>
              <a:t>                   10- Ilıca                                     17- </a:t>
            </a:r>
            <a:r>
              <a:rPr lang="tr-TR" dirty="0" err="1"/>
              <a:t>Şifne</a:t>
            </a:r>
            <a:endParaRPr lang="tr-TR" dirty="0"/>
          </a:p>
          <a:p>
            <a:r>
              <a:rPr lang="tr-TR" dirty="0"/>
              <a:t>4- Sakarya                                    11- Celal Bayar                        18- Yalı</a:t>
            </a:r>
          </a:p>
          <a:p>
            <a:r>
              <a:rPr lang="tr-TR" dirty="0"/>
              <a:t>5- Boyalık                                     12- Ardıç                                  19- 16 Eylül                   </a:t>
            </a:r>
          </a:p>
          <a:p>
            <a:r>
              <a:rPr lang="tr-TR" dirty="0"/>
              <a:t>6- </a:t>
            </a:r>
            <a:r>
              <a:rPr lang="tr-TR" dirty="0" err="1"/>
              <a:t>Altınyunus</a:t>
            </a:r>
            <a:r>
              <a:rPr lang="tr-TR" dirty="0"/>
              <a:t>                               13- Çiftlik                                 20- Musalla               </a:t>
            </a:r>
          </a:p>
          <a:p>
            <a:r>
              <a:rPr lang="tr-TR" dirty="0"/>
              <a:t>7- Cumhuriyet                             14- </a:t>
            </a:r>
            <a:r>
              <a:rPr lang="tr-TR" dirty="0" err="1"/>
              <a:t>Altınkum</a:t>
            </a:r>
            <a:r>
              <a:rPr lang="tr-TR" dirty="0"/>
              <a:t>                           21- Alaçatı</a:t>
            </a:r>
          </a:p>
          <a:p>
            <a:r>
              <a:rPr lang="tr-TR" dirty="0"/>
              <a:t>										                 22-Ovacık</a:t>
            </a:r>
          </a:p>
          <a:p>
            <a:r>
              <a:rPr lang="tr-TR" dirty="0"/>
              <a:t>										                 23-Germiyan </a:t>
            </a:r>
          </a:p>
          <a:p>
            <a:r>
              <a:rPr lang="tr-TR" dirty="0"/>
              <a:t>										                 24-Ildır</a:t>
            </a:r>
          </a:p>
          <a:p>
            <a:r>
              <a:rPr lang="tr-TR" dirty="0"/>
              <a:t>										                 </a:t>
            </a:r>
            <a:r>
              <a:rPr lang="tr-TR" b="1" i="1" u="sng" dirty="0"/>
              <a:t>25-Karaköy 5 km.</a:t>
            </a:r>
          </a:p>
          <a:p>
            <a:r>
              <a:rPr lang="tr-TR" dirty="0"/>
              <a:t> </a:t>
            </a:r>
          </a:p>
        </p:txBody>
      </p:sp>
      <p:sp>
        <p:nvSpPr>
          <p:cNvPr id="7" name="Dikdörtgen 6"/>
          <p:cNvSpPr/>
          <p:nvPr/>
        </p:nvSpPr>
        <p:spPr>
          <a:xfrm>
            <a:off x="406400" y="4692209"/>
            <a:ext cx="5080000" cy="133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Daimi Nüfus </a:t>
            </a:r>
            <a:r>
              <a:rPr lang="tr-TR" sz="1600" b="1" dirty="0"/>
              <a:t>:</a:t>
            </a:r>
            <a:r>
              <a:rPr lang="en-US" sz="1600" b="1" dirty="0"/>
              <a:t>2022 </a:t>
            </a:r>
            <a:r>
              <a:rPr lang="en-US" sz="1600" b="1" dirty="0" err="1"/>
              <a:t>yılı</a:t>
            </a:r>
            <a:r>
              <a:rPr lang="en-US" sz="1600" b="1" dirty="0"/>
              <a:t> 48.924</a:t>
            </a:r>
            <a:r>
              <a:rPr lang="tr-TR" sz="1600" b="1" dirty="0"/>
              <a:t>    2023 yılı  50.028</a:t>
            </a:r>
          </a:p>
          <a:p>
            <a:pPr algn="ctr"/>
            <a:r>
              <a:rPr lang="en-US" sz="1600" dirty="0" err="1"/>
              <a:t>erkek</a:t>
            </a:r>
            <a:r>
              <a:rPr lang="en-US" sz="1600" dirty="0"/>
              <a:t> </a:t>
            </a:r>
            <a:r>
              <a:rPr lang="en-US" sz="1600" dirty="0" err="1"/>
              <a:t>nüfusu</a:t>
            </a:r>
            <a:r>
              <a:rPr lang="en-US" sz="1600" dirty="0"/>
              <a:t> (25.345) ve </a:t>
            </a:r>
            <a:r>
              <a:rPr lang="en-US" sz="1600" dirty="0" err="1"/>
              <a:t>kadın</a:t>
            </a:r>
            <a:r>
              <a:rPr lang="en-US" sz="1600" dirty="0"/>
              <a:t> </a:t>
            </a:r>
            <a:r>
              <a:rPr lang="en-US" sz="1600" dirty="0" err="1"/>
              <a:t>nüfusu</a:t>
            </a:r>
            <a:r>
              <a:rPr lang="en-US" sz="1600" dirty="0"/>
              <a:t> (24.683</a:t>
            </a:r>
            <a:r>
              <a:rPr lang="en-US" dirty="0"/>
              <a:t>)</a:t>
            </a:r>
            <a:endParaRPr lang="tr-TR" dirty="0"/>
          </a:p>
        </p:txBody>
      </p:sp>
    </p:spTree>
    <p:extLst>
      <p:ext uri="{BB962C8B-B14F-4D97-AF65-F5344CB8AC3E}">
        <p14:creationId xmlns:p14="http://schemas.microsoft.com/office/powerpoint/2010/main" val="39703454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3167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31800" y="698500"/>
            <a:ext cx="79548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515100"/>
            <a:ext cx="355600" cy="3429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9464" y="6515100"/>
            <a:ext cx="326336" cy="3429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526" y="6527800"/>
            <a:ext cx="394974" cy="330200"/>
          </a:xfrm>
          <a:prstGeom prst="rect">
            <a:avLst/>
          </a:prstGeom>
        </p:spPr>
      </p:pic>
      <p:sp>
        <p:nvSpPr>
          <p:cNvPr id="2" name="Dikdörtgen 1"/>
          <p:cNvSpPr/>
          <p:nvPr/>
        </p:nvSpPr>
        <p:spPr>
          <a:xfrm>
            <a:off x="536546" y="1498719"/>
            <a:ext cx="8070908" cy="5646674"/>
          </a:xfrm>
          <a:prstGeom prst="rect">
            <a:avLst/>
          </a:prstGeom>
        </p:spPr>
        <p:txBody>
          <a:bodyPr wrap="square">
            <a:spAutoFit/>
          </a:bodyPr>
          <a:lstStyle/>
          <a:p>
            <a:pPr algn="just">
              <a:lnSpc>
                <a:spcPct val="107000"/>
              </a:lnSpc>
              <a:spcAft>
                <a:spcPts val="0"/>
              </a:spcAft>
            </a:pPr>
            <a:r>
              <a:rPr lang="tr-TR" b="1" dirty="0">
                <a:solidFill>
                  <a:srgbClr val="111111"/>
                </a:solidFill>
                <a:ea typeface="Calibri" panose="020F0502020204030204" pitchFamily="34" charset="0"/>
                <a:cs typeface="Times New Roman" panose="02020603050405020304" pitchFamily="18" charset="0"/>
              </a:rPr>
              <a:t>Çeşme ilçesinin nüfusu, 2022</a:t>
            </a:r>
            <a:r>
              <a:rPr lang="tr-TR" dirty="0">
                <a:solidFill>
                  <a:srgbClr val="111111"/>
                </a:solidFill>
                <a:ea typeface="Calibri" panose="020F0502020204030204" pitchFamily="34" charset="0"/>
                <a:cs typeface="Times New Roman" panose="02020603050405020304" pitchFamily="18" charset="0"/>
              </a:rPr>
              <a:t> yılında </a:t>
            </a:r>
            <a:r>
              <a:rPr lang="tr-TR" b="1" dirty="0">
                <a:solidFill>
                  <a:srgbClr val="111111"/>
                </a:solidFill>
                <a:ea typeface="Calibri" panose="020F0502020204030204" pitchFamily="34" charset="0"/>
                <a:cs typeface="Times New Roman" panose="02020603050405020304" pitchFamily="18" charset="0"/>
              </a:rPr>
              <a:t>48.924 ve 2023 yılında ise</a:t>
            </a:r>
            <a:r>
              <a:rPr lang="tr-TR" dirty="0">
                <a:solidFill>
                  <a:srgbClr val="111111"/>
                </a:solidFill>
                <a:ea typeface="Calibri" panose="020F0502020204030204" pitchFamily="34" charset="0"/>
                <a:cs typeface="Times New Roman" panose="02020603050405020304" pitchFamily="18" charset="0"/>
              </a:rPr>
              <a:t> 50.028 kişi olup, e</a:t>
            </a:r>
            <a:r>
              <a:rPr lang="tr-TR" dirty="0">
                <a:ea typeface="Calibri" panose="020F0502020204030204" pitchFamily="34" charset="0"/>
                <a:cs typeface="Times New Roman" panose="02020603050405020304" pitchFamily="18" charset="0"/>
              </a:rPr>
              <a:t>rkek nüfusu (25.345) ve kadın nüfusu (24.683) birbirine yakındır. Toplam konut sayısı 55.753 olarak belirtilmektedir. (Çeşme Kaymakamlığı, </a:t>
            </a:r>
            <a:r>
              <a:rPr lang="tr-TR" u="sng" dirty="0">
                <a:solidFill>
                  <a:srgbClr val="0563C1"/>
                </a:solidFill>
                <a:ea typeface="Calibri" panose="020F0502020204030204" pitchFamily="34" charset="0"/>
                <a:cs typeface="Times New Roman" panose="02020603050405020304" pitchFamily="18" charset="0"/>
                <a:hlinkClick r:id="rId6"/>
              </a:rPr>
              <a:t>http://www.cesme.gov.tr/sosyal-durum-</a:t>
            </a:r>
            <a:r>
              <a:rPr lang="tr-TR" u="sng" dirty="0" err="1">
                <a:solidFill>
                  <a:srgbClr val="0563C1"/>
                </a:solidFill>
                <a:ea typeface="Calibri" panose="020F0502020204030204" pitchFamily="34" charset="0"/>
                <a:cs typeface="Times New Roman" panose="02020603050405020304" pitchFamily="18" charset="0"/>
                <a:hlinkClick r:id="rId6"/>
              </a:rPr>
              <a:t>egitim</a:t>
            </a:r>
            <a:r>
              <a:rPr lang="tr-TR" u="sng" dirty="0">
                <a:solidFill>
                  <a:srgbClr val="0563C1"/>
                </a:solidFill>
                <a:ea typeface="Calibri" panose="020F0502020204030204" pitchFamily="34" charset="0"/>
                <a:cs typeface="Times New Roman" panose="02020603050405020304" pitchFamily="18" charset="0"/>
                <a:hlinkClick r:id="rId6"/>
              </a:rPr>
              <a:t>-durumu</a:t>
            </a:r>
            <a:r>
              <a:rPr lang="tr-TR" dirty="0">
                <a:ea typeface="Calibri" panose="020F0502020204030204" pitchFamily="34" charset="0"/>
                <a:cs typeface="Times New Roman" panose="02020603050405020304" pitchFamily="18" charset="0"/>
              </a:rPr>
              <a:t>)  Sel, su baskını deniz yükselmesi gibi afet koşullarında daha da ağırlaşmakta ve yerleşimlerin denize komşu olan ve olmayan alanlarda plansız yayılması nedeniyle daha fazla kişinin farklı afet tipleriyle karşılaşma olasılığı artmaktadır. </a:t>
            </a:r>
          </a:p>
          <a:p>
            <a:pPr algn="just">
              <a:lnSpc>
                <a:spcPct val="107000"/>
              </a:lnSpc>
              <a:spcAft>
                <a:spcPts val="0"/>
              </a:spcAft>
            </a:pPr>
            <a:endParaRPr lang="tr-TR" dirty="0">
              <a:ea typeface="Calibri" panose="020F0502020204030204" pitchFamily="34" charset="0"/>
              <a:cs typeface="Times New Roman" panose="02020603050405020304" pitchFamily="18" charset="0"/>
            </a:endParaRPr>
          </a:p>
          <a:p>
            <a:pPr algn="just">
              <a:lnSpc>
                <a:spcPct val="107000"/>
              </a:lnSpc>
              <a:spcAft>
                <a:spcPts val="0"/>
              </a:spcAft>
            </a:pP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2000" b="1" dirty="0">
                <a:latin typeface="Calibri" panose="020F0502020204030204" pitchFamily="34" charset="0"/>
                <a:ea typeface="Calibri" panose="020F0502020204030204" pitchFamily="34" charset="0"/>
                <a:cs typeface="Times New Roman" panose="02020603050405020304" pitchFamily="18" charset="0"/>
              </a:rPr>
              <a:t>SEL, SU BASKINI, FIRTINA, DEPREM / SU KITLIĞI , SICAK HAVA</a:t>
            </a:r>
          </a:p>
          <a:p>
            <a:pPr algn="just">
              <a:lnSpc>
                <a:spcPct val="107000"/>
              </a:lnSpc>
              <a:spcAft>
                <a:spcPts val="800"/>
              </a:spcAft>
            </a:pPr>
            <a:r>
              <a:rPr lang="tr-TR" sz="2000" dirty="0">
                <a:latin typeface="Calibri" panose="020F0502020204030204" pitchFamily="34" charset="0"/>
                <a:ea typeface="Calibri" panose="020F0502020204030204" pitchFamily="34" charset="0"/>
                <a:cs typeface="Times New Roman" panose="02020603050405020304" pitchFamily="18" charset="0"/>
              </a:rPr>
              <a:t> </a:t>
            </a:r>
            <a:r>
              <a:rPr lang="en-US" dirty="0" err="1"/>
              <a:t>İzmir’in</a:t>
            </a:r>
            <a:r>
              <a:rPr lang="en-US" dirty="0"/>
              <a:t> </a:t>
            </a:r>
            <a:r>
              <a:rPr lang="en-US" dirty="0" err="1"/>
              <a:t>içme</a:t>
            </a:r>
            <a:r>
              <a:rPr lang="en-US" dirty="0"/>
              <a:t> </a:t>
            </a:r>
            <a:r>
              <a:rPr lang="en-US" dirty="0" err="1"/>
              <a:t>suyu</a:t>
            </a:r>
            <a:r>
              <a:rPr lang="en-US" dirty="0"/>
              <a:t> </a:t>
            </a:r>
            <a:r>
              <a:rPr lang="en-US" dirty="0" err="1"/>
              <a:t>ihtiyacını</a:t>
            </a:r>
            <a:r>
              <a:rPr lang="en-US" dirty="0"/>
              <a:t> </a:t>
            </a:r>
            <a:r>
              <a:rPr lang="en-US" dirty="0" err="1"/>
              <a:t>karşılayan</a:t>
            </a:r>
            <a:r>
              <a:rPr lang="en-US" dirty="0"/>
              <a:t> </a:t>
            </a:r>
            <a:r>
              <a:rPr lang="en-US" dirty="0" err="1"/>
              <a:t>barajlardan</a:t>
            </a:r>
            <a:r>
              <a:rPr lang="en-US" dirty="0"/>
              <a:t> </a:t>
            </a:r>
            <a:r>
              <a:rPr lang="en-US" dirty="0" err="1"/>
              <a:t>biri</a:t>
            </a:r>
            <a:r>
              <a:rPr lang="en-US" dirty="0"/>
              <a:t> </a:t>
            </a:r>
            <a:r>
              <a:rPr lang="en-US" dirty="0" err="1"/>
              <a:t>olan</a:t>
            </a:r>
            <a:r>
              <a:rPr lang="en-US" dirty="0"/>
              <a:t> </a:t>
            </a:r>
            <a:r>
              <a:rPr lang="en-US" dirty="0" err="1"/>
              <a:t>Çeşme'deki</a:t>
            </a:r>
            <a:r>
              <a:rPr lang="en-US" dirty="0"/>
              <a:t> </a:t>
            </a:r>
            <a:r>
              <a:rPr lang="en-US" dirty="0" err="1"/>
              <a:t>Kutlu</a:t>
            </a:r>
            <a:r>
              <a:rPr lang="en-US" dirty="0"/>
              <a:t> </a:t>
            </a:r>
            <a:r>
              <a:rPr lang="en-US" dirty="0" err="1"/>
              <a:t>Aktaş</a:t>
            </a:r>
            <a:r>
              <a:rPr lang="en-US" dirty="0"/>
              <a:t> </a:t>
            </a:r>
            <a:r>
              <a:rPr lang="en-US" dirty="0" err="1"/>
              <a:t>Barajı'nda</a:t>
            </a:r>
            <a:r>
              <a:rPr lang="en-US" dirty="0"/>
              <a:t> 26 </a:t>
            </a:r>
            <a:r>
              <a:rPr lang="en-US" dirty="0" err="1"/>
              <a:t>Eylül</a:t>
            </a:r>
            <a:r>
              <a:rPr lang="en-US" dirty="0"/>
              <a:t> 2018 </a:t>
            </a:r>
            <a:r>
              <a:rPr lang="en-US" dirty="0" err="1"/>
              <a:t>yılında</a:t>
            </a:r>
            <a:r>
              <a:rPr lang="en-US" dirty="0"/>
              <a:t> </a:t>
            </a:r>
            <a:r>
              <a:rPr lang="en-US" dirty="0" err="1"/>
              <a:t>yapılan</a:t>
            </a:r>
            <a:r>
              <a:rPr lang="en-US" dirty="0"/>
              <a:t> </a:t>
            </a:r>
            <a:r>
              <a:rPr lang="en-US" dirty="0" err="1"/>
              <a:t>habere</a:t>
            </a:r>
            <a:r>
              <a:rPr lang="en-US" dirty="0"/>
              <a:t> </a:t>
            </a:r>
            <a:r>
              <a:rPr lang="en-US" dirty="0" err="1"/>
              <a:t>göre</a:t>
            </a:r>
            <a:r>
              <a:rPr lang="en-US" dirty="0"/>
              <a:t>, “</a:t>
            </a:r>
            <a:r>
              <a:rPr lang="en-US" dirty="0" err="1"/>
              <a:t>su</a:t>
            </a:r>
            <a:r>
              <a:rPr lang="en-US" dirty="0"/>
              <a:t> </a:t>
            </a:r>
            <a:r>
              <a:rPr lang="en-US" dirty="0" err="1"/>
              <a:t>seviyesi</a:t>
            </a:r>
            <a:r>
              <a:rPr lang="en-US" dirty="0"/>
              <a:t> </a:t>
            </a:r>
            <a:r>
              <a:rPr lang="en-US" dirty="0" err="1"/>
              <a:t>yüzde</a:t>
            </a:r>
            <a:r>
              <a:rPr lang="en-US" dirty="0"/>
              <a:t> 13.38'e </a:t>
            </a:r>
            <a:r>
              <a:rPr lang="en-US" dirty="0" err="1"/>
              <a:t>düşmüş</a:t>
            </a:r>
            <a:r>
              <a:rPr lang="en-US" dirty="0"/>
              <a:t>. </a:t>
            </a:r>
            <a:r>
              <a:rPr lang="en-US" dirty="0" err="1"/>
              <a:t>Diğer</a:t>
            </a:r>
            <a:r>
              <a:rPr lang="en-US" dirty="0"/>
              <a:t> </a:t>
            </a:r>
            <a:r>
              <a:rPr lang="en-US" dirty="0" err="1"/>
              <a:t>barajlar</a:t>
            </a:r>
            <a:r>
              <a:rPr lang="en-US" dirty="0"/>
              <a:t> da </a:t>
            </a:r>
            <a:r>
              <a:rPr lang="en-US" dirty="0" err="1"/>
              <a:t>su</a:t>
            </a:r>
            <a:r>
              <a:rPr lang="en-US" dirty="0"/>
              <a:t> </a:t>
            </a:r>
            <a:r>
              <a:rPr lang="en-US" dirty="0" err="1"/>
              <a:t>seviyeleri</a:t>
            </a:r>
            <a:r>
              <a:rPr lang="en-US" dirty="0"/>
              <a:t> </a:t>
            </a:r>
            <a:r>
              <a:rPr lang="en-US" dirty="0" err="1"/>
              <a:t>büyük</a:t>
            </a:r>
            <a:r>
              <a:rPr lang="en-US" dirty="0"/>
              <a:t> </a:t>
            </a:r>
            <a:r>
              <a:rPr lang="en-US" dirty="0" err="1"/>
              <a:t>oranda</a:t>
            </a:r>
            <a:r>
              <a:rPr lang="en-US" dirty="0"/>
              <a:t> </a:t>
            </a:r>
            <a:r>
              <a:rPr lang="en-US" dirty="0" err="1"/>
              <a:t>azalmış</a:t>
            </a:r>
            <a:r>
              <a:rPr lang="en-US" dirty="0"/>
              <a:t>” (https://www.yenicaggazetesi.com.tr/izmirde-kuraklik-tehlikesi-206563h.htm#google_vignette) </a:t>
            </a:r>
            <a:r>
              <a:rPr lang="en-US" dirty="0" err="1"/>
              <a:t>haberleri</a:t>
            </a:r>
            <a:r>
              <a:rPr lang="en-US" dirty="0"/>
              <a:t> </a:t>
            </a:r>
            <a:r>
              <a:rPr lang="en-US" dirty="0" err="1"/>
              <a:t>bugün</a:t>
            </a:r>
            <a:r>
              <a:rPr lang="en-US" dirty="0"/>
              <a:t> </a:t>
            </a:r>
            <a:r>
              <a:rPr lang="en-US" dirty="0" err="1"/>
              <a:t>itibariyle</a:t>
            </a:r>
            <a:r>
              <a:rPr lang="en-US" dirty="0"/>
              <a:t> </a:t>
            </a:r>
            <a:r>
              <a:rPr lang="en-US" dirty="0" err="1"/>
              <a:t>değerlendirildiğinde</a:t>
            </a:r>
            <a:r>
              <a:rPr lang="en-US" dirty="0"/>
              <a:t> </a:t>
            </a:r>
            <a:r>
              <a:rPr lang="en-US" dirty="0" err="1"/>
              <a:t>erken</a:t>
            </a:r>
            <a:r>
              <a:rPr lang="en-US" dirty="0"/>
              <a:t> </a:t>
            </a:r>
            <a:r>
              <a:rPr lang="en-US" dirty="0" err="1"/>
              <a:t>uyarıdır</a:t>
            </a:r>
            <a:r>
              <a:rPr lang="en-US" dirty="0"/>
              <a:t>. </a:t>
            </a:r>
            <a:r>
              <a:rPr lang="en-US" dirty="0" err="1"/>
              <a:t>Yine</a:t>
            </a:r>
            <a:r>
              <a:rPr lang="en-US" dirty="0"/>
              <a:t> 2023 </a:t>
            </a:r>
            <a:r>
              <a:rPr lang="en-US" dirty="0" err="1"/>
              <a:t>yılında</a:t>
            </a:r>
            <a:r>
              <a:rPr lang="en-US" dirty="0"/>
              <a:t> </a:t>
            </a:r>
            <a:r>
              <a:rPr lang="en-US" dirty="0" err="1"/>
              <a:t>kuraklığın</a:t>
            </a:r>
            <a:r>
              <a:rPr lang="en-US" dirty="0"/>
              <a:t> </a:t>
            </a:r>
            <a:r>
              <a:rPr lang="en-US" dirty="0" err="1"/>
              <a:t>zirveye</a:t>
            </a:r>
            <a:r>
              <a:rPr lang="en-US" dirty="0"/>
              <a:t> </a:t>
            </a:r>
            <a:r>
              <a:rPr lang="en-US" dirty="0" err="1"/>
              <a:t>yerleştiği</a:t>
            </a:r>
            <a:r>
              <a:rPr lang="en-US" dirty="0"/>
              <a:t> </a:t>
            </a:r>
            <a:r>
              <a:rPr lang="en-US" dirty="0" err="1"/>
              <a:t>konusu</a:t>
            </a:r>
            <a:r>
              <a:rPr lang="en-US" dirty="0"/>
              <a:t> Çeşme </a:t>
            </a:r>
            <a:r>
              <a:rPr lang="en-US" dirty="0" err="1"/>
              <a:t>için</a:t>
            </a:r>
            <a:r>
              <a:rPr lang="en-US" dirty="0"/>
              <a:t> </a:t>
            </a:r>
            <a:r>
              <a:rPr lang="en-US" dirty="0" err="1"/>
              <a:t>daha</a:t>
            </a:r>
            <a:r>
              <a:rPr lang="en-US" dirty="0"/>
              <a:t> da </a:t>
            </a:r>
            <a:r>
              <a:rPr lang="en-US" dirty="0" err="1"/>
              <a:t>önemlidir</a:t>
            </a:r>
            <a:r>
              <a:rPr lang="en-US" dirty="0"/>
              <a:t>. </a:t>
            </a:r>
            <a:endParaRPr lang="tr-TR" dirty="0"/>
          </a:p>
          <a:p>
            <a:pPr>
              <a:lnSpc>
                <a:spcPct val="107000"/>
              </a:lnSpc>
              <a:spcAft>
                <a:spcPts val="800"/>
              </a:spcAft>
            </a:pP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65376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6215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520700" y="952500"/>
            <a:ext cx="7865939" cy="1015663"/>
          </a:xfrm>
          <a:prstGeom prst="rect">
            <a:avLst/>
          </a:prstGeom>
          <a:noFill/>
        </p:spPr>
        <p:txBody>
          <a:bodyPr wrap="square" rtlCol="0">
            <a:spAutoFit/>
          </a:bodyPr>
          <a:lstStyle/>
          <a:p>
            <a:endParaRPr lang="tr-TR" sz="1400" b="1"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138000"/>
            <a:ext cx="720000" cy="7200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15064" y="6138000"/>
            <a:ext cx="720000" cy="7200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33826" y="6138000"/>
            <a:ext cx="720000" cy="720000"/>
          </a:xfrm>
          <a:prstGeom prst="rect">
            <a:avLst/>
          </a:prstGeom>
        </p:spPr>
      </p:pic>
      <p:pic>
        <p:nvPicPr>
          <p:cNvPr id="3" name="Resim 2"/>
          <p:cNvPicPr>
            <a:picLocks noChangeAspect="1"/>
          </p:cNvPicPr>
          <p:nvPr/>
        </p:nvPicPr>
        <p:blipFill>
          <a:blip r:embed="rId6"/>
          <a:stretch>
            <a:fillRect/>
          </a:stretch>
        </p:blipFill>
        <p:spPr>
          <a:xfrm>
            <a:off x="774700" y="1831975"/>
            <a:ext cx="7620000" cy="4286250"/>
          </a:xfrm>
          <a:prstGeom prst="rect">
            <a:avLst/>
          </a:prstGeom>
        </p:spPr>
      </p:pic>
      <p:sp>
        <p:nvSpPr>
          <p:cNvPr id="4" name="Dikdörtgen 3"/>
          <p:cNvSpPr/>
          <p:nvPr/>
        </p:nvSpPr>
        <p:spPr>
          <a:xfrm>
            <a:off x="2349500" y="6159500"/>
            <a:ext cx="6451600" cy="558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dirty="0">
                <a:solidFill>
                  <a:srgbClr val="FFFF00"/>
                </a:solidFill>
                <a:hlinkClick r:id="rId7"/>
              </a:rPr>
              <a:t>https://ww.tv100.com/cesmede-saganak-yollar-gole-dondu-su-wonune-kattigini-goturdu-galeri-791107</a:t>
            </a:r>
            <a:r>
              <a:rPr lang="tr-TR" dirty="0">
                <a:solidFill>
                  <a:srgbClr val="FFFF00"/>
                </a:solidFill>
              </a:rPr>
              <a:t> </a:t>
            </a:r>
            <a:r>
              <a:rPr lang="tr-TR" dirty="0">
                <a:ln w="0"/>
                <a:solidFill>
                  <a:schemeClr val="tx1"/>
                </a:solidFill>
                <a:effectLst>
                  <a:outerShdw blurRad="38100" dist="19050" dir="2700000" algn="tl" rotWithShape="0">
                    <a:schemeClr val="dk1">
                      <a:alpha val="40000"/>
                    </a:schemeClr>
                  </a:outerShdw>
                </a:effectLst>
              </a:rPr>
              <a:t>16 .11.2024</a:t>
            </a:r>
          </a:p>
        </p:txBody>
      </p:sp>
    </p:spTree>
    <p:extLst>
      <p:ext uri="{BB962C8B-B14F-4D97-AF65-F5344CB8AC3E}">
        <p14:creationId xmlns:p14="http://schemas.microsoft.com/office/powerpoint/2010/main" val="41813097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6215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393700" y="952500"/>
            <a:ext cx="7992939" cy="1015663"/>
          </a:xfrm>
          <a:prstGeom prst="rect">
            <a:avLst/>
          </a:prstGeom>
          <a:noFill/>
        </p:spPr>
        <p:txBody>
          <a:bodyPr wrap="square" rtlCol="0">
            <a:spAutoFit/>
          </a:bodyPr>
          <a:lstStyle/>
          <a:p>
            <a:endParaRPr lang="tr-TR" sz="1400" b="1"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138000"/>
            <a:ext cx="720000" cy="7200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15064" y="6138000"/>
            <a:ext cx="720000" cy="7200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33826" y="6138000"/>
            <a:ext cx="720000" cy="720000"/>
          </a:xfrm>
          <a:prstGeom prst="rect">
            <a:avLst/>
          </a:prstGeom>
        </p:spPr>
      </p:pic>
      <p:pic>
        <p:nvPicPr>
          <p:cNvPr id="2" name="Resim 1"/>
          <p:cNvPicPr>
            <a:picLocks noChangeAspect="1"/>
          </p:cNvPicPr>
          <p:nvPr/>
        </p:nvPicPr>
        <p:blipFill>
          <a:blip r:embed="rId6"/>
          <a:stretch>
            <a:fillRect/>
          </a:stretch>
        </p:blipFill>
        <p:spPr>
          <a:xfrm>
            <a:off x="457200" y="1676399"/>
            <a:ext cx="8229600" cy="4498975"/>
          </a:xfrm>
          <a:prstGeom prst="rect">
            <a:avLst/>
          </a:prstGeom>
        </p:spPr>
      </p:pic>
      <p:sp>
        <p:nvSpPr>
          <p:cNvPr id="3" name="Dikdörtgen 2"/>
          <p:cNvSpPr/>
          <p:nvPr/>
        </p:nvSpPr>
        <p:spPr>
          <a:xfrm>
            <a:off x="2692400" y="6261100"/>
            <a:ext cx="6108700" cy="596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13.01.2022</a:t>
            </a:r>
          </a:p>
          <a:p>
            <a:pPr algn="ctr"/>
            <a:r>
              <a:rPr lang="tr-TR" sz="1400" dirty="0"/>
              <a:t>https://www.aa.com.tr/tr/gundem/cesmede-firtina-nedeniyle-1-tekne-batti-1-tekne-alabora-oldu/2472742</a:t>
            </a:r>
          </a:p>
        </p:txBody>
      </p:sp>
    </p:spTree>
    <p:extLst>
      <p:ext uri="{BB962C8B-B14F-4D97-AF65-F5344CB8AC3E}">
        <p14:creationId xmlns:p14="http://schemas.microsoft.com/office/powerpoint/2010/main" val="33055362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Resim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960" y="550429"/>
            <a:ext cx="8578079" cy="4846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ikdörtgen 3"/>
          <p:cNvSpPr/>
          <p:nvPr/>
        </p:nvSpPr>
        <p:spPr>
          <a:xfrm>
            <a:off x="5008952" y="550429"/>
            <a:ext cx="3067397" cy="1109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t>İzmir afet ve etkileri  </a:t>
            </a:r>
          </a:p>
        </p:txBody>
      </p:sp>
      <p:sp>
        <p:nvSpPr>
          <p:cNvPr id="2" name="Metin kutusu 1"/>
          <p:cNvSpPr txBox="1"/>
          <p:nvPr/>
        </p:nvSpPr>
        <p:spPr>
          <a:xfrm>
            <a:off x="545401" y="5480807"/>
            <a:ext cx="8521700" cy="1384995"/>
          </a:xfrm>
          <a:prstGeom prst="rect">
            <a:avLst/>
          </a:prstGeom>
          <a:noFill/>
        </p:spPr>
        <p:txBody>
          <a:bodyPr wrap="square" rtlCol="0">
            <a:spAutoFit/>
          </a:bodyPr>
          <a:lstStyle/>
          <a:p>
            <a:pPr algn="just"/>
            <a:r>
              <a:rPr lang="tr-TR" sz="1400" dirty="0"/>
              <a:t>Kaynak: Bütünleşik Afet Yönetiminde Disiplinlerarası ve Disiplinlerötesi Çalışma Felsefesi: Fırtınalar İçin Bir Yaklaşım” konulu Proje No: 2020 KB.MLT.010 olan BAP Projesi Ekibi:  Zerrin Toprak Karaman, Özlem Çakır, Meriç Aziz </a:t>
            </a:r>
            <a:r>
              <a:rPr lang="tr-TR" sz="1400" dirty="0" err="1"/>
              <a:t>Berge</a:t>
            </a:r>
            <a:r>
              <a:rPr lang="tr-TR" sz="1400" dirty="0"/>
              <a:t>, Oğuz </a:t>
            </a:r>
            <a:r>
              <a:rPr lang="tr-TR" sz="1400" dirty="0" err="1"/>
              <a:t>Sancakdar</a:t>
            </a:r>
            <a:r>
              <a:rPr lang="tr-TR" sz="1400" dirty="0"/>
              <a:t>, Ergun </a:t>
            </a:r>
            <a:r>
              <a:rPr lang="tr-TR" sz="1400" dirty="0" err="1"/>
              <a:t>Lafli</a:t>
            </a:r>
            <a:r>
              <a:rPr lang="tr-TR" sz="1400" dirty="0"/>
              <a:t>, Gözde Emekli, Mehmet Doğan, Emin Koç, Aytaç Duran, Orçun </a:t>
            </a:r>
            <a:r>
              <a:rPr lang="tr-TR" sz="1400" dirty="0" err="1"/>
              <a:t>Çobangil</a:t>
            </a:r>
            <a:r>
              <a:rPr lang="tr-TR" sz="1400" dirty="0"/>
              <a:t>, Yakup Özkaya, Kıvanç Demirci. </a:t>
            </a:r>
            <a:r>
              <a:rPr lang="tr-TR" sz="1400" dirty="0" smtClean="0"/>
              <a:t> </a:t>
            </a:r>
            <a:r>
              <a:rPr lang="tr-TR" sz="1400" dirty="0" smtClean="0">
                <a:hlinkClick r:id="rId3"/>
              </a:rPr>
              <a:t>https</a:t>
            </a:r>
            <a:r>
              <a:rPr lang="tr-TR" sz="1400" dirty="0">
                <a:hlinkClick r:id="rId3"/>
              </a:rPr>
              <a:t>://</a:t>
            </a:r>
            <a:r>
              <a:rPr lang="tr-TR" sz="1400" dirty="0" smtClean="0">
                <a:hlinkClick r:id="rId3"/>
              </a:rPr>
              <a:t>avesis.deu.edu.tr/proje/a5879d49-f140-4f8d-8207-787a735cd810/butunlesik-afet-yonetimde-disiplinlerarasi-ve-disiplinler-otesi-calisma-felsefesi-firtinalar-icin-bir-yaklasim</a:t>
            </a:r>
            <a:endParaRPr lang="tr-TR" sz="1400" dirty="0" smtClean="0"/>
          </a:p>
          <a:p>
            <a:pPr algn="just"/>
            <a:endParaRPr lang="tr-TR" sz="1400" dirty="0"/>
          </a:p>
        </p:txBody>
      </p:sp>
    </p:spTree>
    <p:extLst>
      <p:ext uri="{BB962C8B-B14F-4D97-AF65-F5344CB8AC3E}">
        <p14:creationId xmlns:p14="http://schemas.microsoft.com/office/powerpoint/2010/main" val="27291009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zmir İli Afet Geçmiş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8200" y="1382609"/>
            <a:ext cx="5757148" cy="432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p:cNvSpPr/>
          <p:nvPr/>
        </p:nvSpPr>
        <p:spPr>
          <a:xfrm>
            <a:off x="5011991" y="226399"/>
            <a:ext cx="3839095" cy="13077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t>İzmir ili afet geçmişi kod bulutu </a:t>
            </a:r>
          </a:p>
        </p:txBody>
      </p:sp>
      <p:sp>
        <p:nvSpPr>
          <p:cNvPr id="2" name="Metin kutusu 1"/>
          <p:cNvSpPr txBox="1"/>
          <p:nvPr/>
        </p:nvSpPr>
        <p:spPr>
          <a:xfrm>
            <a:off x="304800" y="5740400"/>
            <a:ext cx="8737600" cy="954107"/>
          </a:xfrm>
          <a:prstGeom prst="rect">
            <a:avLst/>
          </a:prstGeom>
          <a:noFill/>
        </p:spPr>
        <p:txBody>
          <a:bodyPr wrap="square" rtlCol="0">
            <a:spAutoFit/>
          </a:bodyPr>
          <a:lstStyle/>
          <a:p>
            <a:pPr algn="just"/>
            <a:r>
              <a:rPr lang="tr-TR" sz="1400" dirty="0"/>
              <a:t>Kaynak: Bütünleşik Afet Yönetiminde </a:t>
            </a:r>
            <a:r>
              <a:rPr lang="tr-TR" sz="1400" dirty="0" err="1"/>
              <a:t>Disiplinlerarası</a:t>
            </a:r>
            <a:r>
              <a:rPr lang="tr-TR" sz="1400" dirty="0"/>
              <a:t> ve </a:t>
            </a:r>
            <a:r>
              <a:rPr lang="tr-TR" sz="1400" dirty="0" err="1"/>
              <a:t>Disiplinlerötesi</a:t>
            </a:r>
            <a:r>
              <a:rPr lang="tr-TR" sz="1400" dirty="0"/>
              <a:t> Çalışma Felsefesi: Fırtınalar İçin Bir Yaklaşım” konulu Proje No: 2020 KB.MLT.010 olan BAP Projesi Ekibi:  Zerrin Toprak Karaman, Özlem Çakır, Meriç Aziz </a:t>
            </a:r>
            <a:r>
              <a:rPr lang="tr-TR" sz="1400" dirty="0" err="1"/>
              <a:t>Berge</a:t>
            </a:r>
            <a:r>
              <a:rPr lang="tr-TR" sz="1400" dirty="0"/>
              <a:t>, Oğuz </a:t>
            </a:r>
            <a:r>
              <a:rPr lang="tr-TR" sz="1400" dirty="0" err="1"/>
              <a:t>Sancakdar</a:t>
            </a:r>
            <a:r>
              <a:rPr lang="tr-TR" sz="1400" dirty="0"/>
              <a:t>, Ergun </a:t>
            </a:r>
            <a:r>
              <a:rPr lang="tr-TR" sz="1400" dirty="0" err="1"/>
              <a:t>Lafli</a:t>
            </a:r>
            <a:r>
              <a:rPr lang="tr-TR" sz="1400" dirty="0"/>
              <a:t>, Gözde Emekli, Mehmet Doğan, Emin Koç, Aytaç Duran, Orçun </a:t>
            </a:r>
            <a:r>
              <a:rPr lang="tr-TR" sz="1400" dirty="0" err="1"/>
              <a:t>Çobangil</a:t>
            </a:r>
            <a:r>
              <a:rPr lang="tr-TR" sz="1400" dirty="0"/>
              <a:t>, Yakup Özkaya, Kıvanç Demirci. </a:t>
            </a:r>
          </a:p>
        </p:txBody>
      </p:sp>
    </p:spTree>
    <p:extLst>
      <p:ext uri="{BB962C8B-B14F-4D97-AF65-F5344CB8AC3E}">
        <p14:creationId xmlns:p14="http://schemas.microsoft.com/office/powerpoint/2010/main" val="30642221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65200" y="5981700"/>
            <a:ext cx="6823085" cy="673391"/>
          </a:xfrm>
        </p:spPr>
        <p:txBody>
          <a:bodyPr>
            <a:normAutofit fontScale="90000"/>
          </a:bodyPr>
          <a:lstStyle/>
          <a:p>
            <a:r>
              <a:rPr lang="tr-TR" sz="1600" dirty="0"/>
              <a:t>Karaman, Z. T., Çakır, Ö., &amp; </a:t>
            </a:r>
            <a:r>
              <a:rPr lang="tr-TR" sz="1600" dirty="0" err="1"/>
              <a:t>Berge</a:t>
            </a:r>
            <a:r>
              <a:rPr lang="tr-TR" sz="1600" dirty="0"/>
              <a:t>, M. A. (2022). ŞİDDETLİ RÜZGÂRLAR, FIRTINALAR İKLİM DEĞİŞİKLİĞİNİN NERESİNDE?. Çevre Şehir Ve İklim Dergisi, 1(2), 225-250. https://dergipark.org.tr/tr/pub/csid/issue/72150/1114487</a:t>
            </a:r>
            <a:r>
              <a:rPr lang="tr-TR" sz="600" dirty="0" smtClean="0"/>
              <a:t>Kaynak</a:t>
            </a:r>
            <a:r>
              <a:rPr lang="tr-TR" sz="1400" dirty="0"/>
              <a:t>: TÜRKİYE DEĞERLERİ, </a:t>
            </a:r>
            <a:r>
              <a:rPr lang="tr-TR" sz="1400" dirty="0" err="1"/>
              <a:t>Doç.Dr</a:t>
            </a:r>
            <a:r>
              <a:rPr lang="tr-TR" sz="1400" dirty="0"/>
              <a:t>. Meriç </a:t>
            </a:r>
            <a:r>
              <a:rPr lang="tr-TR" sz="1400" dirty="0" err="1"/>
              <a:t>Berge</a:t>
            </a:r>
            <a:r>
              <a:rPr lang="tr-TR" sz="1400" dirty="0"/>
              <a:t> </a:t>
            </a:r>
          </a:p>
        </p:txBody>
      </p:sp>
      <p:sp>
        <p:nvSpPr>
          <p:cNvPr id="3" name="Metin kutusu 2"/>
          <p:cNvSpPr txBox="1"/>
          <p:nvPr/>
        </p:nvSpPr>
        <p:spPr>
          <a:xfrm>
            <a:off x="863600" y="5295900"/>
            <a:ext cx="7785100" cy="646331"/>
          </a:xfrm>
          <a:prstGeom prst="rect">
            <a:avLst/>
          </a:prstGeom>
          <a:noFill/>
        </p:spPr>
        <p:txBody>
          <a:bodyPr wrap="square" rtlCol="0">
            <a:spAutoFit/>
          </a:bodyPr>
          <a:lstStyle/>
          <a:p>
            <a:pPr hangingPunct="0"/>
            <a:r>
              <a:rPr lang="tr-TR" dirty="0" err="1"/>
              <a:t>MGM’den</a:t>
            </a:r>
            <a:r>
              <a:rPr lang="tr-TR" dirty="0"/>
              <a:t> Temin Edilen ve 1 Ocak 2020 ile 28 Şubat 2021 Tarihleri Arasında Yapılan 10.8 m/</a:t>
            </a:r>
            <a:r>
              <a:rPr lang="tr-TR" dirty="0" err="1"/>
              <a:t>sn</a:t>
            </a:r>
            <a:r>
              <a:rPr lang="tr-TR" dirty="0"/>
              <a:t> (38.8 km/saat ) ve Üzeri Rüzgâr Hızı Kayıtları</a:t>
            </a:r>
          </a:p>
        </p:txBody>
      </p:sp>
      <p:pic>
        <p:nvPicPr>
          <p:cNvPr id="7" name="İçerik Yer Tutucusu 6"/>
          <p:cNvPicPr>
            <a:picLocks noGrp="1" noChangeAspect="1"/>
          </p:cNvPicPr>
          <p:nvPr>
            <p:ph idx="1"/>
          </p:nvPr>
        </p:nvPicPr>
        <p:blipFill>
          <a:blip r:embed="rId3"/>
          <a:stretch>
            <a:fillRect/>
          </a:stretch>
        </p:blipFill>
        <p:spPr>
          <a:xfrm>
            <a:off x="812800" y="419100"/>
            <a:ext cx="7785100" cy="4711700"/>
          </a:xfrm>
          <a:prstGeom prst="rect">
            <a:avLst/>
          </a:prstGeom>
        </p:spPr>
      </p:pic>
    </p:spTree>
    <p:extLst>
      <p:ext uri="{BB962C8B-B14F-4D97-AF65-F5344CB8AC3E}">
        <p14:creationId xmlns:p14="http://schemas.microsoft.com/office/powerpoint/2010/main" val="32041772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68179" y="6175031"/>
            <a:ext cx="6720106" cy="480060"/>
          </a:xfrm>
        </p:spPr>
        <p:txBody>
          <a:bodyPr>
            <a:normAutofit/>
          </a:bodyPr>
          <a:lstStyle/>
          <a:p>
            <a:r>
              <a:rPr lang="tr-TR" sz="1400" dirty="0"/>
              <a:t>Kaynak: TÜRKİYE DEĞERLERİ, </a:t>
            </a:r>
            <a:r>
              <a:rPr lang="tr-TR" sz="1400" dirty="0" err="1"/>
              <a:t>Doç.Dr</a:t>
            </a:r>
            <a:r>
              <a:rPr lang="tr-TR" sz="1400" dirty="0"/>
              <a:t>. Meriç </a:t>
            </a:r>
            <a:r>
              <a:rPr lang="tr-TR" sz="1400" dirty="0" err="1"/>
              <a:t>Berge</a:t>
            </a:r>
            <a:r>
              <a:rPr lang="tr-TR" sz="1400" dirty="0"/>
              <a:t> </a:t>
            </a:r>
          </a:p>
        </p:txBody>
      </p:sp>
      <p:pic>
        <p:nvPicPr>
          <p:cNvPr id="4" name="İçerik Yer Tutucusu 3"/>
          <p:cNvPicPr>
            <a:picLocks noGrp="1" noChangeAspect="1"/>
          </p:cNvPicPr>
          <p:nvPr>
            <p:ph idx="1"/>
          </p:nvPr>
        </p:nvPicPr>
        <p:blipFill>
          <a:blip r:embed="rId3"/>
          <a:stretch>
            <a:fillRect/>
          </a:stretch>
        </p:blipFill>
        <p:spPr>
          <a:xfrm>
            <a:off x="1573978" y="1135365"/>
            <a:ext cx="4945946" cy="3395424"/>
          </a:xfrm>
          <a:prstGeom prst="rect">
            <a:avLst/>
          </a:prstGeom>
        </p:spPr>
      </p:pic>
      <p:pic>
        <p:nvPicPr>
          <p:cNvPr id="6" name="Resim 5"/>
          <p:cNvPicPr>
            <a:picLocks noChangeAspect="1"/>
          </p:cNvPicPr>
          <p:nvPr/>
        </p:nvPicPr>
        <p:blipFill>
          <a:blip r:embed="rId4"/>
          <a:stretch>
            <a:fillRect/>
          </a:stretch>
        </p:blipFill>
        <p:spPr>
          <a:xfrm>
            <a:off x="4704437" y="4619928"/>
            <a:ext cx="2711431" cy="416088"/>
          </a:xfrm>
          <a:prstGeom prst="rect">
            <a:avLst/>
          </a:prstGeom>
        </p:spPr>
      </p:pic>
      <p:sp>
        <p:nvSpPr>
          <p:cNvPr id="3" name="Metin kutusu 2"/>
          <p:cNvSpPr txBox="1"/>
          <p:nvPr/>
        </p:nvSpPr>
        <p:spPr>
          <a:xfrm>
            <a:off x="863600" y="5295900"/>
            <a:ext cx="7785100" cy="646331"/>
          </a:xfrm>
          <a:prstGeom prst="rect">
            <a:avLst/>
          </a:prstGeom>
          <a:noFill/>
        </p:spPr>
        <p:txBody>
          <a:bodyPr wrap="square" rtlCol="0">
            <a:spAutoFit/>
          </a:bodyPr>
          <a:lstStyle/>
          <a:p>
            <a:pPr hangingPunct="0"/>
            <a:r>
              <a:rPr lang="tr-TR"/>
              <a:t>MGM’den Temin Edilen ve 1 Ocak 2020 ile 28 Şubat 2021 Tarihleri Arasında Yapılan 10.8 m/sn (38.8 km/saat ) ve Üzeri Rüzgâr Hızı Kayıtları</a:t>
            </a:r>
          </a:p>
        </p:txBody>
      </p:sp>
    </p:spTree>
    <p:extLst>
      <p:ext uri="{BB962C8B-B14F-4D97-AF65-F5344CB8AC3E}">
        <p14:creationId xmlns:p14="http://schemas.microsoft.com/office/powerpoint/2010/main" val="39089530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3167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31800" y="698500"/>
            <a:ext cx="79548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515100"/>
            <a:ext cx="355600" cy="3429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9464" y="6515100"/>
            <a:ext cx="326336" cy="3429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526" y="6527800"/>
            <a:ext cx="394974" cy="330200"/>
          </a:xfrm>
          <a:prstGeom prst="rect">
            <a:avLst/>
          </a:prstGeom>
        </p:spPr>
      </p:pic>
      <p:pic>
        <p:nvPicPr>
          <p:cNvPr id="1026" name="Resim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2276475"/>
            <a:ext cx="624840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2019300" y="1955800"/>
            <a:ext cx="4789049" cy="369332"/>
          </a:xfrm>
          <a:prstGeom prst="rect">
            <a:avLst/>
          </a:prstGeom>
        </p:spPr>
        <p:txBody>
          <a:bodyPr wrap="square">
            <a:spAutoFit/>
          </a:bodyPr>
          <a:lstStyle/>
          <a:p>
            <a:pPr algn="just" hangingPunct="0">
              <a:spcAft>
                <a:spcPts val="600"/>
              </a:spcAft>
              <a:tabLst>
                <a:tab pos="5717540" algn="l"/>
              </a:tabLst>
            </a:pPr>
            <a:r>
              <a:rPr lang="tr-TR"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2021 Yılı Maksimum Rüzgâr Hızı Haritası</a:t>
            </a:r>
          </a:p>
        </p:txBody>
      </p:sp>
      <p:sp>
        <p:nvSpPr>
          <p:cNvPr id="3" name="Metin kutusu 2"/>
          <p:cNvSpPr txBox="1"/>
          <p:nvPr/>
        </p:nvSpPr>
        <p:spPr>
          <a:xfrm>
            <a:off x="1168400" y="5930900"/>
            <a:ext cx="7975600" cy="584775"/>
          </a:xfrm>
          <a:prstGeom prst="rect">
            <a:avLst/>
          </a:prstGeom>
          <a:noFill/>
        </p:spPr>
        <p:txBody>
          <a:bodyPr wrap="square" rtlCol="0">
            <a:spAutoFit/>
          </a:bodyPr>
          <a:lstStyle/>
          <a:p>
            <a:pPr hangingPunct="0"/>
            <a:r>
              <a:rPr lang="tr-TR" sz="1600" b="1" dirty="0"/>
              <a:t>Kaynak:</a:t>
            </a:r>
            <a:r>
              <a:rPr lang="tr-TR" sz="1600" dirty="0"/>
              <a:t> ERA5-Land iklim veri setinden indirilen saatlik rüzgâr hızları verilerinden Proje kapsamında Doç. Dr. Mehmet Doğan tarafından oluşturulmuştur.</a:t>
            </a:r>
            <a:r>
              <a:rPr lang="tr-TR" sz="1600" b="1" dirty="0"/>
              <a:t> </a:t>
            </a:r>
            <a:endParaRPr lang="tr-TR" sz="1600" dirty="0"/>
          </a:p>
        </p:txBody>
      </p:sp>
    </p:spTree>
    <p:extLst>
      <p:ext uri="{BB962C8B-B14F-4D97-AF65-F5344CB8AC3E}">
        <p14:creationId xmlns:p14="http://schemas.microsoft.com/office/powerpoint/2010/main" val="4594705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3167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31800" y="698500"/>
            <a:ext cx="79548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515100"/>
            <a:ext cx="355600" cy="3429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9464" y="6515100"/>
            <a:ext cx="326336" cy="3429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526" y="6527800"/>
            <a:ext cx="394974" cy="330200"/>
          </a:xfrm>
          <a:prstGeom prst="rect">
            <a:avLst/>
          </a:prstGeom>
        </p:spPr>
      </p:pic>
      <p:sp>
        <p:nvSpPr>
          <p:cNvPr id="2" name="Dikdörtgen 1"/>
          <p:cNvSpPr/>
          <p:nvPr/>
        </p:nvSpPr>
        <p:spPr>
          <a:xfrm>
            <a:off x="431800" y="1882423"/>
            <a:ext cx="8242300" cy="2822952"/>
          </a:xfrm>
          <a:prstGeom prst="rect">
            <a:avLst/>
          </a:prstGeom>
        </p:spPr>
        <p:txBody>
          <a:bodyPr wrap="square">
            <a:spAutoFit/>
          </a:bodyPr>
          <a:lstStyle/>
          <a:p>
            <a:pPr algn="just">
              <a:lnSpc>
                <a:spcPct val="107000"/>
              </a:lnSpc>
              <a:spcAft>
                <a:spcPts val="800"/>
              </a:spcAft>
            </a:pPr>
            <a:r>
              <a:rPr lang="tr-TR" sz="1400" dirty="0">
                <a:ea typeface="Calibri" panose="020F0502020204030204" pitchFamily="34" charset="0"/>
                <a:cs typeface="Times New Roman" panose="02020603050405020304" pitchFamily="18" charset="0"/>
              </a:rPr>
              <a:t>2020 yılında da, rüzgâr hızının fırtınaya ulaştığı alanlar (fırtına olayları) Gökçeada, Biga ve Gelibolu yarımadaları batısı, Ayvalık çevresi, İzmir batısı (Karaburun, Çeşme, Urla çevresi), Marmara Denizi çevresi, İstanbul Karadeniz kıyıları (batı bölümü) olmuştur.</a:t>
            </a:r>
          </a:p>
          <a:p>
            <a:pPr algn="just">
              <a:lnSpc>
                <a:spcPct val="107000"/>
              </a:lnSpc>
              <a:spcAft>
                <a:spcPts val="800"/>
              </a:spcAft>
            </a:pPr>
            <a:endParaRPr lang="tr-TR" sz="1400" dirty="0">
              <a:ea typeface="Calibri" panose="020F0502020204030204" pitchFamily="34" charset="0"/>
              <a:cs typeface="Times New Roman" panose="02020603050405020304" pitchFamily="18" charset="0"/>
            </a:endParaRPr>
          </a:p>
          <a:p>
            <a:pPr algn="just">
              <a:lnSpc>
                <a:spcPct val="107000"/>
              </a:lnSpc>
              <a:spcAft>
                <a:spcPts val="800"/>
              </a:spcAft>
            </a:pPr>
            <a:r>
              <a:rPr lang="tr-TR" sz="1400" dirty="0" smtClean="0">
                <a:ea typeface="Calibri" panose="020F0502020204030204" pitchFamily="34" charset="0"/>
                <a:cs typeface="Times New Roman" panose="02020603050405020304" pitchFamily="18" charset="0"/>
              </a:rPr>
              <a:t>2021 </a:t>
            </a:r>
            <a:r>
              <a:rPr lang="tr-TR" sz="1400" dirty="0">
                <a:ea typeface="Calibri" panose="020F0502020204030204" pitchFamily="34" charset="0"/>
                <a:cs typeface="Times New Roman" panose="02020603050405020304" pitchFamily="18" charset="0"/>
              </a:rPr>
              <a:t>yılında rüzgâr hızının fırtınaya ulaştığı alanlar (fırtına olayları) Gökçeada, İzmir batısı (Karaburun, Çeşme, Urla çevresi), Bodrum ve Datça yarımadaları olmuştur. 18.01.2019” ve “İzmir’de Bornova ve Çeşme’de fırtına ağacın kökten sökülmesine yol açtı haberlerinde fırtınaların ağaçları devirmesinin çok yönlü yaya ve araç trafiğine, kamusal alanlar park ve bahçelere olumsuz etkisi ve zararlar sürekli vurgulanan olgulardır (Karaman </a:t>
            </a:r>
            <a:r>
              <a:rPr lang="tr-TR" sz="1400" dirty="0" err="1">
                <a:ea typeface="Calibri" panose="020F0502020204030204" pitchFamily="34" charset="0"/>
                <a:cs typeface="Times New Roman" panose="02020603050405020304" pitchFamily="18" charset="0"/>
              </a:rPr>
              <a:t>vd</a:t>
            </a:r>
            <a:r>
              <a:rPr lang="tr-TR" sz="1400" dirty="0">
                <a:ea typeface="Calibri" panose="020F0502020204030204" pitchFamily="34" charset="0"/>
                <a:cs typeface="Times New Roman" panose="02020603050405020304" pitchFamily="18" charset="0"/>
              </a:rPr>
              <a:t>, 2022a). </a:t>
            </a:r>
            <a:r>
              <a:rPr lang="tr-TR" sz="1400" dirty="0">
                <a:solidFill>
                  <a:srgbClr val="000000"/>
                </a:solidFill>
                <a:ea typeface="Calibri" panose="020F0502020204030204" pitchFamily="34" charset="0"/>
                <a:cs typeface="Times New Roman" panose="02020603050405020304" pitchFamily="18" charset="0"/>
              </a:rPr>
              <a:t>En yakın tarih 16 Kasım 2024 yılında Ilıca, Alaçatı gibi bölgeler su baskınına maruz kalmış ev ve dükkanlar olumsuz etkilenmiştir </a:t>
            </a:r>
            <a:r>
              <a:rPr lang="tr-TR" sz="1400" dirty="0">
                <a:ea typeface="Calibri" panose="020F0502020204030204" pitchFamily="34" charset="0"/>
                <a:cs typeface="Times New Roman" panose="02020603050405020304" pitchFamily="18" charset="0"/>
              </a:rPr>
              <a:t>(</a:t>
            </a:r>
            <a:r>
              <a:rPr lang="tr-TR" sz="1400" u="sng" dirty="0">
                <a:solidFill>
                  <a:srgbClr val="0563C1"/>
                </a:solidFill>
                <a:ea typeface="Calibri" panose="020F0502020204030204" pitchFamily="34" charset="0"/>
                <a:cs typeface="Times New Roman" panose="02020603050405020304" pitchFamily="18" charset="0"/>
                <a:hlinkClick r:id="rId6"/>
              </a:rPr>
              <a:t>https://www.krttv.com.tr/gundem/cesmede-saganak-yollar-gole-dondu-masa-ve-sandalyeler-akintiya-kapilip-suruklendi-224703#google_vignette</a:t>
            </a:r>
            <a:endParaRPr lang="tr-TR" sz="1400" dirty="0">
              <a:effectLst/>
              <a:ea typeface="Calibri" panose="020F0502020204030204" pitchFamily="34" charset="0"/>
              <a:cs typeface="Times New Roman" panose="02020603050405020304" pitchFamily="18" charset="0"/>
            </a:endParaRPr>
          </a:p>
        </p:txBody>
      </p:sp>
      <p:sp>
        <p:nvSpPr>
          <p:cNvPr id="3" name="Metin kutusu 2"/>
          <p:cNvSpPr txBox="1"/>
          <p:nvPr/>
        </p:nvSpPr>
        <p:spPr>
          <a:xfrm>
            <a:off x="520117" y="5068816"/>
            <a:ext cx="8370349" cy="1169551"/>
          </a:xfrm>
          <a:prstGeom prst="rect">
            <a:avLst/>
          </a:prstGeom>
          <a:noFill/>
        </p:spPr>
        <p:txBody>
          <a:bodyPr wrap="square" rtlCol="0">
            <a:spAutoFit/>
          </a:bodyPr>
          <a:lstStyle/>
          <a:p>
            <a:r>
              <a:rPr lang="tr-TR" sz="1400" dirty="0"/>
              <a:t>Orman Yangınları Türkiye’de 2022 yılında kayda giren orman yangınları 19 Temmuz 2022 tarihinde İçişleri Bakanlığının 81 il valiliklerine, “Orman Yangınları Tedbirleri Genelgesi” yayınlayarak ormanlara girişi Ağustos sonuna kadar yasak ve diğer tedbirler getirildi. </a:t>
            </a:r>
          </a:p>
          <a:p>
            <a:r>
              <a:rPr lang="tr-TR" sz="1400" dirty="0"/>
              <a:t>-25 Haziran 2022: Marmaris ve Bodrum, 5 Temmuz 2022: Antalya, 13-14 Temmuz 2022: Datça, Çeşme, Aydın, Balıkesir, </a:t>
            </a:r>
          </a:p>
        </p:txBody>
      </p:sp>
    </p:spTree>
    <p:extLst>
      <p:ext uri="{BB962C8B-B14F-4D97-AF65-F5344CB8AC3E}">
        <p14:creationId xmlns:p14="http://schemas.microsoft.com/office/powerpoint/2010/main" val="34123238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9593" y="5331408"/>
            <a:ext cx="7886700" cy="1325563"/>
          </a:xfrm>
        </p:spPr>
        <p:txBody>
          <a:bodyPr>
            <a:normAutofit/>
          </a:bodyPr>
          <a:lstStyle/>
          <a:p>
            <a:pPr algn="ctr"/>
            <a:r>
              <a:rPr lang="tr-TR" sz="2400" dirty="0"/>
              <a:t>13 Temmuz 2022, Ovacık/Çeşme Yangını /</a:t>
            </a:r>
            <a:r>
              <a:rPr lang="tr-TR" sz="2400" dirty="0" err="1"/>
              <a:t>zt</a:t>
            </a:r>
            <a:endParaRPr lang="tr-TR" sz="2400" dirty="0"/>
          </a:p>
        </p:txBody>
      </p:sp>
      <p:pic>
        <p:nvPicPr>
          <p:cNvPr id="5" name="İçerik Yer Tutucusu 4"/>
          <p:cNvPicPr>
            <a:picLocks noGrp="1" noChangeAspect="1"/>
          </p:cNvPicPr>
          <p:nvPr>
            <p:ph idx="1"/>
          </p:nvPr>
        </p:nvPicPr>
        <p:blipFill>
          <a:blip r:embed="rId3"/>
          <a:stretch>
            <a:fillRect/>
          </a:stretch>
        </p:blipFill>
        <p:spPr>
          <a:xfrm>
            <a:off x="1244600" y="482251"/>
            <a:ext cx="6654800" cy="4572000"/>
          </a:xfrm>
          <a:prstGeom prst="rect">
            <a:avLst/>
          </a:prstGeom>
        </p:spPr>
      </p:pic>
    </p:spTree>
    <p:extLst>
      <p:ext uri="{BB962C8B-B14F-4D97-AF65-F5344CB8AC3E}">
        <p14:creationId xmlns:p14="http://schemas.microsoft.com/office/powerpoint/2010/main" val="39482640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3167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31800" y="698500"/>
            <a:ext cx="79548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515100"/>
            <a:ext cx="355600" cy="3429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9464" y="6515100"/>
            <a:ext cx="326336" cy="3429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526" y="6527800"/>
            <a:ext cx="394974" cy="330200"/>
          </a:xfrm>
          <a:prstGeom prst="rect">
            <a:avLst/>
          </a:prstGeom>
        </p:spPr>
      </p:pic>
      <p:sp>
        <p:nvSpPr>
          <p:cNvPr id="2" name="Dikdörtgen 1"/>
          <p:cNvSpPr/>
          <p:nvPr/>
        </p:nvSpPr>
        <p:spPr>
          <a:xfrm>
            <a:off x="711200" y="2154132"/>
            <a:ext cx="6855670" cy="3909725"/>
          </a:xfrm>
          <a:prstGeom prst="rect">
            <a:avLst/>
          </a:prstGeom>
        </p:spPr>
        <p:txBody>
          <a:bodyPr wrap="square">
            <a:spAutoFit/>
          </a:bodyPr>
          <a:lstStyle/>
          <a:p>
            <a:pPr marL="228600" indent="-228600" algn="just">
              <a:lnSpc>
                <a:spcPct val="107000"/>
              </a:lnSpc>
              <a:spcAft>
                <a:spcPts val="800"/>
              </a:spcAft>
              <a:buAutoNum type="arabicParenR"/>
            </a:pPr>
            <a:r>
              <a:rPr lang="tr-TR" sz="1400" dirty="0">
                <a:ea typeface="Calibri" panose="020F0502020204030204" pitchFamily="34" charset="0"/>
                <a:cs typeface="Times New Roman" panose="02020603050405020304" pitchFamily="18" charset="0"/>
              </a:rPr>
              <a:t>Sel, fırtına, su baskını ve yangının yarattığı ekolojik ve toplumsal etkilerin bilinmesi ve erken uyarı </a:t>
            </a:r>
            <a:r>
              <a:rPr lang="tr-TR" sz="1400" dirty="0" smtClean="0">
                <a:ea typeface="Calibri" panose="020F0502020204030204" pitchFamily="34" charset="0"/>
                <a:cs typeface="Times New Roman" panose="02020603050405020304" pitchFamily="18" charset="0"/>
              </a:rPr>
              <a:t>farkındalığı yaratmak,</a:t>
            </a:r>
            <a:endParaRPr lang="tr-TR" sz="1400" dirty="0">
              <a:ea typeface="Calibri" panose="020F0502020204030204" pitchFamily="34" charset="0"/>
              <a:cs typeface="Times New Roman" panose="02020603050405020304" pitchFamily="18" charset="0"/>
            </a:endParaRPr>
          </a:p>
          <a:p>
            <a:pPr marL="228600" indent="-228600" algn="just">
              <a:lnSpc>
                <a:spcPct val="107000"/>
              </a:lnSpc>
              <a:spcAft>
                <a:spcPts val="800"/>
              </a:spcAft>
              <a:buAutoNum type="arabicParenR"/>
            </a:pPr>
            <a:r>
              <a:rPr lang="tr-TR" sz="1400" dirty="0">
                <a:ea typeface="Calibri" panose="020F0502020204030204" pitchFamily="34" charset="0"/>
                <a:cs typeface="Times New Roman" panose="02020603050405020304" pitchFamily="18" charset="0"/>
              </a:rPr>
              <a:t> Kuraklık, su kıtlığı-iklim değişikliği ilişkisinin bütünleşik </a:t>
            </a:r>
            <a:r>
              <a:rPr lang="tr-TR" sz="1400" dirty="0" smtClean="0">
                <a:ea typeface="Calibri" panose="020F0502020204030204" pitchFamily="34" charset="0"/>
                <a:cs typeface="Times New Roman" panose="02020603050405020304" pitchFamily="18" charset="0"/>
              </a:rPr>
              <a:t>değerlendirmek,</a:t>
            </a:r>
            <a:endParaRPr lang="tr-TR" sz="1400" dirty="0">
              <a:ea typeface="Calibri" panose="020F0502020204030204" pitchFamily="34" charset="0"/>
              <a:cs typeface="Times New Roman" panose="02020603050405020304" pitchFamily="18" charset="0"/>
            </a:endParaRPr>
          </a:p>
          <a:p>
            <a:pPr marL="228600" indent="-228600" algn="just">
              <a:lnSpc>
                <a:spcPct val="107000"/>
              </a:lnSpc>
              <a:spcAft>
                <a:spcPts val="800"/>
              </a:spcAft>
              <a:buAutoNum type="arabicParenR"/>
            </a:pPr>
            <a:r>
              <a:rPr lang="tr-TR" sz="1400" dirty="0">
                <a:ea typeface="Calibri" panose="020F0502020204030204" pitchFamily="34" charset="0"/>
                <a:cs typeface="Times New Roman" panose="02020603050405020304" pitchFamily="18" charset="0"/>
              </a:rPr>
              <a:t>Su harcamalarının azaltılmasına yönelik eylem </a:t>
            </a:r>
            <a:r>
              <a:rPr lang="tr-TR" sz="1400" dirty="0" smtClean="0">
                <a:ea typeface="Calibri" panose="020F0502020204030204" pitchFamily="34" charset="0"/>
                <a:cs typeface="Times New Roman" panose="02020603050405020304" pitchFamily="18" charset="0"/>
              </a:rPr>
              <a:t>planlarını oluşturmak, </a:t>
            </a:r>
            <a:endParaRPr lang="tr-TR" sz="1400" dirty="0">
              <a:ea typeface="Calibri" panose="020F0502020204030204" pitchFamily="34" charset="0"/>
              <a:cs typeface="Times New Roman" panose="02020603050405020304" pitchFamily="18" charset="0"/>
            </a:endParaRPr>
          </a:p>
          <a:p>
            <a:pPr marL="228600" indent="-228600" algn="just">
              <a:lnSpc>
                <a:spcPct val="107000"/>
              </a:lnSpc>
              <a:spcAft>
                <a:spcPts val="800"/>
              </a:spcAft>
              <a:buAutoNum type="arabicParenR"/>
            </a:pPr>
            <a:r>
              <a:rPr lang="tr-TR" sz="1400" dirty="0">
                <a:ea typeface="Calibri" panose="020F0502020204030204" pitchFamily="34" charset="0"/>
                <a:cs typeface="Times New Roman" panose="02020603050405020304" pitchFamily="18" charset="0"/>
              </a:rPr>
              <a:t>Afet tipine göre iyileştirici strateji geliştirebilme ve güvenli davranışı önceleyen konularda ve yerleşik STK'lara yönelik bilgilendirici eğitim yapmak, </a:t>
            </a:r>
          </a:p>
          <a:p>
            <a:pPr marL="228600" indent="-228600" algn="just">
              <a:lnSpc>
                <a:spcPct val="107000"/>
              </a:lnSpc>
              <a:spcAft>
                <a:spcPts val="800"/>
              </a:spcAft>
              <a:buAutoNum type="arabicParenR"/>
            </a:pPr>
            <a:r>
              <a:rPr lang="tr-TR" sz="1400" dirty="0">
                <a:ea typeface="Calibri" panose="020F0502020204030204" pitchFamily="34" charset="0"/>
                <a:cs typeface="Times New Roman" panose="02020603050405020304" pitchFamily="18" charset="0"/>
              </a:rPr>
              <a:t>STK tarafından alınan eğitimin çoğaltan etkisi olarak yerel paydaşlara (çocuk, genç, kadın) eğitim vermesini teşvik etmek </a:t>
            </a:r>
            <a:r>
              <a:rPr lang="tr-TR" sz="1400" dirty="0" smtClean="0">
                <a:ea typeface="Calibri" panose="020F0502020204030204" pitchFamily="34" charset="0"/>
                <a:cs typeface="Times New Roman" panose="02020603050405020304" pitchFamily="18" charset="0"/>
              </a:rPr>
              <a:t>(bedensel engellilere </a:t>
            </a:r>
            <a:r>
              <a:rPr lang="tr-TR" sz="1400" dirty="0">
                <a:ea typeface="Calibri" panose="020F0502020204030204" pitchFamily="34" charset="0"/>
                <a:cs typeface="Times New Roman" panose="02020603050405020304" pitchFamily="18" charset="0"/>
              </a:rPr>
              <a:t>yönelik bir hedef kitle ağırlıklı olarak bulunmadığı için genel bir eğitim </a:t>
            </a:r>
            <a:r>
              <a:rPr lang="tr-TR" sz="1400" dirty="0" smtClean="0">
                <a:ea typeface="Calibri" panose="020F0502020204030204" pitchFamily="34" charset="0"/>
                <a:cs typeface="Times New Roman" panose="02020603050405020304" pitchFamily="18" charset="0"/>
              </a:rPr>
              <a:t>vermek,)</a:t>
            </a:r>
            <a:endParaRPr lang="tr-TR" sz="1400" dirty="0">
              <a:ea typeface="Calibri" panose="020F0502020204030204" pitchFamily="34" charset="0"/>
              <a:cs typeface="Times New Roman" panose="02020603050405020304" pitchFamily="18" charset="0"/>
            </a:endParaRPr>
          </a:p>
          <a:p>
            <a:pPr marL="228600" indent="-228600" algn="just">
              <a:lnSpc>
                <a:spcPct val="107000"/>
              </a:lnSpc>
              <a:spcAft>
                <a:spcPts val="800"/>
              </a:spcAft>
              <a:buAutoNum type="arabicParenR"/>
            </a:pPr>
            <a:r>
              <a:rPr lang="tr-TR" sz="1400" dirty="0">
                <a:ea typeface="Calibri" panose="020F0502020204030204" pitchFamily="34" charset="0"/>
                <a:cs typeface="Times New Roman" panose="02020603050405020304" pitchFamily="18" charset="0"/>
              </a:rPr>
              <a:t> Belediye Meclisinde </a:t>
            </a:r>
            <a:r>
              <a:rPr lang="tr-TR" sz="1400" dirty="0" smtClean="0">
                <a:ea typeface="Calibri" panose="020F0502020204030204" pitchFamily="34" charset="0"/>
                <a:cs typeface="Times New Roman" panose="02020603050405020304" pitchFamily="18" charset="0"/>
              </a:rPr>
              <a:t>destekleyici karar alınmasını sağlamak,</a:t>
            </a:r>
            <a:endParaRPr lang="tr-TR" sz="1400" dirty="0">
              <a:ea typeface="Calibri" panose="020F0502020204030204" pitchFamily="34" charset="0"/>
              <a:cs typeface="Times New Roman" panose="02020603050405020304" pitchFamily="18" charset="0"/>
            </a:endParaRPr>
          </a:p>
          <a:p>
            <a:pPr marL="228600" indent="-228600" algn="just">
              <a:lnSpc>
                <a:spcPct val="107000"/>
              </a:lnSpc>
              <a:spcAft>
                <a:spcPts val="800"/>
              </a:spcAft>
              <a:buAutoNum type="arabicParenR"/>
            </a:pPr>
            <a:r>
              <a:rPr lang="tr-TR" sz="1400" dirty="0">
                <a:ea typeface="Calibri" panose="020F0502020204030204" pitchFamily="34" charset="0"/>
                <a:cs typeface="Times New Roman" panose="02020603050405020304" pitchFamily="18" charset="0"/>
              </a:rPr>
              <a:t>e-kitap, broşür yayını ile izlenebilirlik ve dışsallık </a:t>
            </a:r>
            <a:r>
              <a:rPr lang="tr-TR" sz="1400" dirty="0" smtClean="0">
                <a:ea typeface="Calibri" panose="020F0502020204030204" pitchFamily="34" charset="0"/>
                <a:cs typeface="Times New Roman" panose="02020603050405020304" pitchFamily="18" charset="0"/>
              </a:rPr>
              <a:t>sağlamak, </a:t>
            </a:r>
          </a:p>
          <a:p>
            <a:pPr algn="just">
              <a:lnSpc>
                <a:spcPct val="107000"/>
              </a:lnSpc>
              <a:spcAft>
                <a:spcPts val="800"/>
              </a:spcAft>
            </a:pPr>
            <a:r>
              <a:rPr lang="tr-TR" sz="1400" dirty="0" smtClean="0">
                <a:ea typeface="Calibri" panose="020F0502020204030204" pitchFamily="34" charset="0"/>
                <a:cs typeface="Times New Roman" panose="02020603050405020304" pitchFamily="18" charset="0"/>
              </a:rPr>
              <a:t>8)Zabıta </a:t>
            </a:r>
            <a:r>
              <a:rPr lang="tr-TR" sz="1400" dirty="0">
                <a:ea typeface="Calibri" panose="020F0502020204030204" pitchFamily="34" charset="0"/>
                <a:cs typeface="Times New Roman" panose="02020603050405020304" pitchFamily="18" charset="0"/>
              </a:rPr>
              <a:t>ve belediye personeline </a:t>
            </a:r>
            <a:r>
              <a:rPr lang="tr-TR" sz="1400" dirty="0" smtClean="0">
                <a:ea typeface="Calibri" panose="020F0502020204030204" pitchFamily="34" charset="0"/>
                <a:cs typeface="Times New Roman" panose="02020603050405020304" pitchFamily="18" charset="0"/>
              </a:rPr>
              <a:t>bilgilendirme yaparak kapasite artışı sağlamak.</a:t>
            </a:r>
            <a:endParaRPr lang="tr-TR" sz="1400" dirty="0">
              <a:ea typeface="Calibri" panose="020F0502020204030204" pitchFamily="34" charset="0"/>
              <a:cs typeface="Times New Roman" panose="02020603050405020304" pitchFamily="18" charset="0"/>
            </a:endParaRPr>
          </a:p>
          <a:p>
            <a:pPr>
              <a:lnSpc>
                <a:spcPct val="107000"/>
              </a:lnSpc>
              <a:spcAft>
                <a:spcPts val="800"/>
              </a:spcAft>
            </a:pPr>
            <a:r>
              <a:rPr lang="tr-TR" sz="1400" dirty="0">
                <a:ea typeface="Calibri" panose="020F0502020204030204" pitchFamily="34" charset="0"/>
                <a:cs typeface="Times New Roman" panose="02020603050405020304" pitchFamily="18" charset="0"/>
              </a:rPr>
              <a:t> </a:t>
            </a:r>
            <a:endParaRPr lang="tr-TR" sz="1400" dirty="0">
              <a:effectLst/>
              <a:ea typeface="Calibri" panose="020F0502020204030204" pitchFamily="34" charset="0"/>
              <a:cs typeface="Times New Roman" panose="02020603050405020304" pitchFamily="18" charset="0"/>
            </a:endParaRPr>
          </a:p>
        </p:txBody>
      </p:sp>
      <p:sp>
        <p:nvSpPr>
          <p:cNvPr id="3" name="Dikdörtgen 2"/>
          <p:cNvSpPr/>
          <p:nvPr/>
        </p:nvSpPr>
        <p:spPr>
          <a:xfrm>
            <a:off x="939800" y="1447800"/>
            <a:ext cx="5994400" cy="596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HEDEFLER  </a:t>
            </a:r>
          </a:p>
        </p:txBody>
      </p:sp>
    </p:spTree>
    <p:extLst>
      <p:ext uri="{BB962C8B-B14F-4D97-AF65-F5344CB8AC3E}">
        <p14:creationId xmlns:p14="http://schemas.microsoft.com/office/powerpoint/2010/main" val="37693781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3167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31800" y="698500"/>
            <a:ext cx="79548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515100"/>
            <a:ext cx="355600" cy="3429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9464" y="6515100"/>
            <a:ext cx="326336" cy="3429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526" y="6527800"/>
            <a:ext cx="394974" cy="330200"/>
          </a:xfrm>
          <a:prstGeom prst="rect">
            <a:avLst/>
          </a:prstGeom>
        </p:spPr>
      </p:pic>
      <p:sp>
        <p:nvSpPr>
          <p:cNvPr id="2" name="Dikdörtgen 1">
            <a:extLst>
              <a:ext uri="{FF2B5EF4-FFF2-40B4-BE49-F238E27FC236}">
                <a16:creationId xmlns:a16="http://schemas.microsoft.com/office/drawing/2014/main" id="{6C6463B9-B42F-40DB-8487-25BEEE8B9311}"/>
              </a:ext>
            </a:extLst>
          </p:cNvPr>
          <p:cNvSpPr/>
          <p:nvPr/>
        </p:nvSpPr>
        <p:spPr>
          <a:xfrm>
            <a:off x="3287469" y="1566536"/>
            <a:ext cx="2243499" cy="369332"/>
          </a:xfrm>
          <a:prstGeom prst="rect">
            <a:avLst/>
          </a:prstGeom>
        </p:spPr>
        <p:txBody>
          <a:bodyPr wrap="none">
            <a:spAutoFit/>
          </a:bodyPr>
          <a:lstStyle/>
          <a:p>
            <a:r>
              <a:rPr lang="tr-TR" dirty="0"/>
              <a:t>ARAŞTIRMA YÖNTEMİ</a:t>
            </a:r>
          </a:p>
        </p:txBody>
      </p:sp>
      <p:sp>
        <p:nvSpPr>
          <p:cNvPr id="3" name="Dikdörtgen 2">
            <a:extLst>
              <a:ext uri="{FF2B5EF4-FFF2-40B4-BE49-F238E27FC236}">
                <a16:creationId xmlns:a16="http://schemas.microsoft.com/office/drawing/2014/main" id="{D4F11DFF-84B6-4B10-AA6D-E768BB583AE0}"/>
              </a:ext>
            </a:extLst>
          </p:cNvPr>
          <p:cNvSpPr/>
          <p:nvPr/>
        </p:nvSpPr>
        <p:spPr>
          <a:xfrm>
            <a:off x="684526" y="2118750"/>
            <a:ext cx="8057859" cy="4247317"/>
          </a:xfrm>
          <a:prstGeom prst="rect">
            <a:avLst/>
          </a:prstGeom>
        </p:spPr>
        <p:txBody>
          <a:bodyPr wrap="square">
            <a:spAutoFit/>
          </a:bodyPr>
          <a:lstStyle/>
          <a:p>
            <a:r>
              <a:rPr lang="tr-TR" dirty="0"/>
              <a:t>Nicel ve nitel yöntemlerin yer aldığı karma yöntem tercih edilmiştir. Bu yöntemde;</a:t>
            </a:r>
          </a:p>
          <a:p>
            <a:endParaRPr lang="tr-TR" dirty="0"/>
          </a:p>
          <a:p>
            <a:r>
              <a:rPr lang="tr-TR" dirty="0"/>
              <a:t>1. Öncelikle yerel halk, zabıta, kent konseyi, mahalle muhtarları ve sivil toplum kuruluşlarından oluşacak bir örneklemde öncelikli afet tipleri ve yaşam kalitesi göstergelerinin ilişkilerini incelemek üzere anket çalışması, </a:t>
            </a:r>
          </a:p>
          <a:p>
            <a:endParaRPr lang="tr-TR" dirty="0"/>
          </a:p>
          <a:p>
            <a:r>
              <a:rPr lang="tr-TR" dirty="0"/>
              <a:t>2. Belediye idarecileri ile derinlemesine görüşme, </a:t>
            </a:r>
          </a:p>
          <a:p>
            <a:endParaRPr lang="tr-TR" dirty="0"/>
          </a:p>
          <a:p>
            <a:r>
              <a:rPr lang="tr-TR" dirty="0"/>
              <a:t>3. Yerelde ortaya çıkan afet tiplerine göre durum değerlendirmesi, toplumsal ve idari davranışlarda kapasite artışını öncelemeyi amaçlayan eğitim uygulaması öncesi ve sonrası ölçümlerde anket uygulaması,</a:t>
            </a:r>
          </a:p>
          <a:p>
            <a:endParaRPr lang="tr-TR" dirty="0"/>
          </a:p>
          <a:p>
            <a:r>
              <a:rPr lang="tr-TR" dirty="0"/>
              <a:t>4. İlk üç aşamanın bulgularının değerlendirilmesinden sonra eğitime katılan ve katılmayan gruplardan seçilecek örneklemde odak grup ile nihai değerlendirme yer alması aşamaları yer almaktadır.  </a:t>
            </a:r>
          </a:p>
        </p:txBody>
      </p:sp>
    </p:spTree>
    <p:extLst>
      <p:ext uri="{BB962C8B-B14F-4D97-AF65-F5344CB8AC3E}">
        <p14:creationId xmlns:p14="http://schemas.microsoft.com/office/powerpoint/2010/main" val="38226275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3167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31800" y="698500"/>
            <a:ext cx="79548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515100"/>
            <a:ext cx="355600" cy="3429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9464" y="6515100"/>
            <a:ext cx="326336" cy="3429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526" y="6527800"/>
            <a:ext cx="394974" cy="330200"/>
          </a:xfrm>
          <a:prstGeom prst="rect">
            <a:avLst/>
          </a:prstGeom>
        </p:spPr>
      </p:pic>
      <p:sp>
        <p:nvSpPr>
          <p:cNvPr id="2" name="Dikdörtgen 1">
            <a:extLst>
              <a:ext uri="{FF2B5EF4-FFF2-40B4-BE49-F238E27FC236}">
                <a16:creationId xmlns:a16="http://schemas.microsoft.com/office/drawing/2014/main" id="{4B4FE93C-F044-4F60-963A-0969FE262691}"/>
              </a:ext>
            </a:extLst>
          </p:cNvPr>
          <p:cNvSpPr/>
          <p:nvPr/>
        </p:nvSpPr>
        <p:spPr>
          <a:xfrm>
            <a:off x="355600" y="1788733"/>
            <a:ext cx="8503174" cy="4893647"/>
          </a:xfrm>
          <a:prstGeom prst="rect">
            <a:avLst/>
          </a:prstGeom>
        </p:spPr>
        <p:txBody>
          <a:bodyPr wrap="square">
            <a:spAutoFit/>
          </a:bodyPr>
          <a:lstStyle/>
          <a:p>
            <a:pPr algn="just"/>
            <a:r>
              <a:rPr lang="tr-TR" dirty="0"/>
              <a:t>Görev yapan Belediye Zabıtası (25 kişi) erkek, özel kolluk olarak belde idari alanında güvenliği sağlamaktadır. Bu bakımdan acil durumlar, arama -kurtarma temel eğitimi, afetlerde mekan yönetimi vb. öncelikli olarak eğitim alması önem taşımaktadır. </a:t>
            </a:r>
          </a:p>
          <a:p>
            <a:pPr algn="just"/>
            <a:endParaRPr lang="tr-TR" dirty="0"/>
          </a:p>
          <a:p>
            <a:pPr algn="just"/>
            <a:r>
              <a:rPr lang="tr-TR" dirty="0"/>
              <a:t>Üçüncü aşama için Sivil Toplum Örgütlerinde afetler ihtisas komisyonu üyelerinin de desteğini alarak, eğitim amaçlı hedef kitle seçilecektir. Eğitim konu başlıkları:</a:t>
            </a:r>
          </a:p>
          <a:p>
            <a:pPr algn="just"/>
            <a:endParaRPr lang="tr-TR" dirty="0"/>
          </a:p>
          <a:p>
            <a:pPr algn="just"/>
            <a:r>
              <a:rPr lang="tr-TR" sz="1400" dirty="0"/>
              <a:t>1.	Kuraklık, su konusunun önemi</a:t>
            </a:r>
          </a:p>
          <a:p>
            <a:pPr algn="just"/>
            <a:r>
              <a:rPr lang="tr-TR" sz="1400" dirty="0"/>
              <a:t>2.	Coğrafi durum, jeolojik özellikler</a:t>
            </a:r>
          </a:p>
          <a:p>
            <a:pPr algn="just"/>
            <a:r>
              <a:rPr lang="tr-TR" sz="1400" dirty="0"/>
              <a:t>3.	Toplumsal aidiyet, etik çözümlemeler, yönetişim</a:t>
            </a:r>
          </a:p>
          <a:p>
            <a:pPr algn="just"/>
            <a:r>
              <a:rPr lang="tr-TR" sz="1400" dirty="0"/>
              <a:t>4.	Afet yönetimi, müzakere yöntemleri, stratejik düşünme</a:t>
            </a:r>
          </a:p>
          <a:p>
            <a:pPr algn="just"/>
            <a:r>
              <a:rPr lang="tr-TR" sz="1400" dirty="0"/>
              <a:t>5.	Sağlık ( kuraklık, </a:t>
            </a:r>
            <a:r>
              <a:rPr lang="tr-TR" sz="1400" dirty="0" err="1"/>
              <a:t>vd</a:t>
            </a:r>
            <a:r>
              <a:rPr lang="tr-TR" sz="1400" dirty="0"/>
              <a:t> durumlarda)</a:t>
            </a:r>
          </a:p>
          <a:p>
            <a:pPr algn="just"/>
            <a:r>
              <a:rPr lang="tr-TR" sz="1400" dirty="0"/>
              <a:t>6.	Hukuki Sorgulamalar (idare hukuku, iş hukuku </a:t>
            </a:r>
            <a:r>
              <a:rPr lang="tr-TR" sz="1400" dirty="0" err="1"/>
              <a:t>vb</a:t>
            </a:r>
            <a:r>
              <a:rPr lang="tr-TR" sz="1400" dirty="0"/>
              <a:t>) </a:t>
            </a:r>
          </a:p>
          <a:p>
            <a:pPr algn="just"/>
            <a:r>
              <a:rPr lang="tr-TR" sz="1400" dirty="0"/>
              <a:t>7.	Kentsel Alanda Arama Kurtarma</a:t>
            </a:r>
          </a:p>
          <a:p>
            <a:pPr algn="just"/>
            <a:r>
              <a:rPr lang="tr-TR" sz="1400" dirty="0"/>
              <a:t>8.	Suda (sel </a:t>
            </a:r>
            <a:r>
              <a:rPr lang="tr-TR" sz="1400" dirty="0" err="1"/>
              <a:t>vb</a:t>
            </a:r>
            <a:r>
              <a:rPr lang="tr-TR" sz="1400" dirty="0"/>
              <a:t>) Arama-Kurtarma </a:t>
            </a:r>
          </a:p>
          <a:p>
            <a:pPr algn="just"/>
            <a:r>
              <a:rPr lang="tr-TR" sz="1400" dirty="0"/>
              <a:t>9.	Kadın ve Çocuk, Gençlere yönelik özel eğitimler </a:t>
            </a:r>
          </a:p>
          <a:p>
            <a:pPr algn="just"/>
            <a:r>
              <a:rPr lang="tr-TR" sz="1400" dirty="0"/>
              <a:t>10.	Engelli bireylerin afetlerde yönetimi</a:t>
            </a:r>
          </a:p>
          <a:p>
            <a:pPr algn="just"/>
            <a:r>
              <a:rPr lang="tr-TR" sz="1400" dirty="0"/>
              <a:t>11.	Afet sırasında ve sonrasında Güvenlik için Kriz Yönetiminde Afetlerde Hızlı ÇED Eğitimi</a:t>
            </a:r>
          </a:p>
          <a:p>
            <a:pPr algn="just"/>
            <a:r>
              <a:rPr lang="tr-TR" sz="1400" dirty="0"/>
              <a:t>12.	Afetlerde </a:t>
            </a:r>
            <a:r>
              <a:rPr lang="tr-TR" sz="1400" dirty="0" err="1"/>
              <a:t>psiko</a:t>
            </a:r>
            <a:r>
              <a:rPr lang="tr-TR" sz="1400" dirty="0"/>
              <a:t>-sosyal etkiler /etkilenmeyle baş edebilme, stres yönetimi</a:t>
            </a:r>
          </a:p>
          <a:p>
            <a:pPr algn="just"/>
            <a:endParaRPr lang="tr-TR" dirty="0"/>
          </a:p>
        </p:txBody>
      </p:sp>
      <p:pic>
        <p:nvPicPr>
          <p:cNvPr id="3" name="Resim 2">
            <a:extLst>
              <a:ext uri="{FF2B5EF4-FFF2-40B4-BE49-F238E27FC236}">
                <a16:creationId xmlns:a16="http://schemas.microsoft.com/office/drawing/2014/main" id="{32203C10-A24A-495F-86A6-4D17745C8CDD}"/>
              </a:ext>
            </a:extLst>
          </p:cNvPr>
          <p:cNvPicPr>
            <a:picLocks noChangeAspect="1"/>
          </p:cNvPicPr>
          <p:nvPr/>
        </p:nvPicPr>
        <p:blipFill>
          <a:blip r:embed="rId6"/>
          <a:stretch>
            <a:fillRect/>
          </a:stretch>
        </p:blipFill>
        <p:spPr>
          <a:xfrm>
            <a:off x="3137214" y="1404341"/>
            <a:ext cx="2341067" cy="499915"/>
          </a:xfrm>
          <a:prstGeom prst="rect">
            <a:avLst/>
          </a:prstGeom>
        </p:spPr>
      </p:pic>
    </p:spTree>
    <p:extLst>
      <p:ext uri="{BB962C8B-B14F-4D97-AF65-F5344CB8AC3E}">
        <p14:creationId xmlns:p14="http://schemas.microsoft.com/office/powerpoint/2010/main" val="38436135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3167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31800" y="698500"/>
            <a:ext cx="79548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515100"/>
            <a:ext cx="355600" cy="3429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9464" y="6515100"/>
            <a:ext cx="326336" cy="3429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526" y="6527800"/>
            <a:ext cx="394974" cy="330200"/>
          </a:xfrm>
          <a:prstGeom prst="rect">
            <a:avLst/>
          </a:prstGeom>
        </p:spPr>
      </p:pic>
      <p:sp>
        <p:nvSpPr>
          <p:cNvPr id="2" name="Dikdörtgen 1">
            <a:extLst>
              <a:ext uri="{FF2B5EF4-FFF2-40B4-BE49-F238E27FC236}">
                <a16:creationId xmlns:a16="http://schemas.microsoft.com/office/drawing/2014/main" id="{AD8303AD-B1B2-46E6-84A9-B8185578C563}"/>
              </a:ext>
            </a:extLst>
          </p:cNvPr>
          <p:cNvSpPr/>
          <p:nvPr/>
        </p:nvSpPr>
        <p:spPr>
          <a:xfrm>
            <a:off x="260059" y="1375593"/>
            <a:ext cx="7872136" cy="1477328"/>
          </a:xfrm>
          <a:prstGeom prst="rect">
            <a:avLst/>
          </a:prstGeom>
        </p:spPr>
        <p:txBody>
          <a:bodyPr wrap="square">
            <a:spAutoFit/>
          </a:bodyPr>
          <a:lstStyle/>
          <a:p>
            <a:r>
              <a:rPr lang="tr-TR" dirty="0"/>
              <a:t>Çalışmada kullanılacak diğer veriler ve değişkenler: </a:t>
            </a:r>
          </a:p>
          <a:p>
            <a:r>
              <a:rPr lang="tr-TR" dirty="0"/>
              <a:t>Yaz ve kış nüfusu tahmini, nüfus profile, su abonesi ve su tüketim miktarı, konut ve işyeri sayısı, turist sayısı aylara dağılmış (yerli-yabancı) , rüzgar ölçümleri , sıcaklık değişimleri, </a:t>
            </a:r>
            <a:r>
              <a:rPr lang="tr-TR" dirty="0" err="1"/>
              <a:t>sektörel</a:t>
            </a:r>
            <a:r>
              <a:rPr lang="tr-TR" dirty="0"/>
              <a:t> yapı. </a:t>
            </a:r>
          </a:p>
          <a:p>
            <a:endParaRPr lang="tr-TR" dirty="0"/>
          </a:p>
        </p:txBody>
      </p:sp>
      <p:sp>
        <p:nvSpPr>
          <p:cNvPr id="3" name="Dikdörtgen 2">
            <a:extLst>
              <a:ext uri="{FF2B5EF4-FFF2-40B4-BE49-F238E27FC236}">
                <a16:creationId xmlns:a16="http://schemas.microsoft.com/office/drawing/2014/main" id="{539B2A8C-568D-41FD-99BC-ADED6E865EF3}"/>
              </a:ext>
            </a:extLst>
          </p:cNvPr>
          <p:cNvSpPr/>
          <p:nvPr/>
        </p:nvSpPr>
        <p:spPr>
          <a:xfrm>
            <a:off x="431800" y="3108827"/>
            <a:ext cx="7522573" cy="2585323"/>
          </a:xfrm>
          <a:prstGeom prst="rect">
            <a:avLst/>
          </a:prstGeom>
          <a:solidFill>
            <a:schemeClr val="accent5"/>
          </a:solidFill>
        </p:spPr>
        <p:txBody>
          <a:bodyPr wrap="square">
            <a:spAutoFit/>
          </a:bodyPr>
          <a:lstStyle/>
          <a:p>
            <a:r>
              <a:rPr lang="tr-TR" dirty="0"/>
              <a:t>Nihai Faydalanıcılar</a:t>
            </a:r>
          </a:p>
          <a:p>
            <a:endParaRPr lang="tr-TR" dirty="0"/>
          </a:p>
          <a:p>
            <a:r>
              <a:rPr lang="tr-TR" dirty="0"/>
              <a:t>1)Çeşme Belediyesi idari alanındaki daimi yerleşikler, </a:t>
            </a:r>
          </a:p>
          <a:p>
            <a:r>
              <a:rPr lang="tr-TR" dirty="0"/>
              <a:t>2) Belediye personeli, </a:t>
            </a:r>
          </a:p>
          <a:p>
            <a:r>
              <a:rPr lang="tr-TR" dirty="0"/>
              <a:t>3) Çeşme yerleşimindeki sivil toplum kuruluşları, </a:t>
            </a:r>
          </a:p>
          <a:p>
            <a:r>
              <a:rPr lang="tr-TR" dirty="0"/>
              <a:t>4) Çeşme Belediyesi faaliyetlerinden yararlanan diğer ilgi grupları, </a:t>
            </a:r>
          </a:p>
          <a:p>
            <a:r>
              <a:rPr lang="tr-TR" dirty="0"/>
              <a:t>5) Diğer kıyı-denize komşu kıyı belediyeleri ile "kıyı belediyeler birliği üyeleri gibi (108 üyesi olan) örgütlenmeler, Deniz kenarı olmayıp, nehir, göl, baraj gibi su kenarları ile dağlık bölgelerdeki belediyeler</a:t>
            </a:r>
          </a:p>
        </p:txBody>
      </p:sp>
    </p:spTree>
    <p:extLst>
      <p:ext uri="{BB962C8B-B14F-4D97-AF65-F5344CB8AC3E}">
        <p14:creationId xmlns:p14="http://schemas.microsoft.com/office/powerpoint/2010/main" val="10483230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3167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31800" y="698500"/>
            <a:ext cx="79548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515100"/>
            <a:ext cx="355600" cy="3429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9464" y="6515100"/>
            <a:ext cx="326336" cy="3429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526" y="6527800"/>
            <a:ext cx="394974" cy="330200"/>
          </a:xfrm>
          <a:prstGeom prst="rect">
            <a:avLst/>
          </a:prstGeom>
        </p:spPr>
      </p:pic>
      <p:sp>
        <p:nvSpPr>
          <p:cNvPr id="4" name="Dikdörtgen 3">
            <a:extLst>
              <a:ext uri="{FF2B5EF4-FFF2-40B4-BE49-F238E27FC236}">
                <a16:creationId xmlns:a16="http://schemas.microsoft.com/office/drawing/2014/main" id="{84F8F709-B355-4B89-BA15-8D9A72D33353}"/>
              </a:ext>
            </a:extLst>
          </p:cNvPr>
          <p:cNvSpPr/>
          <p:nvPr/>
        </p:nvSpPr>
        <p:spPr>
          <a:xfrm>
            <a:off x="345558" y="1329436"/>
            <a:ext cx="8041081" cy="5078313"/>
          </a:xfrm>
          <a:prstGeom prst="rect">
            <a:avLst/>
          </a:prstGeom>
        </p:spPr>
        <p:txBody>
          <a:bodyPr wrap="square">
            <a:spAutoFit/>
          </a:bodyPr>
          <a:lstStyle/>
          <a:p>
            <a:r>
              <a:rPr lang="tr-TR" b="1" dirty="0"/>
              <a:t>Beklenen Öğrenme Çıktıları </a:t>
            </a:r>
          </a:p>
          <a:p>
            <a:endParaRPr lang="tr-TR" dirty="0"/>
          </a:p>
          <a:p>
            <a:pPr marL="342900" indent="-342900">
              <a:buAutoNum type="arabicPeriod"/>
            </a:pPr>
            <a:r>
              <a:rPr lang="tr-TR" sz="1600" dirty="0"/>
              <a:t>Kuraklık, şiddetli rüzgâr ve fırtına ile sel, deniz yükselmesi ile bağlantılı yangın konuları temel bilgilendirme,</a:t>
            </a:r>
          </a:p>
          <a:p>
            <a:pPr marL="342900" indent="-342900">
              <a:buAutoNum type="arabicPeriod"/>
            </a:pPr>
            <a:endParaRPr lang="tr-TR" sz="1600" dirty="0"/>
          </a:p>
          <a:p>
            <a:pPr marL="342900" indent="-342900">
              <a:buAutoNum type="arabicPeriod" startAt="2"/>
            </a:pPr>
            <a:r>
              <a:rPr lang="tr-TR" sz="1600" dirty="0"/>
              <a:t>Afet öncesi, sırasında ve sonrasında bütünleşik risk azaltma planları yapılması ve tehditlerin (kriz azaltılması) konusunda toplumsal-kurumsal duyarlılık ve farkındalık sağlama,</a:t>
            </a:r>
          </a:p>
          <a:p>
            <a:pPr marL="342900" indent="-342900">
              <a:buAutoNum type="arabicPeriod" startAt="2"/>
            </a:pPr>
            <a:endParaRPr lang="tr-TR" sz="1600" dirty="0"/>
          </a:p>
          <a:p>
            <a:pPr marL="342900" indent="-342900">
              <a:buAutoNum type="arabicPeriod" startAt="3"/>
            </a:pPr>
            <a:r>
              <a:rPr lang="tr-TR" sz="1600" dirty="0"/>
              <a:t>Afet sırasında paniklememek ve rasyonel karar verebilme ve </a:t>
            </a:r>
            <a:r>
              <a:rPr lang="tr-TR" sz="1600" dirty="0" err="1"/>
              <a:t>stress</a:t>
            </a:r>
            <a:r>
              <a:rPr lang="tr-TR" sz="1600" dirty="0"/>
              <a:t> yönetimi, </a:t>
            </a:r>
          </a:p>
          <a:p>
            <a:pPr marL="342900" indent="-342900">
              <a:buAutoNum type="arabicPeriod" startAt="3"/>
            </a:pPr>
            <a:endParaRPr lang="tr-TR" sz="1600" dirty="0"/>
          </a:p>
          <a:p>
            <a:pPr marL="342900" indent="-342900">
              <a:buAutoNum type="arabicPeriod" startAt="4"/>
            </a:pPr>
            <a:r>
              <a:rPr lang="tr-TR" sz="1600" dirty="0"/>
              <a:t>Afet sonrasında (Hızlı Çevresel Etki Değerlendirmesi) metodu ile mekân yönetimini bilmek, kamu yönetimine afetlerde faydalı olabilecek bilgiyi aktarabilme, </a:t>
            </a:r>
          </a:p>
          <a:p>
            <a:pPr marL="342900" indent="-342900">
              <a:buAutoNum type="arabicPeriod" startAt="4"/>
            </a:pPr>
            <a:endParaRPr lang="tr-TR" sz="1600" dirty="0"/>
          </a:p>
          <a:p>
            <a:pPr marL="342900" indent="-342900">
              <a:buAutoNum type="arabicPeriod" startAt="5"/>
            </a:pPr>
            <a:r>
              <a:rPr lang="tr-TR" sz="1600" dirty="0"/>
              <a:t>Afet Risk bölgesel haritaları yardımıyla, koruma ve eylem planlarını Belediyenin stratejik planlarına aktarabilme kapasitesi yaratma,</a:t>
            </a:r>
          </a:p>
          <a:p>
            <a:pPr marL="342900" indent="-342900">
              <a:buAutoNum type="arabicPeriod" startAt="5"/>
            </a:pPr>
            <a:endParaRPr lang="tr-TR" sz="1600" dirty="0"/>
          </a:p>
          <a:p>
            <a:pPr marL="342900" indent="-342900">
              <a:buAutoNum type="arabicPeriod" startAt="6"/>
            </a:pPr>
            <a:r>
              <a:rPr lang="tr-TR" sz="1600" dirty="0"/>
              <a:t>Afet tipine göre risk, kriz eylem planları oluşturmak,</a:t>
            </a:r>
          </a:p>
          <a:p>
            <a:pPr marL="342900" indent="-342900">
              <a:buAutoNum type="arabicPeriod" startAt="6"/>
            </a:pPr>
            <a:endParaRPr lang="tr-TR" sz="1600" dirty="0"/>
          </a:p>
          <a:p>
            <a:r>
              <a:rPr lang="tr-TR" sz="1600" dirty="0" smtClean="0"/>
              <a:t>7.     Suyun </a:t>
            </a:r>
            <a:r>
              <a:rPr lang="tr-TR" sz="1600" dirty="0"/>
              <a:t>kıt kaynak olduğunu bilme ve etkin yönetme -Belediyenin iklim değişikliklerine uygun altyapı planlaması farkındalığını </a:t>
            </a:r>
            <a:r>
              <a:rPr lang="tr-TR" sz="1600" dirty="0" smtClean="0"/>
              <a:t>sağlamak.</a:t>
            </a:r>
            <a:endParaRPr lang="tr-TR" sz="1600" dirty="0"/>
          </a:p>
        </p:txBody>
      </p:sp>
    </p:spTree>
    <p:extLst>
      <p:ext uri="{BB962C8B-B14F-4D97-AF65-F5344CB8AC3E}">
        <p14:creationId xmlns:p14="http://schemas.microsoft.com/office/powerpoint/2010/main" val="38550486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3167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31800" y="698500"/>
            <a:ext cx="79548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515100"/>
            <a:ext cx="355600" cy="3429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9464" y="6515100"/>
            <a:ext cx="326336" cy="3429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526" y="6527800"/>
            <a:ext cx="394974" cy="330200"/>
          </a:xfrm>
          <a:prstGeom prst="rect">
            <a:avLst/>
          </a:prstGeom>
        </p:spPr>
      </p:pic>
      <p:graphicFrame>
        <p:nvGraphicFramePr>
          <p:cNvPr id="7" name="Tablo 6">
            <a:extLst>
              <a:ext uri="{FF2B5EF4-FFF2-40B4-BE49-F238E27FC236}">
                <a16:creationId xmlns:a16="http://schemas.microsoft.com/office/drawing/2014/main" id="{C47B2A64-D68C-4B08-8FCB-65D3C275998B}"/>
              </a:ext>
            </a:extLst>
          </p:cNvPr>
          <p:cNvGraphicFramePr>
            <a:graphicFrameLocks noGrp="1"/>
          </p:cNvGraphicFramePr>
          <p:nvPr>
            <p:extLst>
              <p:ext uri="{D42A27DB-BD31-4B8C-83A1-F6EECF244321}">
                <p14:modId xmlns:p14="http://schemas.microsoft.com/office/powerpoint/2010/main" val="1404101425"/>
              </p:ext>
            </p:extLst>
          </p:nvPr>
        </p:nvGraphicFramePr>
        <p:xfrm>
          <a:off x="1" y="1316736"/>
          <a:ext cx="9144000" cy="5541262"/>
        </p:xfrm>
        <a:graphic>
          <a:graphicData uri="http://schemas.openxmlformats.org/drawingml/2006/table">
            <a:tbl>
              <a:tblPr firstRow="1" bandRow="1">
                <a:tableStyleId>{5C22544A-7EE6-4342-B048-85BDC9FD1C3A}</a:tableStyleId>
              </a:tblPr>
              <a:tblGrid>
                <a:gridCol w="4255687">
                  <a:extLst>
                    <a:ext uri="{9D8B030D-6E8A-4147-A177-3AD203B41FA5}">
                      <a16:colId xmlns:a16="http://schemas.microsoft.com/office/drawing/2014/main" val="3967161192"/>
                    </a:ext>
                  </a:extLst>
                </a:gridCol>
                <a:gridCol w="4888313">
                  <a:extLst>
                    <a:ext uri="{9D8B030D-6E8A-4147-A177-3AD203B41FA5}">
                      <a16:colId xmlns:a16="http://schemas.microsoft.com/office/drawing/2014/main" val="3620896434"/>
                    </a:ext>
                  </a:extLst>
                </a:gridCol>
              </a:tblGrid>
              <a:tr h="385630">
                <a:tc>
                  <a:txBody>
                    <a:bodyPr/>
                    <a:lstStyle/>
                    <a:p>
                      <a:r>
                        <a:rPr lang="tr-TR" dirty="0"/>
                        <a:t>Güçlü Yanlar</a:t>
                      </a:r>
                    </a:p>
                  </a:txBody>
                  <a:tcPr/>
                </a:tc>
                <a:tc>
                  <a:txBody>
                    <a:bodyPr/>
                    <a:lstStyle/>
                    <a:p>
                      <a:r>
                        <a:rPr lang="tr-TR" dirty="0"/>
                        <a:t>Zayıf Yanlar</a:t>
                      </a:r>
                    </a:p>
                  </a:txBody>
                  <a:tcPr/>
                </a:tc>
                <a:extLst>
                  <a:ext uri="{0D108BD9-81ED-4DB2-BD59-A6C34878D82A}">
                    <a16:rowId xmlns:a16="http://schemas.microsoft.com/office/drawing/2014/main" val="3196422355"/>
                  </a:ext>
                </a:extLst>
              </a:tr>
              <a:tr h="1967626">
                <a:tc>
                  <a:txBody>
                    <a:bodyPr/>
                    <a:lstStyle/>
                    <a:p>
                      <a:pPr marL="342900" indent="-342900">
                        <a:buAutoNum type="arabicPeriod"/>
                      </a:pPr>
                      <a:r>
                        <a:rPr lang="tr-TR" sz="1200" dirty="0"/>
                        <a:t>Eğitimli nüfusa sahip olması, </a:t>
                      </a:r>
                    </a:p>
                    <a:p>
                      <a:pPr marL="342900" indent="-342900">
                        <a:buAutoNum type="arabicPeriod"/>
                      </a:pPr>
                      <a:r>
                        <a:rPr lang="tr-TR" sz="1200" dirty="0"/>
                        <a:t>Halkın Ekonomik Potansiyeli, </a:t>
                      </a:r>
                    </a:p>
                    <a:p>
                      <a:pPr marL="342900" indent="-342900">
                        <a:buAutoNum type="arabicPeriod"/>
                      </a:pPr>
                      <a:r>
                        <a:rPr lang="tr-TR" sz="1200" dirty="0"/>
                        <a:t>Deneyimli Zabıta Personeli, </a:t>
                      </a:r>
                    </a:p>
                    <a:p>
                      <a:pPr marL="342900" indent="-342900">
                        <a:buAutoNum type="arabicPeriod"/>
                      </a:pPr>
                      <a:r>
                        <a:rPr lang="tr-TR" sz="1200" dirty="0"/>
                        <a:t>Kurumsal Köklü Belediye Örgütlenmesi </a:t>
                      </a:r>
                    </a:p>
                    <a:p>
                      <a:pPr marL="342900" indent="-342900">
                        <a:buAutoNum type="arabicPeriod"/>
                      </a:pPr>
                      <a:r>
                        <a:rPr lang="tr-TR" sz="1200" dirty="0"/>
                        <a:t>İzmir BŞB Bilgi işlem dairesi başkanlığına bağlı “akıllı şehir şube müdürlüğü” olması ve veri toplama, analiz etme yapay zeka, derin öğrenme </a:t>
                      </a:r>
                      <a:r>
                        <a:rPr lang="tr-TR" sz="1200" dirty="0" err="1"/>
                        <a:t>vb</a:t>
                      </a:r>
                      <a:r>
                        <a:rPr lang="tr-TR" sz="1200" dirty="0"/>
                        <a:t> teknolojileri kullanarak öğrenen sistemleri oluşturması,</a:t>
                      </a:r>
                    </a:p>
                  </a:txBody>
                  <a:tcPr/>
                </a:tc>
                <a:tc>
                  <a:txBody>
                    <a:bodyPr/>
                    <a:lstStyle/>
                    <a:p>
                      <a:pPr marL="342900" indent="-342900">
                        <a:buAutoNum type="arabicPeriod"/>
                      </a:pPr>
                      <a:r>
                        <a:rPr lang="tr-TR" sz="1200" dirty="0"/>
                        <a:t>Afet tiplerine göre, öncesi, sırası ve sonrasında kırılgan grupların davranışlarını kapasite artıracak şekilde geliştirme kapasitesi, göçler nedeniyle olumsuz etkilenebilir. </a:t>
                      </a:r>
                    </a:p>
                    <a:p>
                      <a:pPr marL="342900" indent="-342900">
                        <a:buAutoNum type="arabicPeriod"/>
                      </a:pPr>
                      <a:r>
                        <a:rPr lang="tr-TR" sz="1200" dirty="0"/>
                        <a:t>2.Risk, kriz ve stres yönetimini kaotik durumlarda kullanabilme kıyı alanlarına yeni göçler nedeniyle olumsuz etkilenebilir </a:t>
                      </a:r>
                    </a:p>
                  </a:txBody>
                  <a:tcPr/>
                </a:tc>
                <a:extLst>
                  <a:ext uri="{0D108BD9-81ED-4DB2-BD59-A6C34878D82A}">
                    <a16:rowId xmlns:a16="http://schemas.microsoft.com/office/drawing/2014/main" val="1024124379"/>
                  </a:ext>
                </a:extLst>
              </a:tr>
              <a:tr h="385630">
                <a:tc>
                  <a:txBody>
                    <a:bodyPr/>
                    <a:lstStyle/>
                    <a:p>
                      <a:r>
                        <a:rPr lang="tr-TR" dirty="0">
                          <a:solidFill>
                            <a:schemeClr val="bg1"/>
                          </a:solidFill>
                        </a:rPr>
                        <a:t>Tehditler</a:t>
                      </a:r>
                    </a:p>
                  </a:txBody>
                  <a:tcPr>
                    <a:solidFill>
                      <a:schemeClr val="accent1"/>
                    </a:solidFill>
                  </a:tcPr>
                </a:tc>
                <a:tc>
                  <a:txBody>
                    <a:bodyPr/>
                    <a:lstStyle/>
                    <a:p>
                      <a:r>
                        <a:rPr lang="tr-TR" dirty="0">
                          <a:solidFill>
                            <a:schemeClr val="bg1"/>
                          </a:solidFill>
                        </a:rPr>
                        <a:t>Fırsatlar</a:t>
                      </a:r>
                    </a:p>
                  </a:txBody>
                  <a:tcPr>
                    <a:solidFill>
                      <a:schemeClr val="accent1"/>
                    </a:solidFill>
                  </a:tcPr>
                </a:tc>
                <a:extLst>
                  <a:ext uri="{0D108BD9-81ED-4DB2-BD59-A6C34878D82A}">
                    <a16:rowId xmlns:a16="http://schemas.microsoft.com/office/drawing/2014/main" val="221638398"/>
                  </a:ext>
                </a:extLst>
              </a:tr>
              <a:tr h="2802376">
                <a:tc>
                  <a:txBody>
                    <a:bodyPr/>
                    <a:lstStyle/>
                    <a:p>
                      <a:pPr marL="342900" indent="-342900">
                        <a:buAutoNum type="arabicPeriod"/>
                      </a:pPr>
                      <a:r>
                        <a:rPr lang="tr-TR" sz="1200" dirty="0"/>
                        <a:t>Meteorolojik afetlerin artmasının tehdit algısını yükselmesi, </a:t>
                      </a:r>
                    </a:p>
                    <a:p>
                      <a:pPr marL="342900" indent="-342900">
                        <a:buAutoNum type="arabicPeriod"/>
                      </a:pPr>
                      <a:r>
                        <a:rPr lang="tr-TR" sz="1200" dirty="0"/>
                        <a:t>Havuz kullanımında ve çim sulamada ısrar, su kıtlığı </a:t>
                      </a:r>
                    </a:p>
                    <a:p>
                      <a:pPr marL="342900" indent="-342900">
                        <a:buAutoNum type="arabicPeriod"/>
                      </a:pPr>
                      <a:r>
                        <a:rPr lang="tr-TR" sz="1200" dirty="0"/>
                        <a:t>Göçle gelenlerin ve yerel halkın kültürel ve davranışsal zıtlıklar taşıması </a:t>
                      </a:r>
                    </a:p>
                  </a:txBody>
                  <a:tcPr/>
                </a:tc>
                <a:tc>
                  <a:txBody>
                    <a:bodyPr/>
                    <a:lstStyle/>
                    <a:p>
                      <a:pPr marL="342900" indent="-342900">
                        <a:buAutoNum type="arabicPeriod"/>
                      </a:pPr>
                      <a:r>
                        <a:rPr lang="tr-TR" sz="1200" dirty="0"/>
                        <a:t>Meteorolojik afetlerin artması ve şiddet ve sayılarının artma olasılığı çalışmalara duyulan ilgiyi ve öğrenme çıktılarının uygulanmasını sağlayacaktır. </a:t>
                      </a:r>
                    </a:p>
                    <a:p>
                      <a:pPr marL="342900" indent="-342900">
                        <a:buAutoNum type="arabicPeriod"/>
                      </a:pPr>
                      <a:r>
                        <a:rPr lang="tr-TR" sz="1200" dirty="0"/>
                        <a:t>Fırtına, sel, yangın konularında proje alanında yaşanmışlık, yerel halkta, Çeşme'de risk planlarının geliştirilmesi isteğini afetlere bağlı artıracaktır. </a:t>
                      </a:r>
                    </a:p>
                    <a:p>
                      <a:pPr marL="342900" indent="-342900">
                        <a:buAutoNum type="arabicPeriod"/>
                      </a:pPr>
                      <a:r>
                        <a:rPr lang="tr-TR" sz="1200" dirty="0"/>
                        <a:t>Sel, şiddetli rüzgar, Kuraklık gibi konuların birbiriyle ilişkisinin farkındalığı ve halk sağlığı riskleri her yaşta bilinecektir.</a:t>
                      </a:r>
                    </a:p>
                    <a:p>
                      <a:pPr marL="342900" indent="-342900">
                        <a:buAutoNum type="arabicPeriod"/>
                      </a:pPr>
                      <a:r>
                        <a:rPr lang="tr-TR" sz="1200" dirty="0"/>
                        <a:t>Afetlerde ilk yardım ve yardımların dağıtılması ve yönetimi gibi öncelikli konularda gönüllülük faaliyetlerini etkin planlayabilme kabiliyeti gerçekleşecektir. </a:t>
                      </a:r>
                    </a:p>
                    <a:p>
                      <a:pPr marL="342900" indent="-342900">
                        <a:buAutoNum type="arabicPeriod"/>
                      </a:pPr>
                      <a:r>
                        <a:rPr lang="tr-TR" sz="1200" dirty="0"/>
                        <a:t>Risk toplumu algısı yeni bilinmeyen afetlerin ortaya çıkması nedeniyle güçlenecektir.</a:t>
                      </a:r>
                    </a:p>
                  </a:txBody>
                  <a:tcPr/>
                </a:tc>
                <a:extLst>
                  <a:ext uri="{0D108BD9-81ED-4DB2-BD59-A6C34878D82A}">
                    <a16:rowId xmlns:a16="http://schemas.microsoft.com/office/drawing/2014/main" val="1215171950"/>
                  </a:ext>
                </a:extLst>
              </a:tr>
            </a:tbl>
          </a:graphicData>
        </a:graphic>
      </p:graphicFrame>
    </p:spTree>
    <p:extLst>
      <p:ext uri="{BB962C8B-B14F-4D97-AF65-F5344CB8AC3E}">
        <p14:creationId xmlns:p14="http://schemas.microsoft.com/office/powerpoint/2010/main" val="5873606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3167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31800" y="698500"/>
            <a:ext cx="79548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515100"/>
            <a:ext cx="355600" cy="3429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9464" y="6515100"/>
            <a:ext cx="326336" cy="3429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526" y="6527800"/>
            <a:ext cx="394974" cy="330200"/>
          </a:xfrm>
          <a:prstGeom prst="rect">
            <a:avLst/>
          </a:prstGeom>
        </p:spPr>
      </p:pic>
      <p:sp>
        <p:nvSpPr>
          <p:cNvPr id="4" name="Dikdörtgen 3">
            <a:extLst>
              <a:ext uri="{FF2B5EF4-FFF2-40B4-BE49-F238E27FC236}">
                <a16:creationId xmlns:a16="http://schemas.microsoft.com/office/drawing/2014/main" id="{081B5259-57F0-4F39-9028-C30AA257115C}"/>
              </a:ext>
            </a:extLst>
          </p:cNvPr>
          <p:cNvSpPr/>
          <p:nvPr/>
        </p:nvSpPr>
        <p:spPr>
          <a:xfrm>
            <a:off x="1358899" y="1498719"/>
            <a:ext cx="6100639" cy="369332"/>
          </a:xfrm>
          <a:prstGeom prst="rect">
            <a:avLst/>
          </a:prstGeom>
        </p:spPr>
        <p:txBody>
          <a:bodyPr wrap="square">
            <a:spAutoFit/>
          </a:bodyPr>
          <a:lstStyle/>
          <a:p>
            <a:pPr algn="just"/>
            <a:r>
              <a:rPr lang="tr-TR" dirty="0"/>
              <a:t>Projenin Paydaşları ve Beklenen Kurumsal –Toplumsal Yararlar</a:t>
            </a:r>
          </a:p>
        </p:txBody>
      </p:sp>
      <p:sp>
        <p:nvSpPr>
          <p:cNvPr id="7" name="Dikdörtgen 6">
            <a:extLst>
              <a:ext uri="{FF2B5EF4-FFF2-40B4-BE49-F238E27FC236}">
                <a16:creationId xmlns:a16="http://schemas.microsoft.com/office/drawing/2014/main" id="{B8A1FDC5-FBB3-4639-961E-CF63D4E9550D}"/>
              </a:ext>
            </a:extLst>
          </p:cNvPr>
          <p:cNvSpPr/>
          <p:nvPr/>
        </p:nvSpPr>
        <p:spPr>
          <a:xfrm>
            <a:off x="532468" y="2197219"/>
            <a:ext cx="7520963" cy="2585323"/>
          </a:xfrm>
          <a:prstGeom prst="rect">
            <a:avLst/>
          </a:prstGeom>
        </p:spPr>
        <p:txBody>
          <a:bodyPr wrap="square">
            <a:spAutoFit/>
          </a:bodyPr>
          <a:lstStyle/>
          <a:p>
            <a:r>
              <a:rPr lang="tr-TR" dirty="0"/>
              <a:t>Belediye (meclis üyeleri, zabıta, personel), Muhtarlıklar, Sivil Toplum Kuruluşları, Kaymakamlık, AFAD, Kızılay, Belediye Zabıtası ve Kolluk gibi stratejik tamamlayıcı personeldir.</a:t>
            </a:r>
          </a:p>
          <a:p>
            <a:endParaRPr lang="tr-TR" dirty="0"/>
          </a:p>
          <a:p>
            <a:r>
              <a:rPr lang="tr-TR" dirty="0"/>
              <a:t>1.Belediyenin strateji planında afet konularına yer vermesini sağlamak, </a:t>
            </a:r>
          </a:p>
          <a:p>
            <a:r>
              <a:rPr lang="tr-TR" dirty="0"/>
              <a:t>2.Suyun kıt kaynak olduğu farkındalığını artırmak ve suyun verimli kullanılmasının araçlarını geliştirmek,</a:t>
            </a:r>
          </a:p>
          <a:p>
            <a:r>
              <a:rPr lang="tr-TR" dirty="0"/>
              <a:t>3.Belediyenin iklim değişikliklerine uygun altyapı ve üst yapı planlaması farkındalığını idari ve toplumsal geliştirmek. </a:t>
            </a:r>
          </a:p>
        </p:txBody>
      </p:sp>
    </p:spTree>
    <p:extLst>
      <p:ext uri="{BB962C8B-B14F-4D97-AF65-F5344CB8AC3E}">
        <p14:creationId xmlns:p14="http://schemas.microsoft.com/office/powerpoint/2010/main" val="32024223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71691A-F952-1D24-25F5-B221F0B3527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1316736"/>
          </a:xfrm>
          <a:prstGeom prst="rect">
            <a:avLst/>
          </a:prstGeom>
        </p:spPr>
      </p:pic>
      <p:sp>
        <p:nvSpPr>
          <p:cNvPr id="6" name="Metin kutusu 5">
            <a:extLst>
              <a:ext uri="{FF2B5EF4-FFF2-40B4-BE49-F238E27FC236}">
                <a16:creationId xmlns:a16="http://schemas.microsoft.com/office/drawing/2014/main" id="{1D757AB9-352A-4B03-7EB6-8151EF17C909}"/>
              </a:ext>
            </a:extLst>
          </p:cNvPr>
          <p:cNvSpPr txBox="1"/>
          <p:nvPr/>
        </p:nvSpPr>
        <p:spPr>
          <a:xfrm>
            <a:off x="431800" y="698500"/>
            <a:ext cx="7954839" cy="800219"/>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KIYI YERLEŞİMLERİNDE DOĞA KAYNAKLI AFETLERE DİRENÇLİ TOPLUM YAPILANMASI VE RİSK YÖNETİMİ: ÇEŞME İLÇE BELEDİYESİ ÖRNEĞİNDE PROJE TAKDİMİ</a:t>
            </a:r>
            <a:endParaRPr lang="tr-TR" sz="1400" dirty="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pic>
        <p:nvPicPr>
          <p:cNvPr id="69" name="Resim 68">
            <a:extLst>
              <a:ext uri="{FF2B5EF4-FFF2-40B4-BE49-F238E27FC236}">
                <a16:creationId xmlns:a16="http://schemas.microsoft.com/office/drawing/2014/main" id="{75EE184F-E904-526D-3E0B-89119990665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6515100"/>
            <a:ext cx="355600" cy="342900"/>
          </a:xfrm>
          <a:prstGeom prst="rect">
            <a:avLst/>
          </a:prstGeom>
        </p:spPr>
      </p:pic>
      <p:pic>
        <p:nvPicPr>
          <p:cNvPr id="73" name="Resim 72">
            <a:extLst>
              <a:ext uri="{FF2B5EF4-FFF2-40B4-BE49-F238E27FC236}">
                <a16:creationId xmlns:a16="http://schemas.microsoft.com/office/drawing/2014/main" id="{D5305EBF-AB7F-9FE7-B8A9-B7F0A4C1F6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9464" y="6515100"/>
            <a:ext cx="326336" cy="342900"/>
          </a:xfrm>
          <a:prstGeom prst="rect">
            <a:avLst/>
          </a:prstGeom>
        </p:spPr>
      </p:pic>
      <p:pic>
        <p:nvPicPr>
          <p:cNvPr id="81" name="Resim 80">
            <a:extLst>
              <a:ext uri="{FF2B5EF4-FFF2-40B4-BE49-F238E27FC236}">
                <a16:creationId xmlns:a16="http://schemas.microsoft.com/office/drawing/2014/main" id="{B0C70E37-9239-79A0-859B-138BC2A07D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526" y="6527800"/>
            <a:ext cx="394974" cy="330200"/>
          </a:xfrm>
          <a:prstGeom prst="rect">
            <a:avLst/>
          </a:prstGeom>
        </p:spPr>
      </p:pic>
      <p:sp>
        <p:nvSpPr>
          <p:cNvPr id="4" name="Dikdörtgen 3">
            <a:extLst>
              <a:ext uri="{FF2B5EF4-FFF2-40B4-BE49-F238E27FC236}">
                <a16:creationId xmlns:a16="http://schemas.microsoft.com/office/drawing/2014/main" id="{CCCDF03E-6EA0-42BF-901F-EC96EF00113B}"/>
              </a:ext>
            </a:extLst>
          </p:cNvPr>
          <p:cNvSpPr/>
          <p:nvPr/>
        </p:nvSpPr>
        <p:spPr>
          <a:xfrm>
            <a:off x="75501" y="1316736"/>
            <a:ext cx="9068499" cy="307777"/>
          </a:xfrm>
          <a:prstGeom prst="rect">
            <a:avLst/>
          </a:prstGeom>
        </p:spPr>
        <p:txBody>
          <a:bodyPr wrap="square">
            <a:spAutoFit/>
          </a:bodyPr>
          <a:lstStyle/>
          <a:p>
            <a:endParaRPr lang="tr-TR" sz="1400" dirty="0"/>
          </a:p>
        </p:txBody>
      </p:sp>
      <p:sp>
        <p:nvSpPr>
          <p:cNvPr id="8" name="Dikdörtgen 7">
            <a:extLst>
              <a:ext uri="{FF2B5EF4-FFF2-40B4-BE49-F238E27FC236}">
                <a16:creationId xmlns:a16="http://schemas.microsoft.com/office/drawing/2014/main" id="{76ECE53B-3FAE-4E7C-9BDD-5F81AC650505}"/>
              </a:ext>
            </a:extLst>
          </p:cNvPr>
          <p:cNvSpPr/>
          <p:nvPr/>
        </p:nvSpPr>
        <p:spPr>
          <a:xfrm>
            <a:off x="75501" y="2322743"/>
            <a:ext cx="9144000" cy="5355312"/>
          </a:xfrm>
          <a:prstGeom prst="rect">
            <a:avLst/>
          </a:prstGeom>
        </p:spPr>
        <p:txBody>
          <a:bodyPr wrap="square" numCol="3">
            <a:spAutoFit/>
          </a:bodyPr>
          <a:lstStyle/>
          <a:p>
            <a:endParaRPr lang="tr-TR" sz="1400" dirty="0"/>
          </a:p>
          <a:p>
            <a:r>
              <a:rPr lang="tr-TR" sz="1400" dirty="0"/>
              <a:t>1.Verilerin, Proje araştırmacıları ve belediye ve diğer paydaşlar işbirliğinde elde edilmesi, </a:t>
            </a:r>
          </a:p>
          <a:p>
            <a:r>
              <a:rPr lang="tr-TR" sz="1400" dirty="0"/>
              <a:t>2. AFAD, Kızılay gibi stratejik ortaklarla yapılan görüşmelerin raporlanması, </a:t>
            </a:r>
          </a:p>
          <a:p>
            <a:r>
              <a:rPr lang="tr-TR" sz="1400" dirty="0"/>
              <a:t>3.Su faturalarında su kullanım miktarı ölçümünde gerilemelerin tespiti, az su kullanımı teşvik mekanizmalarının belirlenmesi, resmi raporlar aracılığıyla doğrulama yapılması, </a:t>
            </a:r>
          </a:p>
          <a:p>
            <a:r>
              <a:rPr lang="tr-TR" sz="1400" dirty="0"/>
              <a:t>4.İklim değişikliklerini dikkate alan yatırımların, konut, bina </a:t>
            </a:r>
            <a:r>
              <a:rPr lang="tr-TR" sz="1400" dirty="0" err="1"/>
              <a:t>vb</a:t>
            </a:r>
            <a:r>
              <a:rPr lang="tr-TR" sz="1400" dirty="0"/>
              <a:t> artması hedefine yönelik tespitlerin yapılması, </a:t>
            </a:r>
          </a:p>
          <a:p>
            <a:endParaRPr lang="tr-TR" sz="1400" dirty="0"/>
          </a:p>
          <a:p>
            <a:endParaRPr lang="tr-TR" sz="1400" dirty="0"/>
          </a:p>
          <a:p>
            <a:endParaRPr lang="tr-TR" sz="1400" dirty="0"/>
          </a:p>
          <a:p>
            <a:endParaRPr lang="tr-TR" sz="1400" dirty="0"/>
          </a:p>
          <a:p>
            <a:endParaRPr lang="tr-TR" sz="1400" dirty="0"/>
          </a:p>
          <a:p>
            <a:endParaRPr lang="tr-TR" sz="1400" dirty="0"/>
          </a:p>
          <a:p>
            <a:endParaRPr lang="tr-TR" sz="1400" dirty="0"/>
          </a:p>
          <a:p>
            <a:endParaRPr lang="tr-TR" sz="1400" dirty="0"/>
          </a:p>
          <a:p>
            <a:endParaRPr lang="tr-TR" sz="1400" dirty="0"/>
          </a:p>
          <a:p>
            <a:endParaRPr lang="tr-TR" sz="1400" dirty="0"/>
          </a:p>
          <a:p>
            <a:r>
              <a:rPr lang="tr-TR" sz="1400" dirty="0"/>
              <a:t>5. Hizmet içi eğitimlerine olan personel katılımının artması teşvik </a:t>
            </a:r>
          </a:p>
          <a:p>
            <a:r>
              <a:rPr lang="tr-TR" sz="1400" dirty="0"/>
              <a:t>edilmesi, </a:t>
            </a:r>
          </a:p>
          <a:p>
            <a:r>
              <a:rPr lang="tr-TR" sz="1400" dirty="0"/>
              <a:t>6. Paydaşların kendilerini paydaş olarak hissetmelerinin güçlendirilmesi, sosyal medyada yer bulma, kendi strateji planlarına aktarabilme ile doğrulama sağlanması, </a:t>
            </a:r>
          </a:p>
          <a:p>
            <a:r>
              <a:rPr lang="tr-TR" sz="1400" dirty="0"/>
              <a:t>7.Afetler nedeniyle zarar ve kayıpların azalmasının izlenmesi, </a:t>
            </a:r>
          </a:p>
          <a:p>
            <a:r>
              <a:rPr lang="tr-TR" sz="1400" dirty="0"/>
              <a:t>8.Yerelde (Çeşme ilçesi) seçmen memnuniyeti sorgulaması, Belediye Başkanı ve personeline övgü saptaması, STK ve belediye aracılığıyla memnuniyet anketlerinin takibinin yapılması,</a:t>
            </a:r>
          </a:p>
          <a:p>
            <a:endParaRPr lang="tr-TR" sz="1400" dirty="0"/>
          </a:p>
          <a:p>
            <a:endParaRPr lang="tr-TR" sz="1400" dirty="0"/>
          </a:p>
          <a:p>
            <a:endParaRPr lang="tr-TR" sz="1400" dirty="0"/>
          </a:p>
          <a:p>
            <a:endParaRPr lang="tr-TR" sz="1400" dirty="0"/>
          </a:p>
          <a:p>
            <a:endParaRPr lang="tr-TR" sz="1400" dirty="0"/>
          </a:p>
          <a:p>
            <a:endParaRPr lang="tr-TR" sz="1400" dirty="0"/>
          </a:p>
          <a:p>
            <a:endParaRPr lang="tr-TR" sz="1400" dirty="0"/>
          </a:p>
          <a:p>
            <a:endParaRPr lang="tr-TR" sz="1400" dirty="0"/>
          </a:p>
          <a:p>
            <a:endParaRPr lang="tr-TR" sz="1400" dirty="0"/>
          </a:p>
          <a:p>
            <a:r>
              <a:rPr lang="tr-TR" sz="1400" dirty="0"/>
              <a:t> 9. Çalışmanın sınırlarına ulaşılması konusunda sosyal medya hesaplarında paylaşılma sıklığının takip edilmesi, çevrim içi anketlerin yapılması, </a:t>
            </a:r>
          </a:p>
          <a:p>
            <a:r>
              <a:rPr lang="tr-TR" sz="1400" dirty="0"/>
              <a:t>10. Basılı </a:t>
            </a:r>
            <a:r>
              <a:rPr lang="tr-TR" sz="1400" dirty="0" err="1"/>
              <a:t>çalıştay</a:t>
            </a:r>
            <a:r>
              <a:rPr lang="tr-TR" sz="1400" dirty="0"/>
              <a:t> ve kitap doküman içeriğinin, yerel, bölge ve ulusal ölçekte paylaşılma ve değerlendirme geri dönüş bilgilendirmesinin yapılması, resmi raporlar, atıflar taranarak izlenmeli, </a:t>
            </a:r>
          </a:p>
          <a:p>
            <a:r>
              <a:rPr lang="tr-TR" sz="1400" dirty="0"/>
              <a:t>11.Bilgi paylaşımını sağlayacak dijital ortamların kullanılmasının sağlanması, </a:t>
            </a:r>
          </a:p>
          <a:p>
            <a:r>
              <a:rPr lang="tr-TR" sz="1400" dirty="0"/>
              <a:t>12.Kitap ve broşür gibi yayınlar ile bilginin korunması ve yaygınlaşarak, olumlu dışsallığın sağlanması. </a:t>
            </a:r>
            <a:endParaRPr lang="tr-TR" dirty="0"/>
          </a:p>
        </p:txBody>
      </p:sp>
      <p:sp>
        <p:nvSpPr>
          <p:cNvPr id="9" name="Dikdörtgen 8">
            <a:extLst>
              <a:ext uri="{FF2B5EF4-FFF2-40B4-BE49-F238E27FC236}">
                <a16:creationId xmlns:a16="http://schemas.microsoft.com/office/drawing/2014/main" id="{8FE6D82E-9478-4F76-AABF-1D391CB4FFDF}"/>
              </a:ext>
            </a:extLst>
          </p:cNvPr>
          <p:cNvSpPr/>
          <p:nvPr/>
        </p:nvSpPr>
        <p:spPr>
          <a:xfrm>
            <a:off x="260059" y="1596418"/>
            <a:ext cx="7533313" cy="369332"/>
          </a:xfrm>
          <a:prstGeom prst="rect">
            <a:avLst/>
          </a:prstGeom>
        </p:spPr>
        <p:txBody>
          <a:bodyPr wrap="square">
            <a:spAutoFit/>
          </a:bodyPr>
          <a:lstStyle/>
          <a:p>
            <a:r>
              <a:rPr lang="tr-TR" dirty="0"/>
              <a:t>Veri oluşturma ve izlemede şu unsurlara dikkat edilmesi </a:t>
            </a:r>
            <a:r>
              <a:rPr lang="tr-TR" dirty="0" smtClean="0"/>
              <a:t>öngörülmektedir</a:t>
            </a:r>
            <a:r>
              <a:rPr lang="tr-TR" dirty="0"/>
              <a:t>.  </a:t>
            </a:r>
          </a:p>
        </p:txBody>
      </p:sp>
    </p:spTree>
    <p:extLst>
      <p:ext uri="{BB962C8B-B14F-4D97-AF65-F5344CB8AC3E}">
        <p14:creationId xmlns:p14="http://schemas.microsoft.com/office/powerpoint/2010/main" val="19685541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843F4EC-80DB-46C8-8602-D0F0D774D60A}"/>
              </a:ext>
            </a:extLst>
          </p:cNvPr>
          <p:cNvSpPr>
            <a:spLocks noGrp="1"/>
          </p:cNvSpPr>
          <p:nvPr>
            <p:ph type="title"/>
          </p:nvPr>
        </p:nvSpPr>
        <p:spPr>
          <a:xfrm>
            <a:off x="628650" y="1485994"/>
            <a:ext cx="7886700" cy="204695"/>
          </a:xfrm>
        </p:spPr>
        <p:txBody>
          <a:bodyPr>
            <a:noAutofit/>
          </a:bodyPr>
          <a:lstStyle/>
          <a:p>
            <a:r>
              <a:rPr lang="tr-TR" sz="2800" dirty="0">
                <a:latin typeface="+mn-lt"/>
              </a:rPr>
              <a:t>DEĞERLENDİRME VE SONUÇ</a:t>
            </a:r>
          </a:p>
        </p:txBody>
      </p:sp>
      <p:sp>
        <p:nvSpPr>
          <p:cNvPr id="3" name="İçerik Yer Tutucusu 2">
            <a:extLst>
              <a:ext uri="{FF2B5EF4-FFF2-40B4-BE49-F238E27FC236}">
                <a16:creationId xmlns:a16="http://schemas.microsoft.com/office/drawing/2014/main" id="{C134EE82-D0CD-45B7-802F-8892425777CF}"/>
              </a:ext>
            </a:extLst>
          </p:cNvPr>
          <p:cNvSpPr>
            <a:spLocks noGrp="1"/>
          </p:cNvSpPr>
          <p:nvPr>
            <p:ph idx="1"/>
          </p:nvPr>
        </p:nvSpPr>
        <p:spPr>
          <a:xfrm>
            <a:off x="502815" y="1899483"/>
            <a:ext cx="7886700" cy="4351338"/>
          </a:xfrm>
        </p:spPr>
        <p:txBody>
          <a:bodyPr>
            <a:normAutofit/>
          </a:bodyPr>
          <a:lstStyle/>
          <a:p>
            <a:r>
              <a:rPr lang="tr-TR" sz="2400" dirty="0"/>
              <a:t>Kaotik özellikleri gereği </a:t>
            </a:r>
            <a:r>
              <a:rPr lang="tr-TR" sz="2400" dirty="0" err="1"/>
              <a:t>disiplinlerarası</a:t>
            </a:r>
            <a:r>
              <a:rPr lang="tr-TR" sz="2400" dirty="0"/>
              <a:t> çalışmayı gerekli kılmakta ve kurumsal </a:t>
            </a:r>
            <a:r>
              <a:rPr lang="tr-TR" sz="2400" dirty="0" err="1"/>
              <a:t>bütünleşikliği</a:t>
            </a:r>
            <a:r>
              <a:rPr lang="tr-TR" sz="2400" dirty="0"/>
              <a:t> gerektirmektedir. </a:t>
            </a:r>
          </a:p>
          <a:p>
            <a:r>
              <a:rPr lang="tr-TR" sz="2400" dirty="0"/>
              <a:t>Bu işbirliğinde riskli alan ve konuların tespiti; Doğal, teknolojik, sosyal, beşeri, politik koşulların kontrolü; </a:t>
            </a:r>
          </a:p>
          <a:p>
            <a:r>
              <a:rPr lang="tr-TR" sz="2400" dirty="0"/>
              <a:t>Rasyonel plan, politika ve yöntemlerin geliştirilmesi; Karar alıcı ve uygulayıcılar ile yerleşiklerin kapasitesini artıracak eğitimler dahil, h</a:t>
            </a:r>
            <a:r>
              <a:rPr lang="tr-TR" sz="2400" dirty="0" smtClean="0"/>
              <a:t>er </a:t>
            </a:r>
            <a:r>
              <a:rPr lang="tr-TR" sz="2400" dirty="0"/>
              <a:t>ayrıntının düşünülüp eylem planlarına aktarılması, farkındalığın artırılması ve bir kültür olarak toplumun içselleştirmesi önemlidir. </a:t>
            </a:r>
          </a:p>
        </p:txBody>
      </p:sp>
      <p:pic>
        <p:nvPicPr>
          <p:cNvPr id="4" name="Resim 3">
            <a:extLst>
              <a:ext uri="{FF2B5EF4-FFF2-40B4-BE49-F238E27FC236}">
                <a16:creationId xmlns:a16="http://schemas.microsoft.com/office/drawing/2014/main" id="{D38075F8-DC72-42BA-9FE1-5EAF0C0CD66C}"/>
              </a:ext>
            </a:extLst>
          </p:cNvPr>
          <p:cNvPicPr>
            <a:picLocks noChangeAspect="1"/>
          </p:cNvPicPr>
          <p:nvPr/>
        </p:nvPicPr>
        <p:blipFill>
          <a:blip r:embed="rId2"/>
          <a:stretch>
            <a:fillRect/>
          </a:stretch>
        </p:blipFill>
        <p:spPr>
          <a:xfrm>
            <a:off x="0" y="0"/>
            <a:ext cx="9144000" cy="1316736"/>
          </a:xfrm>
          <a:prstGeom prst="rect">
            <a:avLst/>
          </a:prstGeom>
        </p:spPr>
      </p:pic>
      <p:pic>
        <p:nvPicPr>
          <p:cNvPr id="5" name="Resim 4">
            <a:extLst>
              <a:ext uri="{FF2B5EF4-FFF2-40B4-BE49-F238E27FC236}">
                <a16:creationId xmlns:a16="http://schemas.microsoft.com/office/drawing/2014/main" id="{62CD5747-878B-4874-8340-35A54DF0A6AB}"/>
              </a:ext>
            </a:extLst>
          </p:cNvPr>
          <p:cNvPicPr>
            <a:picLocks noChangeAspect="1"/>
          </p:cNvPicPr>
          <p:nvPr/>
        </p:nvPicPr>
        <p:blipFill>
          <a:blip r:embed="rId3"/>
          <a:stretch>
            <a:fillRect/>
          </a:stretch>
        </p:blipFill>
        <p:spPr>
          <a:xfrm>
            <a:off x="0" y="6516594"/>
            <a:ext cx="353599" cy="341406"/>
          </a:xfrm>
          <a:prstGeom prst="rect">
            <a:avLst/>
          </a:prstGeom>
        </p:spPr>
      </p:pic>
      <p:pic>
        <p:nvPicPr>
          <p:cNvPr id="6" name="Resim 5">
            <a:extLst>
              <a:ext uri="{FF2B5EF4-FFF2-40B4-BE49-F238E27FC236}">
                <a16:creationId xmlns:a16="http://schemas.microsoft.com/office/drawing/2014/main" id="{5ED7A7C7-5AE4-423C-AF37-7EBDDD8EA30C}"/>
              </a:ext>
            </a:extLst>
          </p:cNvPr>
          <p:cNvPicPr>
            <a:picLocks noChangeAspect="1"/>
          </p:cNvPicPr>
          <p:nvPr/>
        </p:nvPicPr>
        <p:blipFill>
          <a:blip r:embed="rId4"/>
          <a:stretch>
            <a:fillRect/>
          </a:stretch>
        </p:blipFill>
        <p:spPr>
          <a:xfrm>
            <a:off x="353599" y="6516594"/>
            <a:ext cx="329213" cy="341406"/>
          </a:xfrm>
          <a:prstGeom prst="rect">
            <a:avLst/>
          </a:prstGeom>
        </p:spPr>
      </p:pic>
      <p:pic>
        <p:nvPicPr>
          <p:cNvPr id="7" name="Resim 6">
            <a:extLst>
              <a:ext uri="{FF2B5EF4-FFF2-40B4-BE49-F238E27FC236}">
                <a16:creationId xmlns:a16="http://schemas.microsoft.com/office/drawing/2014/main" id="{697A5042-5350-4F76-AEC1-D6450F44D0AD}"/>
              </a:ext>
            </a:extLst>
          </p:cNvPr>
          <p:cNvPicPr>
            <a:picLocks noChangeAspect="1"/>
          </p:cNvPicPr>
          <p:nvPr/>
        </p:nvPicPr>
        <p:blipFill>
          <a:blip r:embed="rId5"/>
          <a:stretch>
            <a:fillRect/>
          </a:stretch>
        </p:blipFill>
        <p:spPr>
          <a:xfrm>
            <a:off x="682812" y="6516593"/>
            <a:ext cx="353599" cy="341407"/>
          </a:xfrm>
          <a:prstGeom prst="rect">
            <a:avLst/>
          </a:prstGeom>
        </p:spPr>
      </p:pic>
    </p:spTree>
    <p:extLst>
      <p:ext uri="{BB962C8B-B14F-4D97-AF65-F5344CB8AC3E}">
        <p14:creationId xmlns:p14="http://schemas.microsoft.com/office/powerpoint/2010/main" val="10192021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843F4EC-80DB-46C8-8602-D0F0D774D60A}"/>
              </a:ext>
            </a:extLst>
          </p:cNvPr>
          <p:cNvSpPr>
            <a:spLocks noGrp="1"/>
          </p:cNvSpPr>
          <p:nvPr>
            <p:ph type="title"/>
          </p:nvPr>
        </p:nvSpPr>
        <p:spPr>
          <a:xfrm>
            <a:off x="628650" y="1485994"/>
            <a:ext cx="7886700" cy="204695"/>
          </a:xfrm>
        </p:spPr>
        <p:txBody>
          <a:bodyPr>
            <a:noAutofit/>
          </a:bodyPr>
          <a:lstStyle/>
          <a:p>
            <a:r>
              <a:rPr lang="tr-TR" sz="2800" dirty="0">
                <a:latin typeface="+mn-lt"/>
              </a:rPr>
              <a:t>DEĞERLENDİRME VE SONUÇ</a:t>
            </a:r>
          </a:p>
        </p:txBody>
      </p:sp>
      <p:sp>
        <p:nvSpPr>
          <p:cNvPr id="3" name="İçerik Yer Tutucusu 2">
            <a:extLst>
              <a:ext uri="{FF2B5EF4-FFF2-40B4-BE49-F238E27FC236}">
                <a16:creationId xmlns:a16="http://schemas.microsoft.com/office/drawing/2014/main" id="{C134EE82-D0CD-45B7-802F-8892425777CF}"/>
              </a:ext>
            </a:extLst>
          </p:cNvPr>
          <p:cNvSpPr>
            <a:spLocks noGrp="1"/>
          </p:cNvSpPr>
          <p:nvPr>
            <p:ph idx="1"/>
          </p:nvPr>
        </p:nvSpPr>
        <p:spPr>
          <a:xfrm>
            <a:off x="502815" y="1899483"/>
            <a:ext cx="7886700" cy="4351338"/>
          </a:xfrm>
        </p:spPr>
        <p:txBody>
          <a:bodyPr>
            <a:normAutofit fontScale="92500" lnSpcReduction="20000"/>
          </a:bodyPr>
          <a:lstStyle/>
          <a:p>
            <a:pPr algn="just"/>
            <a:r>
              <a:rPr lang="tr-TR" sz="2400" dirty="0"/>
              <a:t>Demokratik hayatın içindeki toplumlar bugün daha fazla kamu harcamaları ve sürdürebilirlik tartışmalarına açık hale gelmiştir. </a:t>
            </a:r>
          </a:p>
          <a:p>
            <a:pPr algn="just"/>
            <a:endParaRPr lang="tr-TR" sz="2400" dirty="0"/>
          </a:p>
          <a:p>
            <a:pPr algn="just"/>
            <a:r>
              <a:rPr lang="tr-TR" sz="2400" dirty="0"/>
              <a:t>Çeşitli toplumsal-kurumsal buluşmalarda farklı uzmanlıkları ve çıkarları olan paydaşlar bütününde modern anlatımla “eko-sistemdeki” etkileşim nedeniyle ‘toplum’ herkes için adaleti sağlayacak sorgulamayı istemektedir. </a:t>
            </a:r>
          </a:p>
          <a:p>
            <a:pPr algn="just"/>
            <a:endParaRPr lang="tr-TR" sz="2400" dirty="0"/>
          </a:p>
          <a:p>
            <a:pPr algn="just"/>
            <a:r>
              <a:rPr lang="tr-TR" sz="2400" dirty="0"/>
              <a:t>Bu isteklilik aynı zamanda </a:t>
            </a:r>
            <a:r>
              <a:rPr lang="tr-TR" sz="2400" dirty="0" smtClean="0"/>
              <a:t>günün gerektirdiği kamu politikalarının gözden geçirilmesi,  yeni  </a:t>
            </a:r>
            <a:r>
              <a:rPr lang="tr-TR" sz="2400" dirty="0"/>
              <a:t>‘ek </a:t>
            </a:r>
            <a:r>
              <a:rPr lang="tr-TR" sz="2400" dirty="0" smtClean="0"/>
              <a:t>sorumluluklar </a:t>
            </a:r>
            <a:r>
              <a:rPr lang="tr-TR" sz="2400" dirty="0"/>
              <a:t>almak’ anlamına da gelmektedir. </a:t>
            </a:r>
            <a:endParaRPr lang="tr-TR" sz="2400" dirty="0" smtClean="0"/>
          </a:p>
          <a:p>
            <a:pPr algn="just"/>
            <a:r>
              <a:rPr lang="tr-TR" sz="2400" dirty="0"/>
              <a:t>K</a:t>
            </a:r>
            <a:r>
              <a:rPr lang="tr-TR" sz="2400" dirty="0" smtClean="0"/>
              <a:t>atılımcılığı </a:t>
            </a:r>
            <a:r>
              <a:rPr lang="tr-TR" sz="2400" dirty="0"/>
              <a:t>artıran ve toplumsal iyiyi oluşturan mekanizmaların herkesi ilgilendiren çalışmaların içinde yer alması, ‘olguların bilinmesi, yeniden yapılandırılması ve etkin işletilmesi’ önemlidir.</a:t>
            </a:r>
          </a:p>
        </p:txBody>
      </p:sp>
      <p:pic>
        <p:nvPicPr>
          <p:cNvPr id="4" name="Resim 3">
            <a:extLst>
              <a:ext uri="{FF2B5EF4-FFF2-40B4-BE49-F238E27FC236}">
                <a16:creationId xmlns:a16="http://schemas.microsoft.com/office/drawing/2014/main" id="{D38075F8-DC72-42BA-9FE1-5EAF0C0CD66C}"/>
              </a:ext>
            </a:extLst>
          </p:cNvPr>
          <p:cNvPicPr>
            <a:picLocks noChangeAspect="1"/>
          </p:cNvPicPr>
          <p:nvPr/>
        </p:nvPicPr>
        <p:blipFill>
          <a:blip r:embed="rId2"/>
          <a:stretch>
            <a:fillRect/>
          </a:stretch>
        </p:blipFill>
        <p:spPr>
          <a:xfrm>
            <a:off x="0" y="0"/>
            <a:ext cx="9144000" cy="1316736"/>
          </a:xfrm>
          <a:prstGeom prst="rect">
            <a:avLst/>
          </a:prstGeom>
        </p:spPr>
      </p:pic>
      <p:pic>
        <p:nvPicPr>
          <p:cNvPr id="5" name="Resim 4">
            <a:extLst>
              <a:ext uri="{FF2B5EF4-FFF2-40B4-BE49-F238E27FC236}">
                <a16:creationId xmlns:a16="http://schemas.microsoft.com/office/drawing/2014/main" id="{62CD5747-878B-4874-8340-35A54DF0A6AB}"/>
              </a:ext>
            </a:extLst>
          </p:cNvPr>
          <p:cNvPicPr>
            <a:picLocks noChangeAspect="1"/>
          </p:cNvPicPr>
          <p:nvPr/>
        </p:nvPicPr>
        <p:blipFill>
          <a:blip r:embed="rId3"/>
          <a:stretch>
            <a:fillRect/>
          </a:stretch>
        </p:blipFill>
        <p:spPr>
          <a:xfrm>
            <a:off x="0" y="6516594"/>
            <a:ext cx="353599" cy="341406"/>
          </a:xfrm>
          <a:prstGeom prst="rect">
            <a:avLst/>
          </a:prstGeom>
        </p:spPr>
      </p:pic>
      <p:pic>
        <p:nvPicPr>
          <p:cNvPr id="6" name="Resim 5">
            <a:extLst>
              <a:ext uri="{FF2B5EF4-FFF2-40B4-BE49-F238E27FC236}">
                <a16:creationId xmlns:a16="http://schemas.microsoft.com/office/drawing/2014/main" id="{5ED7A7C7-5AE4-423C-AF37-7EBDDD8EA30C}"/>
              </a:ext>
            </a:extLst>
          </p:cNvPr>
          <p:cNvPicPr>
            <a:picLocks noChangeAspect="1"/>
          </p:cNvPicPr>
          <p:nvPr/>
        </p:nvPicPr>
        <p:blipFill>
          <a:blip r:embed="rId4"/>
          <a:stretch>
            <a:fillRect/>
          </a:stretch>
        </p:blipFill>
        <p:spPr>
          <a:xfrm>
            <a:off x="353599" y="6516594"/>
            <a:ext cx="329213" cy="341406"/>
          </a:xfrm>
          <a:prstGeom prst="rect">
            <a:avLst/>
          </a:prstGeom>
        </p:spPr>
      </p:pic>
      <p:pic>
        <p:nvPicPr>
          <p:cNvPr id="7" name="Resim 6">
            <a:extLst>
              <a:ext uri="{FF2B5EF4-FFF2-40B4-BE49-F238E27FC236}">
                <a16:creationId xmlns:a16="http://schemas.microsoft.com/office/drawing/2014/main" id="{697A5042-5350-4F76-AEC1-D6450F44D0AD}"/>
              </a:ext>
            </a:extLst>
          </p:cNvPr>
          <p:cNvPicPr>
            <a:picLocks noChangeAspect="1"/>
          </p:cNvPicPr>
          <p:nvPr/>
        </p:nvPicPr>
        <p:blipFill>
          <a:blip r:embed="rId5"/>
          <a:stretch>
            <a:fillRect/>
          </a:stretch>
        </p:blipFill>
        <p:spPr>
          <a:xfrm>
            <a:off x="682812" y="6516593"/>
            <a:ext cx="353599" cy="341407"/>
          </a:xfrm>
          <a:prstGeom prst="rect">
            <a:avLst/>
          </a:prstGeom>
        </p:spPr>
      </p:pic>
    </p:spTree>
    <p:extLst>
      <p:ext uri="{BB962C8B-B14F-4D97-AF65-F5344CB8AC3E}">
        <p14:creationId xmlns:p14="http://schemas.microsoft.com/office/powerpoint/2010/main" val="1409379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A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4563" y="4473575"/>
            <a:ext cx="2128837" cy="192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5" descr="Ç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554538"/>
            <a:ext cx="2170113"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6" descr="KSÇ"/>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228600"/>
            <a:ext cx="22098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7" descr="habitat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76600" y="2286000"/>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9836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29702"/>
                                        </p:tgtEl>
                                        <p:attrNameLst>
                                          <p:attrName>style.visibility</p:attrName>
                                        </p:attrNameLst>
                                      </p:cBhvr>
                                      <p:to>
                                        <p:strVal val="visible"/>
                                      </p:to>
                                    </p:set>
                                    <p:animEffect transition="in" filter="slide(fromTop)">
                                      <p:cBhvr>
                                        <p:cTn id="7" dur="500"/>
                                        <p:tgtEl>
                                          <p:spTgt spid="29702"/>
                                        </p:tgtEl>
                                      </p:cBhvr>
                                    </p:animEffect>
                                  </p:childTnLst>
                                </p:cTn>
                              </p:par>
                            </p:childTnLst>
                          </p:cTn>
                        </p:par>
                        <p:par>
                          <p:cTn id="8" fill="hold" nodeType="afterGroup">
                            <p:stCondLst>
                              <p:cond delay="500"/>
                            </p:stCondLst>
                            <p:childTnLst>
                              <p:par>
                                <p:cTn id="9" presetID="18" presetClass="entr" presetSubtype="3" fill="hold" nodeType="afterEffect">
                                  <p:stCondLst>
                                    <p:cond delay="0"/>
                                  </p:stCondLst>
                                  <p:childTnLst>
                                    <p:set>
                                      <p:cBhvr>
                                        <p:cTn id="10" dur="1" fill="hold">
                                          <p:stCondLst>
                                            <p:cond delay="0"/>
                                          </p:stCondLst>
                                        </p:cTn>
                                        <p:tgtEl>
                                          <p:spTgt spid="29701"/>
                                        </p:tgtEl>
                                        <p:attrNameLst>
                                          <p:attrName>style.visibility</p:attrName>
                                        </p:attrNameLst>
                                      </p:cBhvr>
                                      <p:to>
                                        <p:strVal val="visible"/>
                                      </p:to>
                                    </p:set>
                                    <p:animEffect transition="in" filter="strips(upRight)">
                                      <p:cBhvr>
                                        <p:cTn id="11" dur="500"/>
                                        <p:tgtEl>
                                          <p:spTgt spid="29701"/>
                                        </p:tgtEl>
                                      </p:cBhvr>
                                    </p:animEffect>
                                  </p:childTnLst>
                                </p:cTn>
                              </p:par>
                            </p:childTnLst>
                          </p:cTn>
                        </p:par>
                        <p:par>
                          <p:cTn id="12" fill="hold" nodeType="afterGroup">
                            <p:stCondLst>
                              <p:cond delay="1000"/>
                            </p:stCondLst>
                            <p:childTnLst>
                              <p:par>
                                <p:cTn id="13" presetID="18" presetClass="entr" presetSubtype="9" fill="hold" nodeType="afterEffect">
                                  <p:stCondLst>
                                    <p:cond delay="0"/>
                                  </p:stCondLst>
                                  <p:childTnLst>
                                    <p:set>
                                      <p:cBhvr>
                                        <p:cTn id="14" dur="1" fill="hold">
                                          <p:stCondLst>
                                            <p:cond delay="0"/>
                                          </p:stCondLst>
                                        </p:cTn>
                                        <p:tgtEl>
                                          <p:spTgt spid="29700"/>
                                        </p:tgtEl>
                                        <p:attrNameLst>
                                          <p:attrName>style.visibility</p:attrName>
                                        </p:attrNameLst>
                                      </p:cBhvr>
                                      <p:to>
                                        <p:strVal val="visible"/>
                                      </p:to>
                                    </p:set>
                                    <p:animEffect transition="in" filter="strips(upLeft)">
                                      <p:cBhvr>
                                        <p:cTn id="15" dur="500"/>
                                        <p:tgtEl>
                                          <p:spTgt spid="29700"/>
                                        </p:tgtEl>
                                      </p:cBhvr>
                                    </p:animEffect>
                                  </p:childTnLst>
                                </p:cTn>
                              </p:par>
                            </p:childTnLst>
                          </p:cTn>
                        </p:par>
                        <p:par>
                          <p:cTn id="16" fill="hold" nodeType="afterGroup">
                            <p:stCondLst>
                              <p:cond delay="1500"/>
                            </p:stCondLst>
                            <p:childTnLst>
                              <p:par>
                                <p:cTn id="17" presetID="3" presetClass="entr" presetSubtype="10" fill="hold" nodeType="afterEffect">
                                  <p:stCondLst>
                                    <p:cond delay="2000"/>
                                  </p:stCondLst>
                                  <p:childTnLst>
                                    <p:set>
                                      <p:cBhvr>
                                        <p:cTn id="18" dur="1" fill="hold">
                                          <p:stCondLst>
                                            <p:cond delay="0"/>
                                          </p:stCondLst>
                                        </p:cTn>
                                        <p:tgtEl>
                                          <p:spTgt spid="29703"/>
                                        </p:tgtEl>
                                        <p:attrNameLst>
                                          <p:attrName>style.visibility</p:attrName>
                                        </p:attrNameLst>
                                      </p:cBhvr>
                                      <p:to>
                                        <p:strVal val="visible"/>
                                      </p:to>
                                    </p:set>
                                    <p:animEffect transition="in" filter="blinds(horizontal)">
                                      <p:cBhvr>
                                        <p:cTn id="19" dur="500"/>
                                        <p:tgtEl>
                                          <p:spTgt spid="297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134EE82-D0CD-45B7-802F-8892425777CF}"/>
              </a:ext>
            </a:extLst>
          </p:cNvPr>
          <p:cNvSpPr>
            <a:spLocks noGrp="1"/>
          </p:cNvSpPr>
          <p:nvPr>
            <p:ph idx="1"/>
          </p:nvPr>
        </p:nvSpPr>
        <p:spPr>
          <a:xfrm>
            <a:off x="628650" y="2855828"/>
            <a:ext cx="7886700" cy="2739629"/>
          </a:xfrm>
        </p:spPr>
        <p:txBody>
          <a:bodyPr>
            <a:normAutofit/>
          </a:bodyPr>
          <a:lstStyle/>
          <a:p>
            <a:pPr marL="0" indent="0" algn="just">
              <a:buNone/>
            </a:pPr>
            <a:r>
              <a:rPr lang="tr-TR" sz="4000" b="1" i="1" dirty="0"/>
              <a:t>Katılımlarınız </a:t>
            </a:r>
            <a:r>
              <a:rPr lang="tr-TR" sz="4000" b="1" i="1" dirty="0" smtClean="0"/>
              <a:t>ve İlginiz </a:t>
            </a:r>
            <a:r>
              <a:rPr lang="tr-TR" sz="4000" b="1" i="1" dirty="0"/>
              <a:t>İ</a:t>
            </a:r>
            <a:r>
              <a:rPr lang="tr-TR" sz="4000" b="1" i="1" dirty="0" smtClean="0"/>
              <a:t>çin </a:t>
            </a:r>
            <a:r>
              <a:rPr lang="tr-TR" sz="4000" b="1" i="1" dirty="0"/>
              <a:t>T</a:t>
            </a:r>
            <a:r>
              <a:rPr lang="tr-TR" sz="4000" b="1" i="1" dirty="0" smtClean="0"/>
              <a:t>eşekkür </a:t>
            </a:r>
            <a:r>
              <a:rPr lang="tr-TR" sz="4000" b="1" i="1" dirty="0"/>
              <a:t>E</a:t>
            </a:r>
            <a:r>
              <a:rPr lang="tr-TR" sz="4000" b="1" i="1" dirty="0" smtClean="0"/>
              <a:t>deriz</a:t>
            </a:r>
            <a:r>
              <a:rPr lang="tr-TR" sz="4000" b="1" i="1" dirty="0"/>
              <a:t>.</a:t>
            </a:r>
          </a:p>
          <a:p>
            <a:pPr algn="just"/>
            <a:endParaRPr lang="tr-TR" sz="2400" i="1" dirty="0"/>
          </a:p>
        </p:txBody>
      </p:sp>
      <p:pic>
        <p:nvPicPr>
          <p:cNvPr id="4" name="Resim 3">
            <a:extLst>
              <a:ext uri="{FF2B5EF4-FFF2-40B4-BE49-F238E27FC236}">
                <a16:creationId xmlns:a16="http://schemas.microsoft.com/office/drawing/2014/main" id="{D38075F8-DC72-42BA-9FE1-5EAF0C0CD66C}"/>
              </a:ext>
            </a:extLst>
          </p:cNvPr>
          <p:cNvPicPr>
            <a:picLocks noChangeAspect="1"/>
          </p:cNvPicPr>
          <p:nvPr/>
        </p:nvPicPr>
        <p:blipFill>
          <a:blip r:embed="rId2"/>
          <a:stretch>
            <a:fillRect/>
          </a:stretch>
        </p:blipFill>
        <p:spPr>
          <a:xfrm>
            <a:off x="0" y="0"/>
            <a:ext cx="9144000" cy="1316736"/>
          </a:xfrm>
          <a:prstGeom prst="rect">
            <a:avLst/>
          </a:prstGeom>
        </p:spPr>
      </p:pic>
      <p:pic>
        <p:nvPicPr>
          <p:cNvPr id="5" name="Resim 4">
            <a:extLst>
              <a:ext uri="{FF2B5EF4-FFF2-40B4-BE49-F238E27FC236}">
                <a16:creationId xmlns:a16="http://schemas.microsoft.com/office/drawing/2014/main" id="{62CD5747-878B-4874-8340-35A54DF0A6AB}"/>
              </a:ext>
            </a:extLst>
          </p:cNvPr>
          <p:cNvPicPr>
            <a:picLocks noChangeAspect="1"/>
          </p:cNvPicPr>
          <p:nvPr/>
        </p:nvPicPr>
        <p:blipFill>
          <a:blip r:embed="rId3"/>
          <a:stretch>
            <a:fillRect/>
          </a:stretch>
        </p:blipFill>
        <p:spPr>
          <a:xfrm>
            <a:off x="0" y="6516594"/>
            <a:ext cx="353599" cy="341406"/>
          </a:xfrm>
          <a:prstGeom prst="rect">
            <a:avLst/>
          </a:prstGeom>
        </p:spPr>
      </p:pic>
      <p:pic>
        <p:nvPicPr>
          <p:cNvPr id="6" name="Resim 5">
            <a:extLst>
              <a:ext uri="{FF2B5EF4-FFF2-40B4-BE49-F238E27FC236}">
                <a16:creationId xmlns:a16="http://schemas.microsoft.com/office/drawing/2014/main" id="{5ED7A7C7-5AE4-423C-AF37-7EBDDD8EA30C}"/>
              </a:ext>
            </a:extLst>
          </p:cNvPr>
          <p:cNvPicPr>
            <a:picLocks noChangeAspect="1"/>
          </p:cNvPicPr>
          <p:nvPr/>
        </p:nvPicPr>
        <p:blipFill>
          <a:blip r:embed="rId4"/>
          <a:stretch>
            <a:fillRect/>
          </a:stretch>
        </p:blipFill>
        <p:spPr>
          <a:xfrm>
            <a:off x="353599" y="6516594"/>
            <a:ext cx="329213" cy="341406"/>
          </a:xfrm>
          <a:prstGeom prst="rect">
            <a:avLst/>
          </a:prstGeom>
        </p:spPr>
      </p:pic>
      <p:pic>
        <p:nvPicPr>
          <p:cNvPr id="7" name="Resim 6">
            <a:extLst>
              <a:ext uri="{FF2B5EF4-FFF2-40B4-BE49-F238E27FC236}">
                <a16:creationId xmlns:a16="http://schemas.microsoft.com/office/drawing/2014/main" id="{697A5042-5350-4F76-AEC1-D6450F44D0AD}"/>
              </a:ext>
            </a:extLst>
          </p:cNvPr>
          <p:cNvPicPr>
            <a:picLocks noChangeAspect="1"/>
          </p:cNvPicPr>
          <p:nvPr/>
        </p:nvPicPr>
        <p:blipFill>
          <a:blip r:embed="rId5"/>
          <a:stretch>
            <a:fillRect/>
          </a:stretch>
        </p:blipFill>
        <p:spPr>
          <a:xfrm>
            <a:off x="682812" y="6516593"/>
            <a:ext cx="353599" cy="341407"/>
          </a:xfrm>
          <a:prstGeom prst="rect">
            <a:avLst/>
          </a:prstGeom>
        </p:spPr>
      </p:pic>
      <p:grpSp>
        <p:nvGrpSpPr>
          <p:cNvPr id="8" name="Group 5"/>
          <p:cNvGrpSpPr>
            <a:grpSpLocks/>
          </p:cNvGrpSpPr>
          <p:nvPr/>
        </p:nvGrpSpPr>
        <p:grpSpPr bwMode="auto">
          <a:xfrm>
            <a:off x="4114800" y="3962400"/>
            <a:ext cx="4906963" cy="1819275"/>
            <a:chOff x="2381" y="2304"/>
            <a:chExt cx="3379" cy="1146"/>
          </a:xfrm>
        </p:grpSpPr>
        <p:grpSp>
          <p:nvGrpSpPr>
            <p:cNvPr id="9" name="Group 6"/>
            <p:cNvGrpSpPr>
              <a:grpSpLocks/>
            </p:cNvGrpSpPr>
            <p:nvPr/>
          </p:nvGrpSpPr>
          <p:grpSpPr bwMode="auto">
            <a:xfrm>
              <a:off x="2381" y="2400"/>
              <a:ext cx="2275" cy="960"/>
              <a:chOff x="2403" y="2352"/>
              <a:chExt cx="2275" cy="1160"/>
            </a:xfrm>
          </p:grpSpPr>
          <p:sp>
            <p:nvSpPr>
              <p:cNvPr id="30" name="Freeform 7"/>
              <p:cNvSpPr>
                <a:spLocks/>
              </p:cNvSpPr>
              <p:nvPr/>
            </p:nvSpPr>
            <p:spPr bwMode="auto">
              <a:xfrm>
                <a:off x="3174" y="2506"/>
                <a:ext cx="1482" cy="958"/>
              </a:xfrm>
              <a:custGeom>
                <a:avLst/>
                <a:gdLst/>
                <a:ahLst/>
                <a:cxnLst>
                  <a:cxn ang="0">
                    <a:pos x="1036" y="212"/>
                  </a:cxn>
                  <a:cxn ang="0">
                    <a:pos x="1040" y="163"/>
                  </a:cxn>
                  <a:cxn ang="0">
                    <a:pos x="1038" y="110"/>
                  </a:cxn>
                  <a:cxn ang="0">
                    <a:pos x="1027" y="73"/>
                  </a:cxn>
                  <a:cxn ang="0">
                    <a:pos x="1012" y="51"/>
                  </a:cxn>
                  <a:cxn ang="0">
                    <a:pos x="994" y="36"/>
                  </a:cxn>
                  <a:cxn ang="0">
                    <a:pos x="968" y="25"/>
                  </a:cxn>
                  <a:cxn ang="0">
                    <a:pos x="915" y="25"/>
                  </a:cxn>
                  <a:cxn ang="0">
                    <a:pos x="852" y="17"/>
                  </a:cxn>
                  <a:cxn ang="0">
                    <a:pos x="820" y="10"/>
                  </a:cxn>
                  <a:cxn ang="0">
                    <a:pos x="788" y="5"/>
                  </a:cxn>
                  <a:cxn ang="0">
                    <a:pos x="745" y="0"/>
                  </a:cxn>
                  <a:cxn ang="0">
                    <a:pos x="694" y="6"/>
                  </a:cxn>
                  <a:cxn ang="0">
                    <a:pos x="603" y="36"/>
                  </a:cxn>
                  <a:cxn ang="0">
                    <a:pos x="495" y="87"/>
                  </a:cxn>
                  <a:cxn ang="0">
                    <a:pos x="419" y="132"/>
                  </a:cxn>
                  <a:cxn ang="0">
                    <a:pos x="343" y="151"/>
                  </a:cxn>
                  <a:cxn ang="0">
                    <a:pos x="263" y="186"/>
                  </a:cxn>
                  <a:cxn ang="0">
                    <a:pos x="195" y="220"/>
                  </a:cxn>
                  <a:cxn ang="0">
                    <a:pos x="0" y="993"/>
                  </a:cxn>
                  <a:cxn ang="0">
                    <a:pos x="85" y="1046"/>
                  </a:cxn>
                  <a:cxn ang="0">
                    <a:pos x="172" y="1122"/>
                  </a:cxn>
                  <a:cxn ang="0">
                    <a:pos x="233" y="1149"/>
                  </a:cxn>
                  <a:cxn ang="0">
                    <a:pos x="343" y="1179"/>
                  </a:cxn>
                  <a:cxn ang="0">
                    <a:pos x="446" y="1179"/>
                  </a:cxn>
                  <a:cxn ang="0">
                    <a:pos x="514" y="1179"/>
                  </a:cxn>
                  <a:cxn ang="0">
                    <a:pos x="572" y="1206"/>
                  </a:cxn>
                  <a:cxn ang="0">
                    <a:pos x="622" y="1248"/>
                  </a:cxn>
                  <a:cxn ang="0">
                    <a:pos x="690" y="1244"/>
                  </a:cxn>
                  <a:cxn ang="0">
                    <a:pos x="766" y="1233"/>
                  </a:cxn>
                  <a:cxn ang="0">
                    <a:pos x="781" y="1236"/>
                  </a:cxn>
                  <a:cxn ang="0">
                    <a:pos x="861" y="1278"/>
                  </a:cxn>
                  <a:cxn ang="0">
                    <a:pos x="926" y="1297"/>
                  </a:cxn>
                  <a:cxn ang="0">
                    <a:pos x="994" y="1331"/>
                  </a:cxn>
                  <a:cxn ang="0">
                    <a:pos x="1044" y="1339"/>
                  </a:cxn>
                  <a:cxn ang="0">
                    <a:pos x="1093" y="1339"/>
                  </a:cxn>
                  <a:cxn ang="0">
                    <a:pos x="1126" y="1331"/>
                  </a:cxn>
                  <a:cxn ang="0">
                    <a:pos x="1154" y="1312"/>
                  </a:cxn>
                  <a:cxn ang="0">
                    <a:pos x="1173" y="1290"/>
                  </a:cxn>
                  <a:cxn ang="0">
                    <a:pos x="1185" y="1263"/>
                  </a:cxn>
                  <a:cxn ang="0">
                    <a:pos x="1181" y="1240"/>
                  </a:cxn>
                  <a:cxn ang="0">
                    <a:pos x="1224" y="1255"/>
                  </a:cxn>
                  <a:cxn ang="0">
                    <a:pos x="1252" y="1254"/>
                  </a:cxn>
                  <a:cxn ang="0">
                    <a:pos x="1288" y="1240"/>
                  </a:cxn>
                  <a:cxn ang="0">
                    <a:pos x="1319" y="1221"/>
                  </a:cxn>
                  <a:cxn ang="0">
                    <a:pos x="1334" y="1206"/>
                  </a:cxn>
                  <a:cxn ang="0">
                    <a:pos x="1349" y="1187"/>
                  </a:cxn>
                  <a:cxn ang="0">
                    <a:pos x="1364" y="1145"/>
                  </a:cxn>
                  <a:cxn ang="0">
                    <a:pos x="1368" y="1107"/>
                  </a:cxn>
                  <a:cxn ang="0">
                    <a:pos x="1364" y="1077"/>
                  </a:cxn>
                  <a:cxn ang="0">
                    <a:pos x="1353" y="1077"/>
                  </a:cxn>
                  <a:cxn ang="0">
                    <a:pos x="1387" y="1067"/>
                  </a:cxn>
                  <a:cxn ang="0">
                    <a:pos x="1414" y="1060"/>
                  </a:cxn>
                  <a:cxn ang="0">
                    <a:pos x="1436" y="1046"/>
                  </a:cxn>
                  <a:cxn ang="0">
                    <a:pos x="1459" y="1021"/>
                  </a:cxn>
                  <a:cxn ang="0">
                    <a:pos x="1471" y="997"/>
                  </a:cxn>
                  <a:cxn ang="0">
                    <a:pos x="1478" y="974"/>
                  </a:cxn>
                  <a:cxn ang="0">
                    <a:pos x="1482" y="931"/>
                  </a:cxn>
                  <a:cxn ang="0">
                    <a:pos x="1478" y="897"/>
                  </a:cxn>
                  <a:cxn ang="0">
                    <a:pos x="1463" y="855"/>
                  </a:cxn>
                  <a:cxn ang="0">
                    <a:pos x="1448" y="840"/>
                  </a:cxn>
                  <a:cxn ang="0">
                    <a:pos x="1364" y="847"/>
                  </a:cxn>
                  <a:cxn ang="0">
                    <a:pos x="1036" y="212"/>
                  </a:cxn>
                </a:cxnLst>
                <a:rect l="0" t="0" r="r" b="b"/>
                <a:pathLst>
                  <a:path w="1482" h="1339">
                    <a:moveTo>
                      <a:pt x="1036" y="212"/>
                    </a:moveTo>
                    <a:lnTo>
                      <a:pt x="1040" y="163"/>
                    </a:lnTo>
                    <a:lnTo>
                      <a:pt x="1038" y="110"/>
                    </a:lnTo>
                    <a:lnTo>
                      <a:pt x="1027" y="73"/>
                    </a:lnTo>
                    <a:lnTo>
                      <a:pt x="1012" y="51"/>
                    </a:lnTo>
                    <a:lnTo>
                      <a:pt x="994" y="36"/>
                    </a:lnTo>
                    <a:lnTo>
                      <a:pt x="968" y="25"/>
                    </a:lnTo>
                    <a:lnTo>
                      <a:pt x="915" y="25"/>
                    </a:lnTo>
                    <a:lnTo>
                      <a:pt x="852" y="17"/>
                    </a:lnTo>
                    <a:lnTo>
                      <a:pt x="820" y="10"/>
                    </a:lnTo>
                    <a:lnTo>
                      <a:pt x="788" y="5"/>
                    </a:lnTo>
                    <a:lnTo>
                      <a:pt x="745" y="0"/>
                    </a:lnTo>
                    <a:lnTo>
                      <a:pt x="694" y="6"/>
                    </a:lnTo>
                    <a:lnTo>
                      <a:pt x="603" y="36"/>
                    </a:lnTo>
                    <a:lnTo>
                      <a:pt x="495" y="87"/>
                    </a:lnTo>
                    <a:lnTo>
                      <a:pt x="419" y="132"/>
                    </a:lnTo>
                    <a:lnTo>
                      <a:pt x="343" y="151"/>
                    </a:lnTo>
                    <a:lnTo>
                      <a:pt x="263" y="186"/>
                    </a:lnTo>
                    <a:lnTo>
                      <a:pt x="195" y="220"/>
                    </a:lnTo>
                    <a:lnTo>
                      <a:pt x="0" y="993"/>
                    </a:lnTo>
                    <a:lnTo>
                      <a:pt x="85" y="1046"/>
                    </a:lnTo>
                    <a:lnTo>
                      <a:pt x="172" y="1122"/>
                    </a:lnTo>
                    <a:lnTo>
                      <a:pt x="233" y="1149"/>
                    </a:lnTo>
                    <a:lnTo>
                      <a:pt x="343" y="1179"/>
                    </a:lnTo>
                    <a:lnTo>
                      <a:pt x="446" y="1179"/>
                    </a:lnTo>
                    <a:lnTo>
                      <a:pt x="514" y="1179"/>
                    </a:lnTo>
                    <a:lnTo>
                      <a:pt x="572" y="1206"/>
                    </a:lnTo>
                    <a:lnTo>
                      <a:pt x="622" y="1248"/>
                    </a:lnTo>
                    <a:lnTo>
                      <a:pt x="690" y="1244"/>
                    </a:lnTo>
                    <a:lnTo>
                      <a:pt x="766" y="1233"/>
                    </a:lnTo>
                    <a:lnTo>
                      <a:pt x="781" y="1236"/>
                    </a:lnTo>
                    <a:lnTo>
                      <a:pt x="861" y="1278"/>
                    </a:lnTo>
                    <a:lnTo>
                      <a:pt x="926" y="1297"/>
                    </a:lnTo>
                    <a:lnTo>
                      <a:pt x="994" y="1331"/>
                    </a:lnTo>
                    <a:lnTo>
                      <a:pt x="1044" y="1339"/>
                    </a:lnTo>
                    <a:lnTo>
                      <a:pt x="1093" y="1339"/>
                    </a:lnTo>
                    <a:lnTo>
                      <a:pt x="1126" y="1331"/>
                    </a:lnTo>
                    <a:lnTo>
                      <a:pt x="1154" y="1312"/>
                    </a:lnTo>
                    <a:lnTo>
                      <a:pt x="1173" y="1290"/>
                    </a:lnTo>
                    <a:lnTo>
                      <a:pt x="1185" y="1263"/>
                    </a:lnTo>
                    <a:lnTo>
                      <a:pt x="1181" y="1240"/>
                    </a:lnTo>
                    <a:lnTo>
                      <a:pt x="1224" y="1255"/>
                    </a:lnTo>
                    <a:lnTo>
                      <a:pt x="1252" y="1254"/>
                    </a:lnTo>
                    <a:lnTo>
                      <a:pt x="1288" y="1240"/>
                    </a:lnTo>
                    <a:lnTo>
                      <a:pt x="1319" y="1221"/>
                    </a:lnTo>
                    <a:lnTo>
                      <a:pt x="1334" y="1206"/>
                    </a:lnTo>
                    <a:lnTo>
                      <a:pt x="1349" y="1187"/>
                    </a:lnTo>
                    <a:lnTo>
                      <a:pt x="1364" y="1145"/>
                    </a:lnTo>
                    <a:lnTo>
                      <a:pt x="1368" y="1107"/>
                    </a:lnTo>
                    <a:lnTo>
                      <a:pt x="1364" y="1077"/>
                    </a:lnTo>
                    <a:lnTo>
                      <a:pt x="1353" y="1077"/>
                    </a:lnTo>
                    <a:lnTo>
                      <a:pt x="1387" y="1067"/>
                    </a:lnTo>
                    <a:lnTo>
                      <a:pt x="1414" y="1060"/>
                    </a:lnTo>
                    <a:lnTo>
                      <a:pt x="1436" y="1046"/>
                    </a:lnTo>
                    <a:lnTo>
                      <a:pt x="1459" y="1021"/>
                    </a:lnTo>
                    <a:lnTo>
                      <a:pt x="1471" y="997"/>
                    </a:lnTo>
                    <a:lnTo>
                      <a:pt x="1478" y="974"/>
                    </a:lnTo>
                    <a:lnTo>
                      <a:pt x="1482" y="931"/>
                    </a:lnTo>
                    <a:lnTo>
                      <a:pt x="1478" y="897"/>
                    </a:lnTo>
                    <a:lnTo>
                      <a:pt x="1463" y="855"/>
                    </a:lnTo>
                    <a:lnTo>
                      <a:pt x="1448" y="840"/>
                    </a:lnTo>
                    <a:lnTo>
                      <a:pt x="1364" y="847"/>
                    </a:lnTo>
                    <a:lnTo>
                      <a:pt x="1036" y="212"/>
                    </a:lnTo>
                    <a:close/>
                  </a:path>
                </a:pathLst>
              </a:custGeom>
              <a:solidFill>
                <a:srgbClr val="FFBF7F"/>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grpSp>
            <p:nvGrpSpPr>
              <p:cNvPr id="31" name="Group 8"/>
              <p:cNvGrpSpPr>
                <a:grpSpLocks/>
              </p:cNvGrpSpPr>
              <p:nvPr/>
            </p:nvGrpSpPr>
            <p:grpSpPr bwMode="auto">
              <a:xfrm>
                <a:off x="3244" y="2962"/>
                <a:ext cx="762" cy="444"/>
                <a:chOff x="2038" y="2274"/>
                <a:chExt cx="762" cy="579"/>
              </a:xfrm>
            </p:grpSpPr>
            <p:sp>
              <p:nvSpPr>
                <p:cNvPr id="51" name="Freeform 9"/>
                <p:cNvSpPr>
                  <a:spLocks/>
                </p:cNvSpPr>
                <p:nvPr/>
              </p:nvSpPr>
              <p:spPr bwMode="auto">
                <a:xfrm>
                  <a:off x="2119" y="2274"/>
                  <a:ext cx="681" cy="545"/>
                </a:xfrm>
                <a:custGeom>
                  <a:avLst/>
                  <a:gdLst/>
                  <a:ahLst/>
                  <a:cxnLst>
                    <a:cxn ang="0">
                      <a:pos x="11" y="0"/>
                    </a:cxn>
                    <a:cxn ang="0">
                      <a:pos x="87" y="88"/>
                    </a:cxn>
                    <a:cxn ang="0">
                      <a:pos x="163" y="175"/>
                    </a:cxn>
                    <a:cxn ang="0">
                      <a:pos x="262" y="274"/>
                    </a:cxn>
                    <a:cxn ang="0">
                      <a:pos x="311" y="289"/>
                    </a:cxn>
                    <a:cxn ang="0">
                      <a:pos x="346" y="285"/>
                    </a:cxn>
                    <a:cxn ang="0">
                      <a:pos x="384" y="312"/>
                    </a:cxn>
                    <a:cxn ang="0">
                      <a:pos x="427" y="366"/>
                    </a:cxn>
                    <a:cxn ang="0">
                      <a:pos x="510" y="412"/>
                    </a:cxn>
                    <a:cxn ang="0">
                      <a:pos x="605" y="454"/>
                    </a:cxn>
                    <a:cxn ang="0">
                      <a:pos x="670" y="496"/>
                    </a:cxn>
                    <a:cxn ang="0">
                      <a:pos x="681" y="545"/>
                    </a:cxn>
                    <a:cxn ang="0">
                      <a:pos x="323" y="382"/>
                    </a:cxn>
                    <a:cxn ang="0">
                      <a:pos x="292" y="401"/>
                    </a:cxn>
                    <a:cxn ang="0">
                      <a:pos x="228" y="370"/>
                    </a:cxn>
                    <a:cxn ang="0">
                      <a:pos x="201" y="308"/>
                    </a:cxn>
                    <a:cxn ang="0">
                      <a:pos x="0" y="80"/>
                    </a:cxn>
                    <a:cxn ang="0">
                      <a:pos x="11" y="0"/>
                    </a:cxn>
                  </a:cxnLst>
                  <a:rect l="0" t="0" r="r" b="b"/>
                  <a:pathLst>
                    <a:path w="681" h="545">
                      <a:moveTo>
                        <a:pt x="11" y="0"/>
                      </a:moveTo>
                      <a:lnTo>
                        <a:pt x="87" y="88"/>
                      </a:lnTo>
                      <a:lnTo>
                        <a:pt x="163" y="175"/>
                      </a:lnTo>
                      <a:lnTo>
                        <a:pt x="262" y="274"/>
                      </a:lnTo>
                      <a:lnTo>
                        <a:pt x="311" y="289"/>
                      </a:lnTo>
                      <a:lnTo>
                        <a:pt x="346" y="285"/>
                      </a:lnTo>
                      <a:lnTo>
                        <a:pt x="384" y="312"/>
                      </a:lnTo>
                      <a:lnTo>
                        <a:pt x="427" y="366"/>
                      </a:lnTo>
                      <a:lnTo>
                        <a:pt x="510" y="412"/>
                      </a:lnTo>
                      <a:lnTo>
                        <a:pt x="605" y="454"/>
                      </a:lnTo>
                      <a:lnTo>
                        <a:pt x="670" y="496"/>
                      </a:lnTo>
                      <a:lnTo>
                        <a:pt x="681" y="545"/>
                      </a:lnTo>
                      <a:lnTo>
                        <a:pt x="323" y="382"/>
                      </a:lnTo>
                      <a:lnTo>
                        <a:pt x="292" y="401"/>
                      </a:lnTo>
                      <a:lnTo>
                        <a:pt x="228" y="370"/>
                      </a:lnTo>
                      <a:lnTo>
                        <a:pt x="201" y="308"/>
                      </a:lnTo>
                      <a:lnTo>
                        <a:pt x="0" y="80"/>
                      </a:lnTo>
                      <a:lnTo>
                        <a:pt x="11" y="0"/>
                      </a:lnTo>
                      <a:close/>
                    </a:path>
                  </a:pathLst>
                </a:custGeom>
                <a:solidFill>
                  <a:srgbClr val="FF8000"/>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52" name="Freeform 10"/>
                <p:cNvSpPr>
                  <a:spLocks/>
                </p:cNvSpPr>
                <p:nvPr/>
              </p:nvSpPr>
              <p:spPr bwMode="auto">
                <a:xfrm>
                  <a:off x="2038" y="2493"/>
                  <a:ext cx="553" cy="360"/>
                </a:xfrm>
                <a:custGeom>
                  <a:avLst/>
                  <a:gdLst/>
                  <a:ahLst/>
                  <a:cxnLst>
                    <a:cxn ang="0">
                      <a:pos x="48" y="0"/>
                    </a:cxn>
                    <a:cxn ang="0">
                      <a:pos x="76" y="30"/>
                    </a:cxn>
                    <a:cxn ang="0">
                      <a:pos x="107" y="68"/>
                    </a:cxn>
                    <a:cxn ang="0">
                      <a:pos x="153" y="105"/>
                    </a:cxn>
                    <a:cxn ang="0">
                      <a:pos x="199" y="132"/>
                    </a:cxn>
                    <a:cxn ang="0">
                      <a:pos x="240" y="151"/>
                    </a:cxn>
                    <a:cxn ang="0">
                      <a:pos x="294" y="178"/>
                    </a:cxn>
                    <a:cxn ang="0">
                      <a:pos x="347" y="197"/>
                    </a:cxn>
                    <a:cxn ang="0">
                      <a:pos x="404" y="204"/>
                    </a:cxn>
                    <a:cxn ang="0">
                      <a:pos x="423" y="220"/>
                    </a:cxn>
                    <a:cxn ang="0">
                      <a:pos x="442" y="254"/>
                    </a:cxn>
                    <a:cxn ang="0">
                      <a:pos x="470" y="275"/>
                    </a:cxn>
                    <a:cxn ang="0">
                      <a:pos x="499" y="290"/>
                    </a:cxn>
                    <a:cxn ang="0">
                      <a:pos x="525" y="311"/>
                    </a:cxn>
                    <a:cxn ang="0">
                      <a:pos x="544" y="330"/>
                    </a:cxn>
                    <a:cxn ang="0">
                      <a:pos x="553" y="360"/>
                    </a:cxn>
                    <a:cxn ang="0">
                      <a:pos x="0" y="78"/>
                    </a:cxn>
                    <a:cxn ang="0">
                      <a:pos x="48" y="0"/>
                    </a:cxn>
                  </a:cxnLst>
                  <a:rect l="0" t="0" r="r" b="b"/>
                  <a:pathLst>
                    <a:path w="553" h="360">
                      <a:moveTo>
                        <a:pt x="48" y="0"/>
                      </a:moveTo>
                      <a:lnTo>
                        <a:pt x="76" y="30"/>
                      </a:lnTo>
                      <a:lnTo>
                        <a:pt x="107" y="68"/>
                      </a:lnTo>
                      <a:lnTo>
                        <a:pt x="153" y="105"/>
                      </a:lnTo>
                      <a:lnTo>
                        <a:pt x="199" y="132"/>
                      </a:lnTo>
                      <a:lnTo>
                        <a:pt x="240" y="151"/>
                      </a:lnTo>
                      <a:lnTo>
                        <a:pt x="294" y="178"/>
                      </a:lnTo>
                      <a:lnTo>
                        <a:pt x="347" y="197"/>
                      </a:lnTo>
                      <a:lnTo>
                        <a:pt x="404" y="204"/>
                      </a:lnTo>
                      <a:lnTo>
                        <a:pt x="423" y="220"/>
                      </a:lnTo>
                      <a:lnTo>
                        <a:pt x="442" y="254"/>
                      </a:lnTo>
                      <a:lnTo>
                        <a:pt x="470" y="275"/>
                      </a:lnTo>
                      <a:lnTo>
                        <a:pt x="499" y="290"/>
                      </a:lnTo>
                      <a:lnTo>
                        <a:pt x="525" y="311"/>
                      </a:lnTo>
                      <a:lnTo>
                        <a:pt x="544" y="330"/>
                      </a:lnTo>
                      <a:lnTo>
                        <a:pt x="553" y="360"/>
                      </a:lnTo>
                      <a:lnTo>
                        <a:pt x="0" y="78"/>
                      </a:lnTo>
                      <a:lnTo>
                        <a:pt x="48" y="0"/>
                      </a:lnTo>
                      <a:close/>
                    </a:path>
                  </a:pathLst>
                </a:custGeom>
                <a:solidFill>
                  <a:srgbClr val="FF8000"/>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grpSp>
          <p:sp>
            <p:nvSpPr>
              <p:cNvPr id="32" name="Freeform 11"/>
              <p:cNvSpPr>
                <a:spLocks/>
              </p:cNvSpPr>
              <p:nvPr/>
            </p:nvSpPr>
            <p:spPr bwMode="auto">
              <a:xfrm>
                <a:off x="3942" y="2927"/>
                <a:ext cx="736" cy="576"/>
              </a:xfrm>
              <a:custGeom>
                <a:avLst/>
                <a:gdLst/>
                <a:ahLst/>
                <a:cxnLst>
                  <a:cxn ang="0">
                    <a:pos x="213" y="0"/>
                  </a:cxn>
                  <a:cxn ang="0">
                    <a:pos x="178" y="156"/>
                  </a:cxn>
                  <a:cxn ang="0">
                    <a:pos x="106" y="289"/>
                  </a:cxn>
                  <a:cxn ang="0">
                    <a:pos x="98" y="304"/>
                  </a:cxn>
                  <a:cxn ang="0">
                    <a:pos x="57" y="372"/>
                  </a:cxn>
                  <a:cxn ang="0">
                    <a:pos x="0" y="662"/>
                  </a:cxn>
                  <a:cxn ang="0">
                    <a:pos x="323" y="750"/>
                  </a:cxn>
                  <a:cxn ang="0">
                    <a:pos x="414" y="697"/>
                  </a:cxn>
                  <a:cxn ang="0">
                    <a:pos x="433" y="613"/>
                  </a:cxn>
                  <a:cxn ang="0">
                    <a:pos x="529" y="666"/>
                  </a:cxn>
                  <a:cxn ang="0">
                    <a:pos x="582" y="640"/>
                  </a:cxn>
                  <a:cxn ang="0">
                    <a:pos x="604" y="605"/>
                  </a:cxn>
                  <a:cxn ang="0">
                    <a:pos x="617" y="577"/>
                  </a:cxn>
                  <a:cxn ang="0">
                    <a:pos x="620" y="552"/>
                  </a:cxn>
                  <a:cxn ang="0">
                    <a:pos x="620" y="506"/>
                  </a:cxn>
                  <a:cxn ang="0">
                    <a:pos x="617" y="480"/>
                  </a:cxn>
                  <a:cxn ang="0">
                    <a:pos x="658" y="472"/>
                  </a:cxn>
                  <a:cxn ang="0">
                    <a:pos x="678" y="463"/>
                  </a:cxn>
                  <a:cxn ang="0">
                    <a:pos x="700" y="446"/>
                  </a:cxn>
                  <a:cxn ang="0">
                    <a:pos x="726" y="425"/>
                  </a:cxn>
                  <a:cxn ang="0">
                    <a:pos x="736" y="388"/>
                  </a:cxn>
                  <a:cxn ang="0">
                    <a:pos x="734" y="346"/>
                  </a:cxn>
                  <a:cxn ang="0">
                    <a:pos x="727" y="308"/>
                  </a:cxn>
                  <a:cxn ang="0">
                    <a:pos x="696" y="254"/>
                  </a:cxn>
                  <a:cxn ang="0">
                    <a:pos x="674" y="235"/>
                  </a:cxn>
                  <a:cxn ang="0">
                    <a:pos x="311" y="3"/>
                  </a:cxn>
                  <a:cxn ang="0">
                    <a:pos x="213" y="0"/>
                  </a:cxn>
                </a:cxnLst>
                <a:rect l="0" t="0" r="r" b="b"/>
                <a:pathLst>
                  <a:path w="736" h="750">
                    <a:moveTo>
                      <a:pt x="213" y="0"/>
                    </a:moveTo>
                    <a:lnTo>
                      <a:pt x="178" y="156"/>
                    </a:lnTo>
                    <a:lnTo>
                      <a:pt x="106" y="289"/>
                    </a:lnTo>
                    <a:lnTo>
                      <a:pt x="98" y="304"/>
                    </a:lnTo>
                    <a:lnTo>
                      <a:pt x="57" y="372"/>
                    </a:lnTo>
                    <a:lnTo>
                      <a:pt x="0" y="662"/>
                    </a:lnTo>
                    <a:lnTo>
                      <a:pt x="323" y="750"/>
                    </a:lnTo>
                    <a:lnTo>
                      <a:pt x="414" y="697"/>
                    </a:lnTo>
                    <a:lnTo>
                      <a:pt x="433" y="613"/>
                    </a:lnTo>
                    <a:lnTo>
                      <a:pt x="529" y="666"/>
                    </a:lnTo>
                    <a:lnTo>
                      <a:pt x="582" y="640"/>
                    </a:lnTo>
                    <a:lnTo>
                      <a:pt x="604" y="605"/>
                    </a:lnTo>
                    <a:lnTo>
                      <a:pt x="617" y="577"/>
                    </a:lnTo>
                    <a:lnTo>
                      <a:pt x="620" y="552"/>
                    </a:lnTo>
                    <a:lnTo>
                      <a:pt x="620" y="506"/>
                    </a:lnTo>
                    <a:lnTo>
                      <a:pt x="617" y="480"/>
                    </a:lnTo>
                    <a:lnTo>
                      <a:pt x="658" y="472"/>
                    </a:lnTo>
                    <a:lnTo>
                      <a:pt x="678" y="463"/>
                    </a:lnTo>
                    <a:lnTo>
                      <a:pt x="700" y="446"/>
                    </a:lnTo>
                    <a:lnTo>
                      <a:pt x="726" y="425"/>
                    </a:lnTo>
                    <a:lnTo>
                      <a:pt x="736" y="388"/>
                    </a:lnTo>
                    <a:lnTo>
                      <a:pt x="734" y="346"/>
                    </a:lnTo>
                    <a:lnTo>
                      <a:pt x="727" y="308"/>
                    </a:lnTo>
                    <a:lnTo>
                      <a:pt x="696" y="254"/>
                    </a:lnTo>
                    <a:lnTo>
                      <a:pt x="674" y="235"/>
                    </a:lnTo>
                    <a:lnTo>
                      <a:pt x="311" y="3"/>
                    </a:lnTo>
                    <a:lnTo>
                      <a:pt x="213" y="0"/>
                    </a:lnTo>
                    <a:close/>
                  </a:path>
                </a:pathLst>
              </a:custGeom>
              <a:solidFill>
                <a:srgbClr val="FFA040"/>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33" name="Freeform 12"/>
              <p:cNvSpPr>
                <a:spLocks/>
              </p:cNvSpPr>
              <p:nvPr/>
            </p:nvSpPr>
            <p:spPr bwMode="auto">
              <a:xfrm>
                <a:off x="3390" y="2760"/>
                <a:ext cx="522" cy="339"/>
              </a:xfrm>
              <a:custGeom>
                <a:avLst/>
                <a:gdLst/>
                <a:ahLst/>
                <a:cxnLst>
                  <a:cxn ang="0">
                    <a:pos x="510" y="91"/>
                  </a:cxn>
                  <a:cxn ang="0">
                    <a:pos x="457" y="53"/>
                  </a:cxn>
                  <a:cxn ang="0">
                    <a:pos x="389" y="11"/>
                  </a:cxn>
                  <a:cxn ang="0">
                    <a:pos x="347" y="2"/>
                  </a:cxn>
                  <a:cxn ang="0">
                    <a:pos x="316" y="0"/>
                  </a:cxn>
                  <a:cxn ang="0">
                    <a:pos x="283" y="11"/>
                  </a:cxn>
                  <a:cxn ang="0">
                    <a:pos x="243" y="26"/>
                  </a:cxn>
                  <a:cxn ang="0">
                    <a:pos x="186" y="57"/>
                  </a:cxn>
                  <a:cxn ang="0">
                    <a:pos x="141" y="80"/>
                  </a:cxn>
                  <a:cxn ang="0">
                    <a:pos x="96" y="97"/>
                  </a:cxn>
                  <a:cxn ang="0">
                    <a:pos x="57" y="114"/>
                  </a:cxn>
                  <a:cxn ang="0">
                    <a:pos x="23" y="137"/>
                  </a:cxn>
                  <a:cxn ang="0">
                    <a:pos x="4" y="190"/>
                  </a:cxn>
                  <a:cxn ang="0">
                    <a:pos x="0" y="236"/>
                  </a:cxn>
                  <a:cxn ang="0">
                    <a:pos x="36" y="277"/>
                  </a:cxn>
                  <a:cxn ang="0">
                    <a:pos x="72" y="315"/>
                  </a:cxn>
                  <a:cxn ang="0">
                    <a:pos x="118" y="354"/>
                  </a:cxn>
                  <a:cxn ang="0">
                    <a:pos x="165" y="386"/>
                  </a:cxn>
                  <a:cxn ang="0">
                    <a:pos x="228" y="418"/>
                  </a:cxn>
                  <a:cxn ang="0">
                    <a:pos x="319" y="441"/>
                  </a:cxn>
                  <a:cxn ang="0">
                    <a:pos x="374" y="441"/>
                  </a:cxn>
                  <a:cxn ang="0">
                    <a:pos x="415" y="437"/>
                  </a:cxn>
                  <a:cxn ang="0">
                    <a:pos x="427" y="418"/>
                  </a:cxn>
                  <a:cxn ang="0">
                    <a:pos x="419" y="403"/>
                  </a:cxn>
                  <a:cxn ang="0">
                    <a:pos x="377" y="399"/>
                  </a:cxn>
                  <a:cxn ang="0">
                    <a:pos x="312" y="399"/>
                  </a:cxn>
                  <a:cxn ang="0">
                    <a:pos x="251" y="380"/>
                  </a:cxn>
                  <a:cxn ang="0">
                    <a:pos x="175" y="361"/>
                  </a:cxn>
                  <a:cxn ang="0">
                    <a:pos x="125" y="327"/>
                  </a:cxn>
                  <a:cxn ang="0">
                    <a:pos x="110" y="308"/>
                  </a:cxn>
                  <a:cxn ang="0">
                    <a:pos x="114" y="293"/>
                  </a:cxn>
                  <a:cxn ang="0">
                    <a:pos x="137" y="285"/>
                  </a:cxn>
                  <a:cxn ang="0">
                    <a:pos x="179" y="285"/>
                  </a:cxn>
                  <a:cxn ang="0">
                    <a:pos x="236" y="293"/>
                  </a:cxn>
                  <a:cxn ang="0">
                    <a:pos x="316" y="315"/>
                  </a:cxn>
                  <a:cxn ang="0">
                    <a:pos x="377" y="319"/>
                  </a:cxn>
                  <a:cxn ang="0">
                    <a:pos x="412" y="315"/>
                  </a:cxn>
                  <a:cxn ang="0">
                    <a:pos x="442" y="300"/>
                  </a:cxn>
                  <a:cxn ang="0">
                    <a:pos x="464" y="272"/>
                  </a:cxn>
                  <a:cxn ang="0">
                    <a:pos x="480" y="243"/>
                  </a:cxn>
                  <a:cxn ang="0">
                    <a:pos x="476" y="194"/>
                  </a:cxn>
                  <a:cxn ang="0">
                    <a:pos x="507" y="156"/>
                  </a:cxn>
                  <a:cxn ang="0">
                    <a:pos x="522" y="118"/>
                  </a:cxn>
                  <a:cxn ang="0">
                    <a:pos x="510" y="91"/>
                  </a:cxn>
                </a:cxnLst>
                <a:rect l="0" t="0" r="r" b="b"/>
                <a:pathLst>
                  <a:path w="522" h="441">
                    <a:moveTo>
                      <a:pt x="510" y="91"/>
                    </a:moveTo>
                    <a:lnTo>
                      <a:pt x="457" y="53"/>
                    </a:lnTo>
                    <a:lnTo>
                      <a:pt x="389" y="11"/>
                    </a:lnTo>
                    <a:lnTo>
                      <a:pt x="347" y="2"/>
                    </a:lnTo>
                    <a:lnTo>
                      <a:pt x="316" y="0"/>
                    </a:lnTo>
                    <a:lnTo>
                      <a:pt x="283" y="11"/>
                    </a:lnTo>
                    <a:lnTo>
                      <a:pt x="243" y="26"/>
                    </a:lnTo>
                    <a:lnTo>
                      <a:pt x="186" y="57"/>
                    </a:lnTo>
                    <a:lnTo>
                      <a:pt x="141" y="80"/>
                    </a:lnTo>
                    <a:lnTo>
                      <a:pt x="96" y="97"/>
                    </a:lnTo>
                    <a:lnTo>
                      <a:pt x="57" y="114"/>
                    </a:lnTo>
                    <a:lnTo>
                      <a:pt x="23" y="137"/>
                    </a:lnTo>
                    <a:lnTo>
                      <a:pt x="4" y="190"/>
                    </a:lnTo>
                    <a:lnTo>
                      <a:pt x="0" y="236"/>
                    </a:lnTo>
                    <a:lnTo>
                      <a:pt x="36" y="277"/>
                    </a:lnTo>
                    <a:lnTo>
                      <a:pt x="72" y="315"/>
                    </a:lnTo>
                    <a:lnTo>
                      <a:pt x="118" y="354"/>
                    </a:lnTo>
                    <a:lnTo>
                      <a:pt x="165" y="386"/>
                    </a:lnTo>
                    <a:lnTo>
                      <a:pt x="228" y="418"/>
                    </a:lnTo>
                    <a:lnTo>
                      <a:pt x="319" y="441"/>
                    </a:lnTo>
                    <a:lnTo>
                      <a:pt x="374" y="441"/>
                    </a:lnTo>
                    <a:lnTo>
                      <a:pt x="415" y="437"/>
                    </a:lnTo>
                    <a:lnTo>
                      <a:pt x="427" y="418"/>
                    </a:lnTo>
                    <a:lnTo>
                      <a:pt x="419" y="403"/>
                    </a:lnTo>
                    <a:lnTo>
                      <a:pt x="377" y="399"/>
                    </a:lnTo>
                    <a:lnTo>
                      <a:pt x="312" y="399"/>
                    </a:lnTo>
                    <a:lnTo>
                      <a:pt x="251" y="380"/>
                    </a:lnTo>
                    <a:lnTo>
                      <a:pt x="175" y="361"/>
                    </a:lnTo>
                    <a:lnTo>
                      <a:pt x="125" y="327"/>
                    </a:lnTo>
                    <a:lnTo>
                      <a:pt x="110" y="308"/>
                    </a:lnTo>
                    <a:lnTo>
                      <a:pt x="114" y="293"/>
                    </a:lnTo>
                    <a:lnTo>
                      <a:pt x="137" y="285"/>
                    </a:lnTo>
                    <a:lnTo>
                      <a:pt x="179" y="285"/>
                    </a:lnTo>
                    <a:lnTo>
                      <a:pt x="236" y="293"/>
                    </a:lnTo>
                    <a:lnTo>
                      <a:pt x="316" y="315"/>
                    </a:lnTo>
                    <a:lnTo>
                      <a:pt x="377" y="319"/>
                    </a:lnTo>
                    <a:lnTo>
                      <a:pt x="412" y="315"/>
                    </a:lnTo>
                    <a:lnTo>
                      <a:pt x="442" y="300"/>
                    </a:lnTo>
                    <a:lnTo>
                      <a:pt x="464" y="272"/>
                    </a:lnTo>
                    <a:lnTo>
                      <a:pt x="480" y="243"/>
                    </a:lnTo>
                    <a:lnTo>
                      <a:pt x="476" y="194"/>
                    </a:lnTo>
                    <a:lnTo>
                      <a:pt x="507" y="156"/>
                    </a:lnTo>
                    <a:lnTo>
                      <a:pt x="522" y="118"/>
                    </a:lnTo>
                    <a:lnTo>
                      <a:pt x="510" y="91"/>
                    </a:lnTo>
                    <a:close/>
                  </a:path>
                </a:pathLst>
              </a:custGeom>
              <a:solidFill>
                <a:srgbClr val="FFA040"/>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34" name="Freeform 13"/>
              <p:cNvSpPr>
                <a:spLocks/>
              </p:cNvSpPr>
              <p:nvPr/>
            </p:nvSpPr>
            <p:spPr bwMode="auto">
              <a:xfrm>
                <a:off x="3935" y="2611"/>
                <a:ext cx="319" cy="136"/>
              </a:xfrm>
              <a:custGeom>
                <a:avLst/>
                <a:gdLst/>
                <a:ahLst/>
                <a:cxnLst>
                  <a:cxn ang="0">
                    <a:pos x="315" y="0"/>
                  </a:cxn>
                  <a:cxn ang="0">
                    <a:pos x="266" y="13"/>
                  </a:cxn>
                  <a:cxn ang="0">
                    <a:pos x="239" y="15"/>
                  </a:cxn>
                  <a:cxn ang="0">
                    <a:pos x="205" y="12"/>
                  </a:cxn>
                  <a:cxn ang="0">
                    <a:pos x="194" y="6"/>
                  </a:cxn>
                  <a:cxn ang="0">
                    <a:pos x="180" y="6"/>
                  </a:cxn>
                  <a:cxn ang="0">
                    <a:pos x="163" y="13"/>
                  </a:cxn>
                  <a:cxn ang="0">
                    <a:pos x="148" y="15"/>
                  </a:cxn>
                  <a:cxn ang="0">
                    <a:pos x="138" y="12"/>
                  </a:cxn>
                  <a:cxn ang="0">
                    <a:pos x="125" y="6"/>
                  </a:cxn>
                  <a:cxn ang="0">
                    <a:pos x="112" y="6"/>
                  </a:cxn>
                  <a:cxn ang="0">
                    <a:pos x="100" y="8"/>
                  </a:cxn>
                  <a:cxn ang="0">
                    <a:pos x="93" y="17"/>
                  </a:cxn>
                  <a:cxn ang="0">
                    <a:pos x="83" y="27"/>
                  </a:cxn>
                  <a:cxn ang="0">
                    <a:pos x="68" y="27"/>
                  </a:cxn>
                  <a:cxn ang="0">
                    <a:pos x="49" y="27"/>
                  </a:cxn>
                  <a:cxn ang="0">
                    <a:pos x="36" y="31"/>
                  </a:cxn>
                  <a:cxn ang="0">
                    <a:pos x="21" y="40"/>
                  </a:cxn>
                  <a:cxn ang="0">
                    <a:pos x="7" y="61"/>
                  </a:cxn>
                  <a:cxn ang="0">
                    <a:pos x="0" y="80"/>
                  </a:cxn>
                  <a:cxn ang="0">
                    <a:pos x="5" y="95"/>
                  </a:cxn>
                  <a:cxn ang="0">
                    <a:pos x="19" y="109"/>
                  </a:cxn>
                  <a:cxn ang="0">
                    <a:pos x="45" y="112"/>
                  </a:cxn>
                  <a:cxn ang="0">
                    <a:pos x="59" y="118"/>
                  </a:cxn>
                  <a:cxn ang="0">
                    <a:pos x="66" y="130"/>
                  </a:cxn>
                  <a:cxn ang="0">
                    <a:pos x="59" y="141"/>
                  </a:cxn>
                  <a:cxn ang="0">
                    <a:pos x="55" y="145"/>
                  </a:cxn>
                  <a:cxn ang="0">
                    <a:pos x="55" y="154"/>
                  </a:cxn>
                  <a:cxn ang="0">
                    <a:pos x="60" y="162"/>
                  </a:cxn>
                  <a:cxn ang="0">
                    <a:pos x="70" y="175"/>
                  </a:cxn>
                  <a:cxn ang="0">
                    <a:pos x="112" y="177"/>
                  </a:cxn>
                  <a:cxn ang="0">
                    <a:pos x="214" y="63"/>
                  </a:cxn>
                  <a:cxn ang="0">
                    <a:pos x="310" y="50"/>
                  </a:cxn>
                  <a:cxn ang="0">
                    <a:pos x="319" y="40"/>
                  </a:cxn>
                  <a:cxn ang="0">
                    <a:pos x="319" y="13"/>
                  </a:cxn>
                  <a:cxn ang="0">
                    <a:pos x="315" y="0"/>
                  </a:cxn>
                </a:cxnLst>
                <a:rect l="0" t="0" r="r" b="b"/>
                <a:pathLst>
                  <a:path w="319" h="177">
                    <a:moveTo>
                      <a:pt x="315" y="0"/>
                    </a:moveTo>
                    <a:lnTo>
                      <a:pt x="266" y="13"/>
                    </a:lnTo>
                    <a:lnTo>
                      <a:pt x="239" y="15"/>
                    </a:lnTo>
                    <a:lnTo>
                      <a:pt x="205" y="12"/>
                    </a:lnTo>
                    <a:lnTo>
                      <a:pt x="194" y="6"/>
                    </a:lnTo>
                    <a:lnTo>
                      <a:pt x="180" y="6"/>
                    </a:lnTo>
                    <a:lnTo>
                      <a:pt x="163" y="13"/>
                    </a:lnTo>
                    <a:lnTo>
                      <a:pt x="148" y="15"/>
                    </a:lnTo>
                    <a:lnTo>
                      <a:pt x="138" y="12"/>
                    </a:lnTo>
                    <a:lnTo>
                      <a:pt x="125" y="6"/>
                    </a:lnTo>
                    <a:lnTo>
                      <a:pt x="112" y="6"/>
                    </a:lnTo>
                    <a:lnTo>
                      <a:pt x="100" y="8"/>
                    </a:lnTo>
                    <a:lnTo>
                      <a:pt x="93" y="17"/>
                    </a:lnTo>
                    <a:lnTo>
                      <a:pt x="83" y="27"/>
                    </a:lnTo>
                    <a:lnTo>
                      <a:pt x="68" y="27"/>
                    </a:lnTo>
                    <a:lnTo>
                      <a:pt x="49" y="27"/>
                    </a:lnTo>
                    <a:lnTo>
                      <a:pt x="36" y="31"/>
                    </a:lnTo>
                    <a:lnTo>
                      <a:pt x="21" y="40"/>
                    </a:lnTo>
                    <a:lnTo>
                      <a:pt x="7" y="61"/>
                    </a:lnTo>
                    <a:lnTo>
                      <a:pt x="0" y="80"/>
                    </a:lnTo>
                    <a:lnTo>
                      <a:pt x="5" y="95"/>
                    </a:lnTo>
                    <a:lnTo>
                      <a:pt x="19" y="109"/>
                    </a:lnTo>
                    <a:lnTo>
                      <a:pt x="45" y="112"/>
                    </a:lnTo>
                    <a:lnTo>
                      <a:pt x="59" y="118"/>
                    </a:lnTo>
                    <a:lnTo>
                      <a:pt x="66" y="130"/>
                    </a:lnTo>
                    <a:lnTo>
                      <a:pt x="59" y="141"/>
                    </a:lnTo>
                    <a:lnTo>
                      <a:pt x="55" y="145"/>
                    </a:lnTo>
                    <a:lnTo>
                      <a:pt x="55" y="154"/>
                    </a:lnTo>
                    <a:lnTo>
                      <a:pt x="60" y="162"/>
                    </a:lnTo>
                    <a:lnTo>
                      <a:pt x="70" y="175"/>
                    </a:lnTo>
                    <a:lnTo>
                      <a:pt x="112" y="177"/>
                    </a:lnTo>
                    <a:lnTo>
                      <a:pt x="214" y="63"/>
                    </a:lnTo>
                    <a:lnTo>
                      <a:pt x="310" y="50"/>
                    </a:lnTo>
                    <a:lnTo>
                      <a:pt x="319" y="40"/>
                    </a:lnTo>
                    <a:lnTo>
                      <a:pt x="319" y="13"/>
                    </a:lnTo>
                    <a:lnTo>
                      <a:pt x="315" y="0"/>
                    </a:lnTo>
                    <a:close/>
                  </a:path>
                </a:pathLst>
              </a:custGeom>
              <a:solidFill>
                <a:srgbClr val="BF3F00"/>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35" name="Freeform 14"/>
              <p:cNvSpPr>
                <a:spLocks/>
              </p:cNvSpPr>
              <p:nvPr/>
            </p:nvSpPr>
            <p:spPr bwMode="auto">
              <a:xfrm>
                <a:off x="3379" y="2506"/>
                <a:ext cx="873" cy="313"/>
              </a:xfrm>
              <a:custGeom>
                <a:avLst/>
                <a:gdLst/>
                <a:ahLst/>
                <a:cxnLst>
                  <a:cxn ang="0">
                    <a:pos x="873" y="80"/>
                  </a:cxn>
                  <a:cxn ang="0">
                    <a:pos x="848" y="33"/>
                  </a:cxn>
                  <a:cxn ang="0">
                    <a:pos x="818" y="9"/>
                  </a:cxn>
                  <a:cxn ang="0">
                    <a:pos x="727" y="0"/>
                  </a:cxn>
                  <a:cxn ang="0">
                    <a:pos x="594" y="6"/>
                  </a:cxn>
                  <a:cxn ang="0">
                    <a:pos x="546" y="17"/>
                  </a:cxn>
                  <a:cxn ang="0">
                    <a:pos x="529" y="50"/>
                  </a:cxn>
                  <a:cxn ang="0">
                    <a:pos x="527" y="94"/>
                  </a:cxn>
                  <a:cxn ang="0">
                    <a:pos x="394" y="164"/>
                  </a:cxn>
                  <a:cxn ang="0">
                    <a:pos x="277" y="217"/>
                  </a:cxn>
                  <a:cxn ang="0">
                    <a:pos x="268" y="238"/>
                  </a:cxn>
                  <a:cxn ang="0">
                    <a:pos x="186" y="271"/>
                  </a:cxn>
                  <a:cxn ang="0">
                    <a:pos x="95" y="312"/>
                  </a:cxn>
                  <a:cxn ang="0">
                    <a:pos x="62" y="333"/>
                  </a:cxn>
                  <a:cxn ang="0">
                    <a:pos x="43" y="335"/>
                  </a:cxn>
                  <a:cxn ang="0">
                    <a:pos x="0" y="407"/>
                  </a:cxn>
                  <a:cxn ang="0">
                    <a:pos x="150" y="354"/>
                  </a:cxn>
                  <a:cxn ang="0">
                    <a:pos x="283" y="299"/>
                  </a:cxn>
                  <a:cxn ang="0">
                    <a:pos x="321" y="297"/>
                  </a:cxn>
                  <a:cxn ang="0">
                    <a:pos x="359" y="318"/>
                  </a:cxn>
                  <a:cxn ang="0">
                    <a:pos x="485" y="379"/>
                  </a:cxn>
                  <a:cxn ang="0">
                    <a:pos x="533" y="406"/>
                  </a:cxn>
                  <a:cxn ang="0">
                    <a:pos x="561" y="381"/>
                  </a:cxn>
                  <a:cxn ang="0">
                    <a:pos x="472" y="335"/>
                  </a:cxn>
                  <a:cxn ang="0">
                    <a:pos x="366" y="274"/>
                  </a:cxn>
                  <a:cxn ang="0">
                    <a:pos x="363" y="253"/>
                  </a:cxn>
                  <a:cxn ang="0">
                    <a:pos x="400" y="244"/>
                  </a:cxn>
                  <a:cxn ang="0">
                    <a:pos x="443" y="223"/>
                  </a:cxn>
                  <a:cxn ang="0">
                    <a:pos x="512" y="181"/>
                  </a:cxn>
                  <a:cxn ang="0">
                    <a:pos x="561" y="136"/>
                  </a:cxn>
                  <a:cxn ang="0">
                    <a:pos x="601" y="147"/>
                  </a:cxn>
                  <a:cxn ang="0">
                    <a:pos x="641" y="149"/>
                  </a:cxn>
                  <a:cxn ang="0">
                    <a:pos x="677" y="126"/>
                  </a:cxn>
                  <a:cxn ang="0">
                    <a:pos x="715" y="128"/>
                  </a:cxn>
                  <a:cxn ang="0">
                    <a:pos x="738" y="124"/>
                  </a:cxn>
                  <a:cxn ang="0">
                    <a:pos x="778" y="113"/>
                  </a:cxn>
                  <a:cxn ang="0">
                    <a:pos x="797" y="125"/>
                  </a:cxn>
                  <a:cxn ang="0">
                    <a:pos x="833" y="132"/>
                  </a:cxn>
                  <a:cxn ang="0">
                    <a:pos x="873" y="105"/>
                  </a:cxn>
                </a:cxnLst>
                <a:rect l="0" t="0" r="r" b="b"/>
                <a:pathLst>
                  <a:path w="873" h="407">
                    <a:moveTo>
                      <a:pt x="873" y="105"/>
                    </a:moveTo>
                    <a:lnTo>
                      <a:pt x="873" y="80"/>
                    </a:lnTo>
                    <a:lnTo>
                      <a:pt x="866" y="59"/>
                    </a:lnTo>
                    <a:lnTo>
                      <a:pt x="848" y="33"/>
                    </a:lnTo>
                    <a:lnTo>
                      <a:pt x="836" y="20"/>
                    </a:lnTo>
                    <a:lnTo>
                      <a:pt x="818" y="9"/>
                    </a:lnTo>
                    <a:lnTo>
                      <a:pt x="799" y="1"/>
                    </a:lnTo>
                    <a:lnTo>
                      <a:pt x="727" y="0"/>
                    </a:lnTo>
                    <a:lnTo>
                      <a:pt x="626" y="5"/>
                    </a:lnTo>
                    <a:lnTo>
                      <a:pt x="594" y="6"/>
                    </a:lnTo>
                    <a:lnTo>
                      <a:pt x="561" y="11"/>
                    </a:lnTo>
                    <a:lnTo>
                      <a:pt x="546" y="17"/>
                    </a:lnTo>
                    <a:lnTo>
                      <a:pt x="537" y="29"/>
                    </a:lnTo>
                    <a:lnTo>
                      <a:pt x="529" y="50"/>
                    </a:lnTo>
                    <a:lnTo>
                      <a:pt x="533" y="69"/>
                    </a:lnTo>
                    <a:lnTo>
                      <a:pt x="527" y="94"/>
                    </a:lnTo>
                    <a:lnTo>
                      <a:pt x="504" y="109"/>
                    </a:lnTo>
                    <a:lnTo>
                      <a:pt x="394" y="164"/>
                    </a:lnTo>
                    <a:lnTo>
                      <a:pt x="307" y="200"/>
                    </a:lnTo>
                    <a:lnTo>
                      <a:pt x="277" y="217"/>
                    </a:lnTo>
                    <a:lnTo>
                      <a:pt x="268" y="231"/>
                    </a:lnTo>
                    <a:lnTo>
                      <a:pt x="268" y="238"/>
                    </a:lnTo>
                    <a:lnTo>
                      <a:pt x="256" y="246"/>
                    </a:lnTo>
                    <a:lnTo>
                      <a:pt x="186" y="271"/>
                    </a:lnTo>
                    <a:lnTo>
                      <a:pt x="115" y="301"/>
                    </a:lnTo>
                    <a:lnTo>
                      <a:pt x="95" y="312"/>
                    </a:lnTo>
                    <a:lnTo>
                      <a:pt x="77" y="330"/>
                    </a:lnTo>
                    <a:lnTo>
                      <a:pt x="62" y="333"/>
                    </a:lnTo>
                    <a:lnTo>
                      <a:pt x="53" y="333"/>
                    </a:lnTo>
                    <a:lnTo>
                      <a:pt x="43" y="335"/>
                    </a:lnTo>
                    <a:lnTo>
                      <a:pt x="17" y="347"/>
                    </a:lnTo>
                    <a:lnTo>
                      <a:pt x="0" y="407"/>
                    </a:lnTo>
                    <a:lnTo>
                      <a:pt x="72" y="379"/>
                    </a:lnTo>
                    <a:lnTo>
                      <a:pt x="150" y="354"/>
                    </a:lnTo>
                    <a:lnTo>
                      <a:pt x="231" y="324"/>
                    </a:lnTo>
                    <a:lnTo>
                      <a:pt x="283" y="299"/>
                    </a:lnTo>
                    <a:lnTo>
                      <a:pt x="304" y="297"/>
                    </a:lnTo>
                    <a:lnTo>
                      <a:pt x="321" y="297"/>
                    </a:lnTo>
                    <a:lnTo>
                      <a:pt x="336" y="305"/>
                    </a:lnTo>
                    <a:lnTo>
                      <a:pt x="359" y="318"/>
                    </a:lnTo>
                    <a:lnTo>
                      <a:pt x="421" y="347"/>
                    </a:lnTo>
                    <a:lnTo>
                      <a:pt x="485" y="379"/>
                    </a:lnTo>
                    <a:lnTo>
                      <a:pt x="514" y="400"/>
                    </a:lnTo>
                    <a:lnTo>
                      <a:pt x="533" y="406"/>
                    </a:lnTo>
                    <a:lnTo>
                      <a:pt x="550" y="406"/>
                    </a:lnTo>
                    <a:lnTo>
                      <a:pt x="561" y="381"/>
                    </a:lnTo>
                    <a:lnTo>
                      <a:pt x="527" y="360"/>
                    </a:lnTo>
                    <a:lnTo>
                      <a:pt x="472" y="335"/>
                    </a:lnTo>
                    <a:lnTo>
                      <a:pt x="424" y="307"/>
                    </a:lnTo>
                    <a:lnTo>
                      <a:pt x="366" y="274"/>
                    </a:lnTo>
                    <a:lnTo>
                      <a:pt x="359" y="259"/>
                    </a:lnTo>
                    <a:lnTo>
                      <a:pt x="363" y="253"/>
                    </a:lnTo>
                    <a:lnTo>
                      <a:pt x="375" y="246"/>
                    </a:lnTo>
                    <a:lnTo>
                      <a:pt x="400" y="244"/>
                    </a:lnTo>
                    <a:lnTo>
                      <a:pt x="417" y="240"/>
                    </a:lnTo>
                    <a:lnTo>
                      <a:pt x="443" y="223"/>
                    </a:lnTo>
                    <a:lnTo>
                      <a:pt x="470" y="204"/>
                    </a:lnTo>
                    <a:lnTo>
                      <a:pt x="512" y="181"/>
                    </a:lnTo>
                    <a:lnTo>
                      <a:pt x="544" y="145"/>
                    </a:lnTo>
                    <a:lnTo>
                      <a:pt x="561" y="136"/>
                    </a:lnTo>
                    <a:lnTo>
                      <a:pt x="577" y="136"/>
                    </a:lnTo>
                    <a:lnTo>
                      <a:pt x="601" y="147"/>
                    </a:lnTo>
                    <a:lnTo>
                      <a:pt x="620" y="151"/>
                    </a:lnTo>
                    <a:lnTo>
                      <a:pt x="641" y="149"/>
                    </a:lnTo>
                    <a:lnTo>
                      <a:pt x="655" y="137"/>
                    </a:lnTo>
                    <a:lnTo>
                      <a:pt x="677" y="126"/>
                    </a:lnTo>
                    <a:lnTo>
                      <a:pt x="698" y="126"/>
                    </a:lnTo>
                    <a:lnTo>
                      <a:pt x="715" y="128"/>
                    </a:lnTo>
                    <a:lnTo>
                      <a:pt x="727" y="128"/>
                    </a:lnTo>
                    <a:lnTo>
                      <a:pt x="738" y="124"/>
                    </a:lnTo>
                    <a:lnTo>
                      <a:pt x="753" y="113"/>
                    </a:lnTo>
                    <a:lnTo>
                      <a:pt x="778" y="113"/>
                    </a:lnTo>
                    <a:lnTo>
                      <a:pt x="788" y="118"/>
                    </a:lnTo>
                    <a:lnTo>
                      <a:pt x="797" y="125"/>
                    </a:lnTo>
                    <a:lnTo>
                      <a:pt x="810" y="130"/>
                    </a:lnTo>
                    <a:lnTo>
                      <a:pt x="833" y="132"/>
                    </a:lnTo>
                    <a:lnTo>
                      <a:pt x="866" y="128"/>
                    </a:lnTo>
                    <a:lnTo>
                      <a:pt x="873" y="105"/>
                    </a:lnTo>
                    <a:close/>
                  </a:path>
                </a:pathLst>
              </a:custGeom>
              <a:solidFill>
                <a:srgbClr val="FFA040"/>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36" name="Freeform 15"/>
              <p:cNvSpPr>
                <a:spLocks/>
              </p:cNvSpPr>
              <p:nvPr/>
            </p:nvSpPr>
            <p:spPr bwMode="auto">
              <a:xfrm>
                <a:off x="3207" y="2944"/>
                <a:ext cx="1379" cy="568"/>
              </a:xfrm>
              <a:custGeom>
                <a:avLst/>
                <a:gdLst/>
                <a:ahLst/>
                <a:cxnLst>
                  <a:cxn ang="0">
                    <a:pos x="146" y="515"/>
                  </a:cxn>
                  <a:cxn ang="0">
                    <a:pos x="412" y="576"/>
                  </a:cxn>
                  <a:cxn ang="0">
                    <a:pos x="622" y="640"/>
                  </a:cxn>
                  <a:cxn ang="0">
                    <a:pos x="801" y="640"/>
                  </a:cxn>
                  <a:cxn ang="0">
                    <a:pos x="930" y="705"/>
                  </a:cxn>
                  <a:cxn ang="0">
                    <a:pos x="1017" y="740"/>
                  </a:cxn>
                  <a:cxn ang="0">
                    <a:pos x="1124" y="718"/>
                  </a:cxn>
                  <a:cxn ang="0">
                    <a:pos x="1173" y="640"/>
                  </a:cxn>
                  <a:cxn ang="0">
                    <a:pos x="1315" y="618"/>
                  </a:cxn>
                  <a:cxn ang="0">
                    <a:pos x="1265" y="606"/>
                  </a:cxn>
                  <a:cxn ang="0">
                    <a:pos x="1196" y="522"/>
                  </a:cxn>
                  <a:cxn ang="0">
                    <a:pos x="1025" y="458"/>
                  </a:cxn>
                  <a:cxn ang="0">
                    <a:pos x="1029" y="382"/>
                  </a:cxn>
                  <a:cxn ang="0">
                    <a:pos x="1063" y="335"/>
                  </a:cxn>
                  <a:cxn ang="0">
                    <a:pos x="1311" y="477"/>
                  </a:cxn>
                  <a:cxn ang="0">
                    <a:pos x="1357" y="454"/>
                  </a:cxn>
                  <a:cxn ang="0">
                    <a:pos x="1319" y="431"/>
                  </a:cxn>
                  <a:cxn ang="0">
                    <a:pos x="1258" y="393"/>
                  </a:cxn>
                  <a:cxn ang="0">
                    <a:pos x="1160" y="348"/>
                  </a:cxn>
                  <a:cxn ang="0">
                    <a:pos x="1169" y="255"/>
                  </a:cxn>
                  <a:cxn ang="0">
                    <a:pos x="1120" y="248"/>
                  </a:cxn>
                  <a:cxn ang="0">
                    <a:pos x="1032" y="245"/>
                  </a:cxn>
                  <a:cxn ang="0">
                    <a:pos x="945" y="202"/>
                  </a:cxn>
                  <a:cxn ang="0">
                    <a:pos x="958" y="161"/>
                  </a:cxn>
                  <a:cxn ang="0">
                    <a:pos x="991" y="92"/>
                  </a:cxn>
                  <a:cxn ang="0">
                    <a:pos x="1059" y="46"/>
                  </a:cxn>
                  <a:cxn ang="0">
                    <a:pos x="1118" y="63"/>
                  </a:cxn>
                  <a:cxn ang="0">
                    <a:pos x="953" y="23"/>
                  </a:cxn>
                  <a:cxn ang="0">
                    <a:pos x="928" y="122"/>
                  </a:cxn>
                  <a:cxn ang="0">
                    <a:pos x="884" y="236"/>
                  </a:cxn>
                  <a:cxn ang="0">
                    <a:pos x="839" y="367"/>
                  </a:cxn>
                  <a:cxn ang="0">
                    <a:pos x="728" y="365"/>
                  </a:cxn>
                  <a:cxn ang="0">
                    <a:pos x="648" y="354"/>
                  </a:cxn>
                  <a:cxn ang="0">
                    <a:pos x="595" y="382"/>
                  </a:cxn>
                  <a:cxn ang="0">
                    <a:pos x="629" y="408"/>
                  </a:cxn>
                  <a:cxn ang="0">
                    <a:pos x="724" y="473"/>
                  </a:cxn>
                  <a:cxn ang="0">
                    <a:pos x="759" y="522"/>
                  </a:cxn>
                  <a:cxn ang="0">
                    <a:pos x="599" y="431"/>
                  </a:cxn>
                  <a:cxn ang="0">
                    <a:pos x="488" y="374"/>
                  </a:cxn>
                  <a:cxn ang="0">
                    <a:pos x="408" y="378"/>
                  </a:cxn>
                  <a:cxn ang="0">
                    <a:pos x="381" y="343"/>
                  </a:cxn>
                  <a:cxn ang="0">
                    <a:pos x="218" y="191"/>
                  </a:cxn>
                  <a:cxn ang="0">
                    <a:pos x="108" y="160"/>
                  </a:cxn>
                  <a:cxn ang="0">
                    <a:pos x="305" y="358"/>
                  </a:cxn>
                  <a:cxn ang="0">
                    <a:pos x="450" y="439"/>
                  </a:cxn>
                  <a:cxn ang="0">
                    <a:pos x="514" y="500"/>
                  </a:cxn>
                  <a:cxn ang="0">
                    <a:pos x="622" y="564"/>
                  </a:cxn>
                  <a:cxn ang="0">
                    <a:pos x="595" y="599"/>
                  </a:cxn>
                  <a:cxn ang="0">
                    <a:pos x="488" y="522"/>
                  </a:cxn>
                  <a:cxn ang="0">
                    <a:pos x="381" y="454"/>
                  </a:cxn>
                  <a:cxn ang="0">
                    <a:pos x="256" y="424"/>
                  </a:cxn>
                  <a:cxn ang="0">
                    <a:pos x="142" y="335"/>
                  </a:cxn>
                  <a:cxn ang="0">
                    <a:pos x="58" y="316"/>
                  </a:cxn>
                </a:cxnLst>
                <a:rect l="0" t="0" r="r" b="b"/>
                <a:pathLst>
                  <a:path w="1379" h="740">
                    <a:moveTo>
                      <a:pt x="0" y="401"/>
                    </a:moveTo>
                    <a:lnTo>
                      <a:pt x="85" y="446"/>
                    </a:lnTo>
                    <a:lnTo>
                      <a:pt x="146" y="515"/>
                    </a:lnTo>
                    <a:lnTo>
                      <a:pt x="214" y="538"/>
                    </a:lnTo>
                    <a:lnTo>
                      <a:pt x="328" y="564"/>
                    </a:lnTo>
                    <a:lnTo>
                      <a:pt x="412" y="576"/>
                    </a:lnTo>
                    <a:lnTo>
                      <a:pt x="503" y="583"/>
                    </a:lnTo>
                    <a:lnTo>
                      <a:pt x="572" y="602"/>
                    </a:lnTo>
                    <a:lnTo>
                      <a:pt x="622" y="640"/>
                    </a:lnTo>
                    <a:lnTo>
                      <a:pt x="698" y="629"/>
                    </a:lnTo>
                    <a:lnTo>
                      <a:pt x="763" y="629"/>
                    </a:lnTo>
                    <a:lnTo>
                      <a:pt x="801" y="640"/>
                    </a:lnTo>
                    <a:lnTo>
                      <a:pt x="858" y="678"/>
                    </a:lnTo>
                    <a:lnTo>
                      <a:pt x="898" y="691"/>
                    </a:lnTo>
                    <a:lnTo>
                      <a:pt x="930" y="705"/>
                    </a:lnTo>
                    <a:lnTo>
                      <a:pt x="966" y="722"/>
                    </a:lnTo>
                    <a:lnTo>
                      <a:pt x="994" y="734"/>
                    </a:lnTo>
                    <a:lnTo>
                      <a:pt x="1017" y="740"/>
                    </a:lnTo>
                    <a:lnTo>
                      <a:pt x="1055" y="739"/>
                    </a:lnTo>
                    <a:lnTo>
                      <a:pt x="1091" y="732"/>
                    </a:lnTo>
                    <a:lnTo>
                      <a:pt x="1124" y="718"/>
                    </a:lnTo>
                    <a:lnTo>
                      <a:pt x="1144" y="703"/>
                    </a:lnTo>
                    <a:lnTo>
                      <a:pt x="1162" y="678"/>
                    </a:lnTo>
                    <a:lnTo>
                      <a:pt x="1173" y="640"/>
                    </a:lnTo>
                    <a:lnTo>
                      <a:pt x="1231" y="659"/>
                    </a:lnTo>
                    <a:lnTo>
                      <a:pt x="1273" y="648"/>
                    </a:lnTo>
                    <a:lnTo>
                      <a:pt x="1315" y="618"/>
                    </a:lnTo>
                    <a:lnTo>
                      <a:pt x="1330" y="580"/>
                    </a:lnTo>
                    <a:lnTo>
                      <a:pt x="1284" y="591"/>
                    </a:lnTo>
                    <a:lnTo>
                      <a:pt x="1265" y="606"/>
                    </a:lnTo>
                    <a:lnTo>
                      <a:pt x="1303" y="561"/>
                    </a:lnTo>
                    <a:lnTo>
                      <a:pt x="1246" y="561"/>
                    </a:lnTo>
                    <a:lnTo>
                      <a:pt x="1196" y="522"/>
                    </a:lnTo>
                    <a:lnTo>
                      <a:pt x="1128" y="481"/>
                    </a:lnTo>
                    <a:lnTo>
                      <a:pt x="1055" y="462"/>
                    </a:lnTo>
                    <a:lnTo>
                      <a:pt x="1025" y="458"/>
                    </a:lnTo>
                    <a:lnTo>
                      <a:pt x="1029" y="435"/>
                    </a:lnTo>
                    <a:lnTo>
                      <a:pt x="1059" y="405"/>
                    </a:lnTo>
                    <a:lnTo>
                      <a:pt x="1029" y="382"/>
                    </a:lnTo>
                    <a:lnTo>
                      <a:pt x="1036" y="354"/>
                    </a:lnTo>
                    <a:lnTo>
                      <a:pt x="1040" y="331"/>
                    </a:lnTo>
                    <a:lnTo>
                      <a:pt x="1063" y="335"/>
                    </a:lnTo>
                    <a:lnTo>
                      <a:pt x="1143" y="389"/>
                    </a:lnTo>
                    <a:lnTo>
                      <a:pt x="1243" y="454"/>
                    </a:lnTo>
                    <a:lnTo>
                      <a:pt x="1311" y="477"/>
                    </a:lnTo>
                    <a:lnTo>
                      <a:pt x="1360" y="481"/>
                    </a:lnTo>
                    <a:lnTo>
                      <a:pt x="1379" y="454"/>
                    </a:lnTo>
                    <a:lnTo>
                      <a:pt x="1357" y="454"/>
                    </a:lnTo>
                    <a:lnTo>
                      <a:pt x="1368" y="416"/>
                    </a:lnTo>
                    <a:lnTo>
                      <a:pt x="1330" y="439"/>
                    </a:lnTo>
                    <a:lnTo>
                      <a:pt x="1319" y="431"/>
                    </a:lnTo>
                    <a:lnTo>
                      <a:pt x="1334" y="386"/>
                    </a:lnTo>
                    <a:lnTo>
                      <a:pt x="1292" y="412"/>
                    </a:lnTo>
                    <a:lnTo>
                      <a:pt x="1258" y="393"/>
                    </a:lnTo>
                    <a:lnTo>
                      <a:pt x="1231" y="366"/>
                    </a:lnTo>
                    <a:lnTo>
                      <a:pt x="1181" y="354"/>
                    </a:lnTo>
                    <a:lnTo>
                      <a:pt x="1160" y="348"/>
                    </a:lnTo>
                    <a:lnTo>
                      <a:pt x="1135" y="328"/>
                    </a:lnTo>
                    <a:lnTo>
                      <a:pt x="1143" y="308"/>
                    </a:lnTo>
                    <a:lnTo>
                      <a:pt x="1169" y="255"/>
                    </a:lnTo>
                    <a:lnTo>
                      <a:pt x="1116" y="297"/>
                    </a:lnTo>
                    <a:lnTo>
                      <a:pt x="1089" y="282"/>
                    </a:lnTo>
                    <a:lnTo>
                      <a:pt x="1120" y="248"/>
                    </a:lnTo>
                    <a:lnTo>
                      <a:pt x="1109" y="225"/>
                    </a:lnTo>
                    <a:lnTo>
                      <a:pt x="1067" y="255"/>
                    </a:lnTo>
                    <a:lnTo>
                      <a:pt x="1032" y="245"/>
                    </a:lnTo>
                    <a:lnTo>
                      <a:pt x="1006" y="236"/>
                    </a:lnTo>
                    <a:lnTo>
                      <a:pt x="975" y="218"/>
                    </a:lnTo>
                    <a:lnTo>
                      <a:pt x="945" y="202"/>
                    </a:lnTo>
                    <a:lnTo>
                      <a:pt x="934" y="187"/>
                    </a:lnTo>
                    <a:lnTo>
                      <a:pt x="975" y="179"/>
                    </a:lnTo>
                    <a:lnTo>
                      <a:pt x="958" y="161"/>
                    </a:lnTo>
                    <a:lnTo>
                      <a:pt x="951" y="139"/>
                    </a:lnTo>
                    <a:lnTo>
                      <a:pt x="969" y="116"/>
                    </a:lnTo>
                    <a:lnTo>
                      <a:pt x="991" y="92"/>
                    </a:lnTo>
                    <a:lnTo>
                      <a:pt x="983" y="73"/>
                    </a:lnTo>
                    <a:lnTo>
                      <a:pt x="1010" y="31"/>
                    </a:lnTo>
                    <a:lnTo>
                      <a:pt x="1059" y="46"/>
                    </a:lnTo>
                    <a:lnTo>
                      <a:pt x="1126" y="84"/>
                    </a:lnTo>
                    <a:lnTo>
                      <a:pt x="1173" y="105"/>
                    </a:lnTo>
                    <a:lnTo>
                      <a:pt x="1118" y="63"/>
                    </a:lnTo>
                    <a:lnTo>
                      <a:pt x="1059" y="23"/>
                    </a:lnTo>
                    <a:lnTo>
                      <a:pt x="998" y="0"/>
                    </a:lnTo>
                    <a:lnTo>
                      <a:pt x="953" y="23"/>
                    </a:lnTo>
                    <a:lnTo>
                      <a:pt x="945" y="65"/>
                    </a:lnTo>
                    <a:lnTo>
                      <a:pt x="938" y="92"/>
                    </a:lnTo>
                    <a:lnTo>
                      <a:pt x="928" y="122"/>
                    </a:lnTo>
                    <a:lnTo>
                      <a:pt x="910" y="162"/>
                    </a:lnTo>
                    <a:lnTo>
                      <a:pt x="896" y="189"/>
                    </a:lnTo>
                    <a:lnTo>
                      <a:pt x="884" y="236"/>
                    </a:lnTo>
                    <a:lnTo>
                      <a:pt x="884" y="293"/>
                    </a:lnTo>
                    <a:lnTo>
                      <a:pt x="869" y="339"/>
                    </a:lnTo>
                    <a:lnTo>
                      <a:pt x="839" y="367"/>
                    </a:lnTo>
                    <a:lnTo>
                      <a:pt x="804" y="380"/>
                    </a:lnTo>
                    <a:lnTo>
                      <a:pt x="763" y="378"/>
                    </a:lnTo>
                    <a:lnTo>
                      <a:pt x="728" y="365"/>
                    </a:lnTo>
                    <a:lnTo>
                      <a:pt x="692" y="350"/>
                    </a:lnTo>
                    <a:lnTo>
                      <a:pt x="671" y="337"/>
                    </a:lnTo>
                    <a:lnTo>
                      <a:pt x="648" y="354"/>
                    </a:lnTo>
                    <a:lnTo>
                      <a:pt x="648" y="366"/>
                    </a:lnTo>
                    <a:lnTo>
                      <a:pt x="610" y="374"/>
                    </a:lnTo>
                    <a:lnTo>
                      <a:pt x="595" y="382"/>
                    </a:lnTo>
                    <a:lnTo>
                      <a:pt x="591" y="389"/>
                    </a:lnTo>
                    <a:lnTo>
                      <a:pt x="599" y="401"/>
                    </a:lnTo>
                    <a:lnTo>
                      <a:pt x="629" y="408"/>
                    </a:lnTo>
                    <a:lnTo>
                      <a:pt x="656" y="425"/>
                    </a:lnTo>
                    <a:lnTo>
                      <a:pt x="675" y="439"/>
                    </a:lnTo>
                    <a:lnTo>
                      <a:pt x="724" y="473"/>
                    </a:lnTo>
                    <a:lnTo>
                      <a:pt x="787" y="517"/>
                    </a:lnTo>
                    <a:lnTo>
                      <a:pt x="793" y="526"/>
                    </a:lnTo>
                    <a:lnTo>
                      <a:pt x="759" y="522"/>
                    </a:lnTo>
                    <a:lnTo>
                      <a:pt x="728" y="492"/>
                    </a:lnTo>
                    <a:lnTo>
                      <a:pt x="660" y="454"/>
                    </a:lnTo>
                    <a:lnTo>
                      <a:pt x="599" y="431"/>
                    </a:lnTo>
                    <a:lnTo>
                      <a:pt x="561" y="412"/>
                    </a:lnTo>
                    <a:lnTo>
                      <a:pt x="522" y="389"/>
                    </a:lnTo>
                    <a:lnTo>
                      <a:pt x="488" y="374"/>
                    </a:lnTo>
                    <a:lnTo>
                      <a:pt x="450" y="358"/>
                    </a:lnTo>
                    <a:lnTo>
                      <a:pt x="423" y="362"/>
                    </a:lnTo>
                    <a:lnTo>
                      <a:pt x="408" y="378"/>
                    </a:lnTo>
                    <a:lnTo>
                      <a:pt x="393" y="389"/>
                    </a:lnTo>
                    <a:lnTo>
                      <a:pt x="377" y="378"/>
                    </a:lnTo>
                    <a:lnTo>
                      <a:pt x="381" y="343"/>
                    </a:lnTo>
                    <a:lnTo>
                      <a:pt x="385" y="316"/>
                    </a:lnTo>
                    <a:lnTo>
                      <a:pt x="336" y="270"/>
                    </a:lnTo>
                    <a:lnTo>
                      <a:pt x="218" y="191"/>
                    </a:lnTo>
                    <a:lnTo>
                      <a:pt x="153" y="118"/>
                    </a:lnTo>
                    <a:lnTo>
                      <a:pt x="138" y="73"/>
                    </a:lnTo>
                    <a:lnTo>
                      <a:pt x="108" y="160"/>
                    </a:lnTo>
                    <a:lnTo>
                      <a:pt x="172" y="194"/>
                    </a:lnTo>
                    <a:lnTo>
                      <a:pt x="237" y="293"/>
                    </a:lnTo>
                    <a:lnTo>
                      <a:pt x="305" y="358"/>
                    </a:lnTo>
                    <a:lnTo>
                      <a:pt x="355" y="408"/>
                    </a:lnTo>
                    <a:lnTo>
                      <a:pt x="396" y="439"/>
                    </a:lnTo>
                    <a:lnTo>
                      <a:pt x="450" y="439"/>
                    </a:lnTo>
                    <a:lnTo>
                      <a:pt x="473" y="439"/>
                    </a:lnTo>
                    <a:lnTo>
                      <a:pt x="499" y="458"/>
                    </a:lnTo>
                    <a:lnTo>
                      <a:pt x="514" y="500"/>
                    </a:lnTo>
                    <a:lnTo>
                      <a:pt x="580" y="519"/>
                    </a:lnTo>
                    <a:lnTo>
                      <a:pt x="599" y="530"/>
                    </a:lnTo>
                    <a:lnTo>
                      <a:pt x="622" y="564"/>
                    </a:lnTo>
                    <a:lnTo>
                      <a:pt x="648" y="606"/>
                    </a:lnTo>
                    <a:lnTo>
                      <a:pt x="641" y="614"/>
                    </a:lnTo>
                    <a:lnTo>
                      <a:pt x="595" y="599"/>
                    </a:lnTo>
                    <a:lnTo>
                      <a:pt x="550" y="553"/>
                    </a:lnTo>
                    <a:lnTo>
                      <a:pt x="526" y="538"/>
                    </a:lnTo>
                    <a:lnTo>
                      <a:pt x="488" y="522"/>
                    </a:lnTo>
                    <a:lnTo>
                      <a:pt x="461" y="477"/>
                    </a:lnTo>
                    <a:lnTo>
                      <a:pt x="435" y="458"/>
                    </a:lnTo>
                    <a:lnTo>
                      <a:pt x="381" y="454"/>
                    </a:lnTo>
                    <a:lnTo>
                      <a:pt x="343" y="443"/>
                    </a:lnTo>
                    <a:lnTo>
                      <a:pt x="309" y="431"/>
                    </a:lnTo>
                    <a:lnTo>
                      <a:pt x="256" y="424"/>
                    </a:lnTo>
                    <a:lnTo>
                      <a:pt x="218" y="397"/>
                    </a:lnTo>
                    <a:lnTo>
                      <a:pt x="191" y="393"/>
                    </a:lnTo>
                    <a:lnTo>
                      <a:pt x="142" y="335"/>
                    </a:lnTo>
                    <a:lnTo>
                      <a:pt x="104" y="274"/>
                    </a:lnTo>
                    <a:lnTo>
                      <a:pt x="81" y="248"/>
                    </a:lnTo>
                    <a:lnTo>
                      <a:pt x="58" y="316"/>
                    </a:lnTo>
                    <a:lnTo>
                      <a:pt x="0" y="401"/>
                    </a:lnTo>
                    <a:close/>
                  </a:path>
                </a:pathLst>
              </a:custGeom>
              <a:solidFill>
                <a:srgbClr val="C06000"/>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37" name="Freeform 16"/>
              <p:cNvSpPr>
                <a:spLocks/>
              </p:cNvSpPr>
              <p:nvPr/>
            </p:nvSpPr>
            <p:spPr bwMode="auto">
              <a:xfrm>
                <a:off x="4081" y="3352"/>
                <a:ext cx="297" cy="104"/>
              </a:xfrm>
              <a:custGeom>
                <a:avLst/>
                <a:gdLst/>
                <a:ahLst/>
                <a:cxnLst>
                  <a:cxn ang="0">
                    <a:pos x="297" y="106"/>
                  </a:cxn>
                  <a:cxn ang="0">
                    <a:pos x="221" y="76"/>
                  </a:cxn>
                  <a:cxn ang="0">
                    <a:pos x="160" y="38"/>
                  </a:cxn>
                  <a:cxn ang="0">
                    <a:pos x="103" y="11"/>
                  </a:cxn>
                  <a:cxn ang="0">
                    <a:pos x="68" y="0"/>
                  </a:cxn>
                  <a:cxn ang="0">
                    <a:pos x="40" y="2"/>
                  </a:cxn>
                  <a:cxn ang="0">
                    <a:pos x="10" y="13"/>
                  </a:cxn>
                  <a:cxn ang="0">
                    <a:pos x="0" y="36"/>
                  </a:cxn>
                  <a:cxn ang="0">
                    <a:pos x="8" y="59"/>
                  </a:cxn>
                  <a:cxn ang="0">
                    <a:pos x="46" y="70"/>
                  </a:cxn>
                  <a:cxn ang="0">
                    <a:pos x="91" y="72"/>
                  </a:cxn>
                  <a:cxn ang="0">
                    <a:pos x="139" y="82"/>
                  </a:cxn>
                  <a:cxn ang="0">
                    <a:pos x="160" y="93"/>
                  </a:cxn>
                  <a:cxn ang="0">
                    <a:pos x="183" y="124"/>
                  </a:cxn>
                  <a:cxn ang="0">
                    <a:pos x="186" y="105"/>
                  </a:cxn>
                  <a:cxn ang="0">
                    <a:pos x="224" y="127"/>
                  </a:cxn>
                  <a:cxn ang="0">
                    <a:pos x="257" y="135"/>
                  </a:cxn>
                  <a:cxn ang="0">
                    <a:pos x="285" y="127"/>
                  </a:cxn>
                  <a:cxn ang="0">
                    <a:pos x="297" y="106"/>
                  </a:cxn>
                </a:cxnLst>
                <a:rect l="0" t="0" r="r" b="b"/>
                <a:pathLst>
                  <a:path w="297" h="135">
                    <a:moveTo>
                      <a:pt x="297" y="106"/>
                    </a:moveTo>
                    <a:lnTo>
                      <a:pt x="221" y="76"/>
                    </a:lnTo>
                    <a:lnTo>
                      <a:pt x="160" y="38"/>
                    </a:lnTo>
                    <a:lnTo>
                      <a:pt x="103" y="11"/>
                    </a:lnTo>
                    <a:lnTo>
                      <a:pt x="68" y="0"/>
                    </a:lnTo>
                    <a:lnTo>
                      <a:pt x="40" y="2"/>
                    </a:lnTo>
                    <a:lnTo>
                      <a:pt x="10" y="13"/>
                    </a:lnTo>
                    <a:lnTo>
                      <a:pt x="0" y="36"/>
                    </a:lnTo>
                    <a:lnTo>
                      <a:pt x="8" y="59"/>
                    </a:lnTo>
                    <a:lnTo>
                      <a:pt x="46" y="70"/>
                    </a:lnTo>
                    <a:lnTo>
                      <a:pt x="91" y="72"/>
                    </a:lnTo>
                    <a:lnTo>
                      <a:pt x="139" y="82"/>
                    </a:lnTo>
                    <a:lnTo>
                      <a:pt x="160" y="93"/>
                    </a:lnTo>
                    <a:lnTo>
                      <a:pt x="183" y="124"/>
                    </a:lnTo>
                    <a:lnTo>
                      <a:pt x="186" y="105"/>
                    </a:lnTo>
                    <a:lnTo>
                      <a:pt x="224" y="127"/>
                    </a:lnTo>
                    <a:lnTo>
                      <a:pt x="257" y="135"/>
                    </a:lnTo>
                    <a:lnTo>
                      <a:pt x="285" y="127"/>
                    </a:lnTo>
                    <a:lnTo>
                      <a:pt x="297" y="106"/>
                    </a:lnTo>
                    <a:close/>
                  </a:path>
                </a:pathLst>
              </a:custGeom>
              <a:solidFill>
                <a:srgbClr val="804000"/>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38" name="Freeform 17"/>
              <p:cNvSpPr>
                <a:spLocks/>
              </p:cNvSpPr>
              <p:nvPr/>
            </p:nvSpPr>
            <p:spPr bwMode="auto">
              <a:xfrm>
                <a:off x="4237" y="3196"/>
                <a:ext cx="322" cy="153"/>
              </a:xfrm>
              <a:custGeom>
                <a:avLst/>
                <a:gdLst/>
                <a:ahLst/>
                <a:cxnLst>
                  <a:cxn ang="0">
                    <a:pos x="315" y="148"/>
                  </a:cxn>
                  <a:cxn ang="0">
                    <a:pos x="278" y="150"/>
                  </a:cxn>
                  <a:cxn ang="0">
                    <a:pos x="246" y="135"/>
                  </a:cxn>
                  <a:cxn ang="0">
                    <a:pos x="206" y="117"/>
                  </a:cxn>
                  <a:cxn ang="0">
                    <a:pos x="162" y="93"/>
                  </a:cxn>
                  <a:cxn ang="0">
                    <a:pos x="118" y="64"/>
                  </a:cxn>
                  <a:cxn ang="0">
                    <a:pos x="59" y="21"/>
                  </a:cxn>
                  <a:cxn ang="0">
                    <a:pos x="28" y="4"/>
                  </a:cxn>
                  <a:cxn ang="0">
                    <a:pos x="4" y="0"/>
                  </a:cxn>
                  <a:cxn ang="0">
                    <a:pos x="0" y="8"/>
                  </a:cxn>
                  <a:cxn ang="0">
                    <a:pos x="19" y="31"/>
                  </a:cxn>
                  <a:cxn ang="0">
                    <a:pos x="68" y="62"/>
                  </a:cxn>
                  <a:cxn ang="0">
                    <a:pos x="110" y="85"/>
                  </a:cxn>
                  <a:cxn ang="0">
                    <a:pos x="150" y="98"/>
                  </a:cxn>
                  <a:cxn ang="0">
                    <a:pos x="182" y="131"/>
                  </a:cxn>
                  <a:cxn ang="0">
                    <a:pos x="252" y="178"/>
                  </a:cxn>
                  <a:cxn ang="0">
                    <a:pos x="286" y="199"/>
                  </a:cxn>
                  <a:cxn ang="0">
                    <a:pos x="303" y="199"/>
                  </a:cxn>
                  <a:cxn ang="0">
                    <a:pos x="322" y="171"/>
                  </a:cxn>
                  <a:cxn ang="0">
                    <a:pos x="315" y="148"/>
                  </a:cxn>
                </a:cxnLst>
                <a:rect l="0" t="0" r="r" b="b"/>
                <a:pathLst>
                  <a:path w="322" h="199">
                    <a:moveTo>
                      <a:pt x="315" y="148"/>
                    </a:moveTo>
                    <a:lnTo>
                      <a:pt x="278" y="150"/>
                    </a:lnTo>
                    <a:lnTo>
                      <a:pt x="246" y="135"/>
                    </a:lnTo>
                    <a:lnTo>
                      <a:pt x="206" y="117"/>
                    </a:lnTo>
                    <a:lnTo>
                      <a:pt x="162" y="93"/>
                    </a:lnTo>
                    <a:lnTo>
                      <a:pt x="118" y="64"/>
                    </a:lnTo>
                    <a:lnTo>
                      <a:pt x="59" y="21"/>
                    </a:lnTo>
                    <a:lnTo>
                      <a:pt x="28" y="4"/>
                    </a:lnTo>
                    <a:lnTo>
                      <a:pt x="4" y="0"/>
                    </a:lnTo>
                    <a:lnTo>
                      <a:pt x="0" y="8"/>
                    </a:lnTo>
                    <a:lnTo>
                      <a:pt x="19" y="31"/>
                    </a:lnTo>
                    <a:lnTo>
                      <a:pt x="68" y="62"/>
                    </a:lnTo>
                    <a:lnTo>
                      <a:pt x="110" y="85"/>
                    </a:lnTo>
                    <a:lnTo>
                      <a:pt x="150" y="98"/>
                    </a:lnTo>
                    <a:lnTo>
                      <a:pt x="182" y="131"/>
                    </a:lnTo>
                    <a:lnTo>
                      <a:pt x="252" y="178"/>
                    </a:lnTo>
                    <a:lnTo>
                      <a:pt x="286" y="199"/>
                    </a:lnTo>
                    <a:lnTo>
                      <a:pt x="303" y="199"/>
                    </a:lnTo>
                    <a:lnTo>
                      <a:pt x="322" y="171"/>
                    </a:lnTo>
                    <a:lnTo>
                      <a:pt x="315" y="148"/>
                    </a:lnTo>
                    <a:close/>
                  </a:path>
                </a:pathLst>
              </a:custGeom>
              <a:solidFill>
                <a:srgbClr val="804000"/>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39" name="Freeform 18"/>
              <p:cNvSpPr>
                <a:spLocks/>
              </p:cNvSpPr>
              <p:nvPr/>
            </p:nvSpPr>
            <p:spPr bwMode="auto">
              <a:xfrm>
                <a:off x="2405" y="2352"/>
                <a:ext cx="357" cy="991"/>
              </a:xfrm>
              <a:custGeom>
                <a:avLst/>
                <a:gdLst/>
                <a:ahLst/>
                <a:cxnLst>
                  <a:cxn ang="0">
                    <a:pos x="0" y="0"/>
                  </a:cxn>
                  <a:cxn ang="0">
                    <a:pos x="0" y="1291"/>
                  </a:cxn>
                  <a:cxn ang="0">
                    <a:pos x="49" y="1245"/>
                  </a:cxn>
                  <a:cxn ang="0">
                    <a:pos x="357" y="267"/>
                  </a:cxn>
                  <a:cxn ang="0">
                    <a:pos x="285" y="244"/>
                  </a:cxn>
                  <a:cxn ang="0">
                    <a:pos x="256" y="230"/>
                  </a:cxn>
                  <a:cxn ang="0">
                    <a:pos x="232" y="205"/>
                  </a:cxn>
                  <a:cxn ang="0">
                    <a:pos x="179" y="197"/>
                  </a:cxn>
                  <a:cxn ang="0">
                    <a:pos x="138" y="191"/>
                  </a:cxn>
                  <a:cxn ang="0">
                    <a:pos x="95" y="178"/>
                  </a:cxn>
                  <a:cxn ang="0">
                    <a:pos x="68" y="159"/>
                  </a:cxn>
                  <a:cxn ang="0">
                    <a:pos x="65" y="95"/>
                  </a:cxn>
                  <a:cxn ang="0">
                    <a:pos x="65" y="49"/>
                  </a:cxn>
                  <a:cxn ang="0">
                    <a:pos x="36" y="20"/>
                  </a:cxn>
                  <a:cxn ang="0">
                    <a:pos x="0" y="0"/>
                  </a:cxn>
                </a:cxnLst>
                <a:rect l="0" t="0" r="r" b="b"/>
                <a:pathLst>
                  <a:path w="357" h="1291">
                    <a:moveTo>
                      <a:pt x="0" y="0"/>
                    </a:moveTo>
                    <a:lnTo>
                      <a:pt x="0" y="1291"/>
                    </a:lnTo>
                    <a:lnTo>
                      <a:pt x="49" y="1245"/>
                    </a:lnTo>
                    <a:lnTo>
                      <a:pt x="357" y="267"/>
                    </a:lnTo>
                    <a:lnTo>
                      <a:pt x="285" y="244"/>
                    </a:lnTo>
                    <a:lnTo>
                      <a:pt x="256" y="230"/>
                    </a:lnTo>
                    <a:lnTo>
                      <a:pt x="232" y="205"/>
                    </a:lnTo>
                    <a:lnTo>
                      <a:pt x="179" y="197"/>
                    </a:lnTo>
                    <a:lnTo>
                      <a:pt x="138" y="191"/>
                    </a:lnTo>
                    <a:lnTo>
                      <a:pt x="95" y="178"/>
                    </a:lnTo>
                    <a:lnTo>
                      <a:pt x="68" y="159"/>
                    </a:lnTo>
                    <a:lnTo>
                      <a:pt x="65" y="95"/>
                    </a:lnTo>
                    <a:lnTo>
                      <a:pt x="65" y="49"/>
                    </a:lnTo>
                    <a:lnTo>
                      <a:pt x="36" y="20"/>
                    </a:lnTo>
                    <a:lnTo>
                      <a:pt x="0" y="0"/>
                    </a:lnTo>
                    <a:close/>
                  </a:path>
                </a:pathLst>
              </a:custGeom>
              <a:solidFill>
                <a:srgbClr val="9FBFFF"/>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40" name="Freeform 19"/>
              <p:cNvSpPr>
                <a:spLocks/>
              </p:cNvSpPr>
              <p:nvPr/>
            </p:nvSpPr>
            <p:spPr bwMode="auto">
              <a:xfrm>
                <a:off x="2432" y="2755"/>
                <a:ext cx="197" cy="521"/>
              </a:xfrm>
              <a:custGeom>
                <a:avLst/>
                <a:gdLst/>
                <a:ahLst/>
                <a:cxnLst>
                  <a:cxn ang="0">
                    <a:pos x="197" y="84"/>
                  </a:cxn>
                  <a:cxn ang="0">
                    <a:pos x="163" y="38"/>
                  </a:cxn>
                  <a:cxn ang="0">
                    <a:pos x="140" y="12"/>
                  </a:cxn>
                  <a:cxn ang="0">
                    <a:pos x="76" y="0"/>
                  </a:cxn>
                  <a:cxn ang="0">
                    <a:pos x="68" y="31"/>
                  </a:cxn>
                  <a:cxn ang="0">
                    <a:pos x="91" y="69"/>
                  </a:cxn>
                  <a:cxn ang="0">
                    <a:pos x="83" y="107"/>
                  </a:cxn>
                  <a:cxn ang="0">
                    <a:pos x="114" y="118"/>
                  </a:cxn>
                  <a:cxn ang="0">
                    <a:pos x="133" y="160"/>
                  </a:cxn>
                  <a:cxn ang="0">
                    <a:pos x="125" y="244"/>
                  </a:cxn>
                  <a:cxn ang="0">
                    <a:pos x="121" y="354"/>
                  </a:cxn>
                  <a:cxn ang="0">
                    <a:pos x="91" y="407"/>
                  </a:cxn>
                  <a:cxn ang="0">
                    <a:pos x="68" y="457"/>
                  </a:cxn>
                  <a:cxn ang="0">
                    <a:pos x="30" y="445"/>
                  </a:cxn>
                  <a:cxn ang="0">
                    <a:pos x="3" y="457"/>
                  </a:cxn>
                  <a:cxn ang="0">
                    <a:pos x="0" y="483"/>
                  </a:cxn>
                  <a:cxn ang="0">
                    <a:pos x="3" y="678"/>
                  </a:cxn>
                  <a:cxn ang="0">
                    <a:pos x="137" y="671"/>
                  </a:cxn>
                  <a:cxn ang="0">
                    <a:pos x="197" y="84"/>
                  </a:cxn>
                </a:cxnLst>
                <a:rect l="0" t="0" r="r" b="b"/>
                <a:pathLst>
                  <a:path w="197" h="678">
                    <a:moveTo>
                      <a:pt x="197" y="84"/>
                    </a:moveTo>
                    <a:lnTo>
                      <a:pt x="163" y="38"/>
                    </a:lnTo>
                    <a:lnTo>
                      <a:pt x="140" y="12"/>
                    </a:lnTo>
                    <a:lnTo>
                      <a:pt x="76" y="0"/>
                    </a:lnTo>
                    <a:lnTo>
                      <a:pt x="68" y="31"/>
                    </a:lnTo>
                    <a:lnTo>
                      <a:pt x="91" y="69"/>
                    </a:lnTo>
                    <a:lnTo>
                      <a:pt x="83" y="107"/>
                    </a:lnTo>
                    <a:lnTo>
                      <a:pt x="114" y="118"/>
                    </a:lnTo>
                    <a:lnTo>
                      <a:pt x="133" y="160"/>
                    </a:lnTo>
                    <a:lnTo>
                      <a:pt x="125" y="244"/>
                    </a:lnTo>
                    <a:lnTo>
                      <a:pt x="121" y="354"/>
                    </a:lnTo>
                    <a:lnTo>
                      <a:pt x="91" y="407"/>
                    </a:lnTo>
                    <a:lnTo>
                      <a:pt x="68" y="457"/>
                    </a:lnTo>
                    <a:lnTo>
                      <a:pt x="30" y="445"/>
                    </a:lnTo>
                    <a:lnTo>
                      <a:pt x="3" y="457"/>
                    </a:lnTo>
                    <a:lnTo>
                      <a:pt x="0" y="483"/>
                    </a:lnTo>
                    <a:lnTo>
                      <a:pt x="3" y="678"/>
                    </a:lnTo>
                    <a:lnTo>
                      <a:pt x="137" y="671"/>
                    </a:lnTo>
                    <a:lnTo>
                      <a:pt x="197" y="84"/>
                    </a:lnTo>
                    <a:close/>
                  </a:path>
                </a:pathLst>
              </a:custGeom>
              <a:solidFill>
                <a:srgbClr val="5F7FFF"/>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41" name="Freeform 20"/>
              <p:cNvSpPr>
                <a:spLocks/>
              </p:cNvSpPr>
              <p:nvPr/>
            </p:nvSpPr>
            <p:spPr bwMode="auto">
              <a:xfrm>
                <a:off x="2430" y="2759"/>
                <a:ext cx="327" cy="520"/>
              </a:xfrm>
              <a:custGeom>
                <a:avLst/>
                <a:gdLst/>
                <a:ahLst/>
                <a:cxnLst>
                  <a:cxn ang="0">
                    <a:pos x="192" y="76"/>
                  </a:cxn>
                  <a:cxn ang="0">
                    <a:pos x="167" y="36"/>
                  </a:cxn>
                  <a:cxn ang="0">
                    <a:pos x="121" y="9"/>
                  </a:cxn>
                  <a:cxn ang="0">
                    <a:pos x="91" y="0"/>
                  </a:cxn>
                  <a:cxn ang="0">
                    <a:pos x="72" y="0"/>
                  </a:cxn>
                  <a:cxn ang="0">
                    <a:pos x="57" y="21"/>
                  </a:cxn>
                  <a:cxn ang="0">
                    <a:pos x="64" y="61"/>
                  </a:cxn>
                  <a:cxn ang="0">
                    <a:pos x="87" y="93"/>
                  </a:cxn>
                  <a:cxn ang="0">
                    <a:pos x="102" y="104"/>
                  </a:cxn>
                  <a:cxn ang="0">
                    <a:pos x="121" y="129"/>
                  </a:cxn>
                  <a:cxn ang="0">
                    <a:pos x="135" y="167"/>
                  </a:cxn>
                  <a:cxn ang="0">
                    <a:pos x="137" y="203"/>
                  </a:cxn>
                  <a:cxn ang="0">
                    <a:pos x="137" y="260"/>
                  </a:cxn>
                  <a:cxn ang="0">
                    <a:pos x="101" y="375"/>
                  </a:cxn>
                  <a:cxn ang="0">
                    <a:pos x="78" y="449"/>
                  </a:cxn>
                  <a:cxn ang="0">
                    <a:pos x="47" y="447"/>
                  </a:cxn>
                  <a:cxn ang="0">
                    <a:pos x="26" y="439"/>
                  </a:cxn>
                  <a:cxn ang="0">
                    <a:pos x="5" y="439"/>
                  </a:cxn>
                  <a:cxn ang="0">
                    <a:pos x="0" y="445"/>
                  </a:cxn>
                  <a:cxn ang="0">
                    <a:pos x="0" y="678"/>
                  </a:cxn>
                  <a:cxn ang="0">
                    <a:pos x="327" y="329"/>
                  </a:cxn>
                  <a:cxn ang="0">
                    <a:pos x="192" y="76"/>
                  </a:cxn>
                </a:cxnLst>
                <a:rect l="0" t="0" r="r" b="b"/>
                <a:pathLst>
                  <a:path w="327" h="678">
                    <a:moveTo>
                      <a:pt x="192" y="76"/>
                    </a:moveTo>
                    <a:lnTo>
                      <a:pt x="167" y="36"/>
                    </a:lnTo>
                    <a:lnTo>
                      <a:pt x="121" y="9"/>
                    </a:lnTo>
                    <a:lnTo>
                      <a:pt x="91" y="0"/>
                    </a:lnTo>
                    <a:lnTo>
                      <a:pt x="72" y="0"/>
                    </a:lnTo>
                    <a:lnTo>
                      <a:pt x="57" y="21"/>
                    </a:lnTo>
                    <a:lnTo>
                      <a:pt x="64" y="61"/>
                    </a:lnTo>
                    <a:lnTo>
                      <a:pt x="87" y="93"/>
                    </a:lnTo>
                    <a:lnTo>
                      <a:pt x="102" y="104"/>
                    </a:lnTo>
                    <a:lnTo>
                      <a:pt x="121" y="129"/>
                    </a:lnTo>
                    <a:lnTo>
                      <a:pt x="135" y="167"/>
                    </a:lnTo>
                    <a:lnTo>
                      <a:pt x="137" y="203"/>
                    </a:lnTo>
                    <a:lnTo>
                      <a:pt x="137" y="260"/>
                    </a:lnTo>
                    <a:lnTo>
                      <a:pt x="101" y="375"/>
                    </a:lnTo>
                    <a:lnTo>
                      <a:pt x="78" y="449"/>
                    </a:lnTo>
                    <a:lnTo>
                      <a:pt x="47" y="447"/>
                    </a:lnTo>
                    <a:lnTo>
                      <a:pt x="26" y="439"/>
                    </a:lnTo>
                    <a:lnTo>
                      <a:pt x="5" y="439"/>
                    </a:lnTo>
                    <a:lnTo>
                      <a:pt x="0" y="445"/>
                    </a:lnTo>
                    <a:lnTo>
                      <a:pt x="0" y="678"/>
                    </a:lnTo>
                    <a:lnTo>
                      <a:pt x="327" y="329"/>
                    </a:lnTo>
                    <a:lnTo>
                      <a:pt x="192" y="76"/>
                    </a:lnTo>
                    <a:close/>
                  </a:path>
                </a:pathLst>
              </a:custGeom>
              <a:solidFill>
                <a:srgbClr val="3F7FFF"/>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42" name="Freeform 21"/>
              <p:cNvSpPr>
                <a:spLocks/>
              </p:cNvSpPr>
              <p:nvPr/>
            </p:nvSpPr>
            <p:spPr bwMode="auto">
              <a:xfrm>
                <a:off x="2403" y="2532"/>
                <a:ext cx="1031" cy="970"/>
              </a:xfrm>
              <a:custGeom>
                <a:avLst/>
                <a:gdLst/>
                <a:ahLst/>
                <a:cxnLst>
                  <a:cxn ang="0">
                    <a:pos x="283" y="0"/>
                  </a:cxn>
                  <a:cxn ang="0">
                    <a:pos x="257" y="198"/>
                  </a:cxn>
                  <a:cxn ang="0">
                    <a:pos x="223" y="331"/>
                  </a:cxn>
                  <a:cxn ang="0">
                    <a:pos x="192" y="468"/>
                  </a:cxn>
                  <a:cxn ang="0">
                    <a:pos x="169" y="563"/>
                  </a:cxn>
                  <a:cxn ang="0">
                    <a:pos x="124" y="712"/>
                  </a:cxn>
                  <a:cxn ang="0">
                    <a:pos x="36" y="937"/>
                  </a:cxn>
                  <a:cxn ang="0">
                    <a:pos x="21" y="1009"/>
                  </a:cxn>
                  <a:cxn ang="0">
                    <a:pos x="1" y="1058"/>
                  </a:cxn>
                  <a:cxn ang="0">
                    <a:pos x="0" y="1082"/>
                  </a:cxn>
                  <a:cxn ang="0">
                    <a:pos x="9" y="1101"/>
                  </a:cxn>
                  <a:cxn ang="0">
                    <a:pos x="29" y="1112"/>
                  </a:cxn>
                  <a:cxn ang="0">
                    <a:pos x="124" y="1124"/>
                  </a:cxn>
                  <a:cxn ang="0">
                    <a:pos x="249" y="1143"/>
                  </a:cxn>
                  <a:cxn ang="0">
                    <a:pos x="386" y="1181"/>
                  </a:cxn>
                  <a:cxn ang="0">
                    <a:pos x="538" y="1222"/>
                  </a:cxn>
                  <a:cxn ang="0">
                    <a:pos x="656" y="1257"/>
                  </a:cxn>
                  <a:cxn ang="0">
                    <a:pos x="703" y="1264"/>
                  </a:cxn>
                  <a:cxn ang="0">
                    <a:pos x="725" y="1245"/>
                  </a:cxn>
                  <a:cxn ang="0">
                    <a:pos x="756" y="1158"/>
                  </a:cxn>
                  <a:cxn ang="0">
                    <a:pos x="798" y="1036"/>
                  </a:cxn>
                  <a:cxn ang="0">
                    <a:pos x="836" y="945"/>
                  </a:cxn>
                  <a:cxn ang="0">
                    <a:pos x="901" y="761"/>
                  </a:cxn>
                  <a:cxn ang="0">
                    <a:pos x="970" y="560"/>
                  </a:cxn>
                  <a:cxn ang="0">
                    <a:pos x="1004" y="430"/>
                  </a:cxn>
                  <a:cxn ang="0">
                    <a:pos x="1023" y="309"/>
                  </a:cxn>
                  <a:cxn ang="0">
                    <a:pos x="1031" y="217"/>
                  </a:cxn>
                  <a:cxn ang="0">
                    <a:pos x="1031" y="168"/>
                  </a:cxn>
                  <a:cxn ang="0">
                    <a:pos x="1027" y="153"/>
                  </a:cxn>
                  <a:cxn ang="0">
                    <a:pos x="970" y="141"/>
                  </a:cxn>
                  <a:cxn ang="0">
                    <a:pos x="890" y="130"/>
                  </a:cxn>
                  <a:cxn ang="0">
                    <a:pos x="775" y="111"/>
                  </a:cxn>
                  <a:cxn ang="0">
                    <a:pos x="656" y="80"/>
                  </a:cxn>
                  <a:cxn ang="0">
                    <a:pos x="572" y="54"/>
                  </a:cxn>
                  <a:cxn ang="0">
                    <a:pos x="462" y="23"/>
                  </a:cxn>
                  <a:cxn ang="0">
                    <a:pos x="375" y="4"/>
                  </a:cxn>
                  <a:cxn ang="0">
                    <a:pos x="283" y="0"/>
                  </a:cxn>
                </a:cxnLst>
                <a:rect l="0" t="0" r="r" b="b"/>
                <a:pathLst>
                  <a:path w="1031" h="1264">
                    <a:moveTo>
                      <a:pt x="283" y="0"/>
                    </a:moveTo>
                    <a:lnTo>
                      <a:pt x="257" y="198"/>
                    </a:lnTo>
                    <a:lnTo>
                      <a:pt x="223" y="331"/>
                    </a:lnTo>
                    <a:lnTo>
                      <a:pt x="192" y="468"/>
                    </a:lnTo>
                    <a:lnTo>
                      <a:pt x="169" y="563"/>
                    </a:lnTo>
                    <a:lnTo>
                      <a:pt x="124" y="712"/>
                    </a:lnTo>
                    <a:lnTo>
                      <a:pt x="36" y="937"/>
                    </a:lnTo>
                    <a:lnTo>
                      <a:pt x="21" y="1009"/>
                    </a:lnTo>
                    <a:lnTo>
                      <a:pt x="1" y="1058"/>
                    </a:lnTo>
                    <a:lnTo>
                      <a:pt x="0" y="1082"/>
                    </a:lnTo>
                    <a:lnTo>
                      <a:pt x="9" y="1101"/>
                    </a:lnTo>
                    <a:lnTo>
                      <a:pt x="29" y="1112"/>
                    </a:lnTo>
                    <a:lnTo>
                      <a:pt x="124" y="1124"/>
                    </a:lnTo>
                    <a:lnTo>
                      <a:pt x="249" y="1143"/>
                    </a:lnTo>
                    <a:lnTo>
                      <a:pt x="386" y="1181"/>
                    </a:lnTo>
                    <a:lnTo>
                      <a:pt x="538" y="1222"/>
                    </a:lnTo>
                    <a:lnTo>
                      <a:pt x="656" y="1257"/>
                    </a:lnTo>
                    <a:lnTo>
                      <a:pt x="703" y="1264"/>
                    </a:lnTo>
                    <a:lnTo>
                      <a:pt x="725" y="1245"/>
                    </a:lnTo>
                    <a:lnTo>
                      <a:pt x="756" y="1158"/>
                    </a:lnTo>
                    <a:lnTo>
                      <a:pt x="798" y="1036"/>
                    </a:lnTo>
                    <a:lnTo>
                      <a:pt x="836" y="945"/>
                    </a:lnTo>
                    <a:lnTo>
                      <a:pt x="901" y="761"/>
                    </a:lnTo>
                    <a:lnTo>
                      <a:pt x="970" y="560"/>
                    </a:lnTo>
                    <a:lnTo>
                      <a:pt x="1004" y="430"/>
                    </a:lnTo>
                    <a:lnTo>
                      <a:pt x="1023" y="309"/>
                    </a:lnTo>
                    <a:lnTo>
                      <a:pt x="1031" y="217"/>
                    </a:lnTo>
                    <a:lnTo>
                      <a:pt x="1031" y="168"/>
                    </a:lnTo>
                    <a:lnTo>
                      <a:pt x="1027" y="153"/>
                    </a:lnTo>
                    <a:lnTo>
                      <a:pt x="970" y="141"/>
                    </a:lnTo>
                    <a:lnTo>
                      <a:pt x="890" y="130"/>
                    </a:lnTo>
                    <a:lnTo>
                      <a:pt x="775" y="111"/>
                    </a:lnTo>
                    <a:lnTo>
                      <a:pt x="656" y="80"/>
                    </a:lnTo>
                    <a:lnTo>
                      <a:pt x="572" y="54"/>
                    </a:lnTo>
                    <a:lnTo>
                      <a:pt x="462" y="23"/>
                    </a:lnTo>
                    <a:lnTo>
                      <a:pt x="375" y="4"/>
                    </a:lnTo>
                    <a:lnTo>
                      <a:pt x="283" y="0"/>
                    </a:lnTo>
                    <a:close/>
                  </a:path>
                </a:pathLst>
              </a:custGeom>
              <a:solidFill>
                <a:srgbClr val="DFDFFF"/>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43" name="Freeform 22"/>
              <p:cNvSpPr>
                <a:spLocks/>
              </p:cNvSpPr>
              <p:nvPr/>
            </p:nvSpPr>
            <p:spPr bwMode="auto">
              <a:xfrm>
                <a:off x="2439" y="2863"/>
                <a:ext cx="884" cy="545"/>
              </a:xfrm>
              <a:custGeom>
                <a:avLst/>
                <a:gdLst/>
                <a:ahLst/>
                <a:cxnLst>
                  <a:cxn ang="0">
                    <a:pos x="808" y="259"/>
                  </a:cxn>
                  <a:cxn ang="0">
                    <a:pos x="659" y="244"/>
                  </a:cxn>
                  <a:cxn ang="0">
                    <a:pos x="544" y="152"/>
                  </a:cxn>
                  <a:cxn ang="0">
                    <a:pos x="472" y="149"/>
                  </a:cxn>
                  <a:cxn ang="0">
                    <a:pos x="392" y="118"/>
                  </a:cxn>
                  <a:cxn ang="0">
                    <a:pos x="282" y="12"/>
                  </a:cxn>
                  <a:cxn ang="0">
                    <a:pos x="232" y="8"/>
                  </a:cxn>
                  <a:cxn ang="0">
                    <a:pos x="240" y="31"/>
                  </a:cxn>
                  <a:cxn ang="0">
                    <a:pos x="194" y="23"/>
                  </a:cxn>
                  <a:cxn ang="0">
                    <a:pos x="171" y="38"/>
                  </a:cxn>
                  <a:cxn ang="0">
                    <a:pos x="217" y="57"/>
                  </a:cxn>
                  <a:cxn ang="0">
                    <a:pos x="217" y="84"/>
                  </a:cxn>
                  <a:cxn ang="0">
                    <a:pos x="156" y="91"/>
                  </a:cxn>
                  <a:cxn ang="0">
                    <a:pos x="168" y="152"/>
                  </a:cxn>
                  <a:cxn ang="0">
                    <a:pos x="198" y="175"/>
                  </a:cxn>
                  <a:cxn ang="0">
                    <a:pos x="156" y="187"/>
                  </a:cxn>
                  <a:cxn ang="0">
                    <a:pos x="103" y="251"/>
                  </a:cxn>
                  <a:cxn ang="0">
                    <a:pos x="171" y="259"/>
                  </a:cxn>
                  <a:cxn ang="0">
                    <a:pos x="190" y="293"/>
                  </a:cxn>
                  <a:cxn ang="0">
                    <a:pos x="160" y="312"/>
                  </a:cxn>
                  <a:cxn ang="0">
                    <a:pos x="95" y="278"/>
                  </a:cxn>
                  <a:cxn ang="0">
                    <a:pos x="111" y="342"/>
                  </a:cxn>
                  <a:cxn ang="0">
                    <a:pos x="69" y="384"/>
                  </a:cxn>
                  <a:cxn ang="0">
                    <a:pos x="50" y="422"/>
                  </a:cxn>
                  <a:cxn ang="0">
                    <a:pos x="31" y="434"/>
                  </a:cxn>
                  <a:cxn ang="0">
                    <a:pos x="34" y="541"/>
                  </a:cxn>
                  <a:cxn ang="0">
                    <a:pos x="53" y="545"/>
                  </a:cxn>
                  <a:cxn ang="0">
                    <a:pos x="42" y="576"/>
                  </a:cxn>
                  <a:cxn ang="0">
                    <a:pos x="69" y="579"/>
                  </a:cxn>
                  <a:cxn ang="0">
                    <a:pos x="46" y="610"/>
                  </a:cxn>
                  <a:cxn ang="0">
                    <a:pos x="103" y="621"/>
                  </a:cxn>
                  <a:cxn ang="0">
                    <a:pos x="183" y="614"/>
                  </a:cxn>
                  <a:cxn ang="0">
                    <a:pos x="213" y="610"/>
                  </a:cxn>
                  <a:cxn ang="0">
                    <a:pos x="232" y="633"/>
                  </a:cxn>
                  <a:cxn ang="0">
                    <a:pos x="263" y="659"/>
                  </a:cxn>
                  <a:cxn ang="0">
                    <a:pos x="476" y="709"/>
                  </a:cxn>
                  <a:cxn ang="0">
                    <a:pos x="495" y="671"/>
                  </a:cxn>
                  <a:cxn ang="0">
                    <a:pos x="571" y="663"/>
                  </a:cxn>
                  <a:cxn ang="0">
                    <a:pos x="682" y="686"/>
                  </a:cxn>
                  <a:cxn ang="0">
                    <a:pos x="712" y="682"/>
                  </a:cxn>
                  <a:cxn ang="0">
                    <a:pos x="708" y="644"/>
                  </a:cxn>
                  <a:cxn ang="0">
                    <a:pos x="754" y="568"/>
                  </a:cxn>
                  <a:cxn ang="0">
                    <a:pos x="824" y="438"/>
                  </a:cxn>
                  <a:cxn ang="0">
                    <a:pos x="884" y="244"/>
                  </a:cxn>
                </a:cxnLst>
                <a:rect l="0" t="0" r="r" b="b"/>
                <a:pathLst>
                  <a:path w="884" h="709">
                    <a:moveTo>
                      <a:pt x="884" y="244"/>
                    </a:moveTo>
                    <a:lnTo>
                      <a:pt x="808" y="259"/>
                    </a:lnTo>
                    <a:lnTo>
                      <a:pt x="727" y="259"/>
                    </a:lnTo>
                    <a:lnTo>
                      <a:pt x="659" y="244"/>
                    </a:lnTo>
                    <a:lnTo>
                      <a:pt x="593" y="187"/>
                    </a:lnTo>
                    <a:lnTo>
                      <a:pt x="544" y="152"/>
                    </a:lnTo>
                    <a:lnTo>
                      <a:pt x="514" y="149"/>
                    </a:lnTo>
                    <a:lnTo>
                      <a:pt x="472" y="149"/>
                    </a:lnTo>
                    <a:lnTo>
                      <a:pt x="441" y="149"/>
                    </a:lnTo>
                    <a:lnTo>
                      <a:pt x="392" y="118"/>
                    </a:lnTo>
                    <a:lnTo>
                      <a:pt x="339" y="69"/>
                    </a:lnTo>
                    <a:lnTo>
                      <a:pt x="282" y="12"/>
                    </a:lnTo>
                    <a:lnTo>
                      <a:pt x="247" y="0"/>
                    </a:lnTo>
                    <a:lnTo>
                      <a:pt x="232" y="8"/>
                    </a:lnTo>
                    <a:lnTo>
                      <a:pt x="240" y="19"/>
                    </a:lnTo>
                    <a:lnTo>
                      <a:pt x="240" y="31"/>
                    </a:lnTo>
                    <a:lnTo>
                      <a:pt x="213" y="31"/>
                    </a:lnTo>
                    <a:lnTo>
                      <a:pt x="194" y="23"/>
                    </a:lnTo>
                    <a:lnTo>
                      <a:pt x="175" y="23"/>
                    </a:lnTo>
                    <a:lnTo>
                      <a:pt x="171" y="38"/>
                    </a:lnTo>
                    <a:lnTo>
                      <a:pt x="202" y="42"/>
                    </a:lnTo>
                    <a:lnTo>
                      <a:pt x="217" y="57"/>
                    </a:lnTo>
                    <a:lnTo>
                      <a:pt x="225" y="69"/>
                    </a:lnTo>
                    <a:lnTo>
                      <a:pt x="217" y="84"/>
                    </a:lnTo>
                    <a:lnTo>
                      <a:pt x="183" y="88"/>
                    </a:lnTo>
                    <a:lnTo>
                      <a:pt x="156" y="91"/>
                    </a:lnTo>
                    <a:lnTo>
                      <a:pt x="141" y="152"/>
                    </a:lnTo>
                    <a:lnTo>
                      <a:pt x="168" y="152"/>
                    </a:lnTo>
                    <a:lnTo>
                      <a:pt x="198" y="156"/>
                    </a:lnTo>
                    <a:lnTo>
                      <a:pt x="198" y="175"/>
                    </a:lnTo>
                    <a:lnTo>
                      <a:pt x="190" y="183"/>
                    </a:lnTo>
                    <a:lnTo>
                      <a:pt x="156" y="187"/>
                    </a:lnTo>
                    <a:lnTo>
                      <a:pt x="126" y="183"/>
                    </a:lnTo>
                    <a:lnTo>
                      <a:pt x="103" y="251"/>
                    </a:lnTo>
                    <a:lnTo>
                      <a:pt x="141" y="251"/>
                    </a:lnTo>
                    <a:lnTo>
                      <a:pt x="171" y="259"/>
                    </a:lnTo>
                    <a:lnTo>
                      <a:pt x="187" y="274"/>
                    </a:lnTo>
                    <a:lnTo>
                      <a:pt x="190" y="293"/>
                    </a:lnTo>
                    <a:lnTo>
                      <a:pt x="183" y="312"/>
                    </a:lnTo>
                    <a:lnTo>
                      <a:pt x="160" y="312"/>
                    </a:lnTo>
                    <a:lnTo>
                      <a:pt x="130" y="293"/>
                    </a:lnTo>
                    <a:lnTo>
                      <a:pt x="95" y="278"/>
                    </a:lnTo>
                    <a:lnTo>
                      <a:pt x="92" y="327"/>
                    </a:lnTo>
                    <a:lnTo>
                      <a:pt x="111" y="342"/>
                    </a:lnTo>
                    <a:lnTo>
                      <a:pt x="76" y="342"/>
                    </a:lnTo>
                    <a:lnTo>
                      <a:pt x="69" y="384"/>
                    </a:lnTo>
                    <a:lnTo>
                      <a:pt x="53" y="384"/>
                    </a:lnTo>
                    <a:lnTo>
                      <a:pt x="50" y="422"/>
                    </a:lnTo>
                    <a:lnTo>
                      <a:pt x="69" y="430"/>
                    </a:lnTo>
                    <a:lnTo>
                      <a:pt x="31" y="434"/>
                    </a:lnTo>
                    <a:lnTo>
                      <a:pt x="0" y="522"/>
                    </a:lnTo>
                    <a:lnTo>
                      <a:pt x="34" y="541"/>
                    </a:lnTo>
                    <a:lnTo>
                      <a:pt x="50" y="534"/>
                    </a:lnTo>
                    <a:lnTo>
                      <a:pt x="53" y="545"/>
                    </a:lnTo>
                    <a:lnTo>
                      <a:pt x="27" y="576"/>
                    </a:lnTo>
                    <a:lnTo>
                      <a:pt x="42" y="576"/>
                    </a:lnTo>
                    <a:lnTo>
                      <a:pt x="57" y="572"/>
                    </a:lnTo>
                    <a:lnTo>
                      <a:pt x="69" y="579"/>
                    </a:lnTo>
                    <a:lnTo>
                      <a:pt x="42" y="598"/>
                    </a:lnTo>
                    <a:lnTo>
                      <a:pt x="46" y="610"/>
                    </a:lnTo>
                    <a:lnTo>
                      <a:pt x="80" y="595"/>
                    </a:lnTo>
                    <a:lnTo>
                      <a:pt x="103" y="621"/>
                    </a:lnTo>
                    <a:lnTo>
                      <a:pt x="137" y="621"/>
                    </a:lnTo>
                    <a:lnTo>
                      <a:pt x="183" y="614"/>
                    </a:lnTo>
                    <a:lnTo>
                      <a:pt x="206" y="610"/>
                    </a:lnTo>
                    <a:lnTo>
                      <a:pt x="213" y="610"/>
                    </a:lnTo>
                    <a:lnTo>
                      <a:pt x="225" y="625"/>
                    </a:lnTo>
                    <a:lnTo>
                      <a:pt x="232" y="633"/>
                    </a:lnTo>
                    <a:lnTo>
                      <a:pt x="255" y="633"/>
                    </a:lnTo>
                    <a:lnTo>
                      <a:pt x="263" y="659"/>
                    </a:lnTo>
                    <a:lnTo>
                      <a:pt x="255" y="674"/>
                    </a:lnTo>
                    <a:lnTo>
                      <a:pt x="476" y="709"/>
                    </a:lnTo>
                    <a:lnTo>
                      <a:pt x="479" y="682"/>
                    </a:lnTo>
                    <a:lnTo>
                      <a:pt x="495" y="671"/>
                    </a:lnTo>
                    <a:lnTo>
                      <a:pt x="514" y="667"/>
                    </a:lnTo>
                    <a:lnTo>
                      <a:pt x="571" y="663"/>
                    </a:lnTo>
                    <a:lnTo>
                      <a:pt x="644" y="678"/>
                    </a:lnTo>
                    <a:lnTo>
                      <a:pt x="682" y="686"/>
                    </a:lnTo>
                    <a:lnTo>
                      <a:pt x="701" y="690"/>
                    </a:lnTo>
                    <a:lnTo>
                      <a:pt x="712" y="682"/>
                    </a:lnTo>
                    <a:lnTo>
                      <a:pt x="701" y="667"/>
                    </a:lnTo>
                    <a:lnTo>
                      <a:pt x="708" y="644"/>
                    </a:lnTo>
                    <a:lnTo>
                      <a:pt x="731" y="644"/>
                    </a:lnTo>
                    <a:lnTo>
                      <a:pt x="754" y="568"/>
                    </a:lnTo>
                    <a:lnTo>
                      <a:pt x="800" y="499"/>
                    </a:lnTo>
                    <a:lnTo>
                      <a:pt x="824" y="438"/>
                    </a:lnTo>
                    <a:lnTo>
                      <a:pt x="846" y="354"/>
                    </a:lnTo>
                    <a:lnTo>
                      <a:pt x="884" y="244"/>
                    </a:lnTo>
                    <a:close/>
                  </a:path>
                </a:pathLst>
              </a:custGeom>
              <a:solidFill>
                <a:srgbClr val="9FBFFF"/>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grpSp>
            <p:nvGrpSpPr>
              <p:cNvPr id="44" name="Group 23"/>
              <p:cNvGrpSpPr>
                <a:grpSpLocks/>
              </p:cNvGrpSpPr>
              <p:nvPr/>
            </p:nvGrpSpPr>
            <p:grpSpPr bwMode="auto">
              <a:xfrm>
                <a:off x="2700" y="3235"/>
                <a:ext cx="234" cy="159"/>
                <a:chOff x="1494" y="2630"/>
                <a:chExt cx="234" cy="207"/>
              </a:xfrm>
            </p:grpSpPr>
            <p:sp>
              <p:nvSpPr>
                <p:cNvPr id="48" name="Freeform 24"/>
                <p:cNvSpPr>
                  <a:spLocks/>
                </p:cNvSpPr>
                <p:nvPr/>
              </p:nvSpPr>
              <p:spPr bwMode="auto">
                <a:xfrm>
                  <a:off x="1494" y="2630"/>
                  <a:ext cx="224" cy="184"/>
                </a:xfrm>
                <a:custGeom>
                  <a:avLst/>
                  <a:gdLst/>
                  <a:ahLst/>
                  <a:cxnLst>
                    <a:cxn ang="0">
                      <a:pos x="43" y="1"/>
                    </a:cxn>
                    <a:cxn ang="0">
                      <a:pos x="207" y="34"/>
                    </a:cxn>
                    <a:cxn ang="0">
                      <a:pos x="220" y="43"/>
                    </a:cxn>
                    <a:cxn ang="0">
                      <a:pos x="224" y="57"/>
                    </a:cxn>
                    <a:cxn ang="0">
                      <a:pos x="203" y="173"/>
                    </a:cxn>
                    <a:cxn ang="0">
                      <a:pos x="194" y="178"/>
                    </a:cxn>
                    <a:cxn ang="0">
                      <a:pos x="175" y="184"/>
                    </a:cxn>
                    <a:cxn ang="0">
                      <a:pos x="159" y="180"/>
                    </a:cxn>
                    <a:cxn ang="0">
                      <a:pos x="15" y="148"/>
                    </a:cxn>
                    <a:cxn ang="0">
                      <a:pos x="0" y="138"/>
                    </a:cxn>
                    <a:cxn ang="0">
                      <a:pos x="0" y="133"/>
                    </a:cxn>
                    <a:cxn ang="0">
                      <a:pos x="2" y="123"/>
                    </a:cxn>
                    <a:cxn ang="0">
                      <a:pos x="21" y="32"/>
                    </a:cxn>
                    <a:cxn ang="0">
                      <a:pos x="24" y="11"/>
                    </a:cxn>
                    <a:cxn ang="0">
                      <a:pos x="28" y="0"/>
                    </a:cxn>
                    <a:cxn ang="0">
                      <a:pos x="43" y="1"/>
                    </a:cxn>
                  </a:cxnLst>
                  <a:rect l="0" t="0" r="r" b="b"/>
                  <a:pathLst>
                    <a:path w="224" h="184">
                      <a:moveTo>
                        <a:pt x="43" y="1"/>
                      </a:moveTo>
                      <a:lnTo>
                        <a:pt x="207" y="34"/>
                      </a:lnTo>
                      <a:lnTo>
                        <a:pt x="220" y="43"/>
                      </a:lnTo>
                      <a:lnTo>
                        <a:pt x="224" y="57"/>
                      </a:lnTo>
                      <a:lnTo>
                        <a:pt x="203" y="173"/>
                      </a:lnTo>
                      <a:lnTo>
                        <a:pt x="194" y="178"/>
                      </a:lnTo>
                      <a:lnTo>
                        <a:pt x="175" y="184"/>
                      </a:lnTo>
                      <a:lnTo>
                        <a:pt x="159" y="180"/>
                      </a:lnTo>
                      <a:lnTo>
                        <a:pt x="15" y="148"/>
                      </a:lnTo>
                      <a:lnTo>
                        <a:pt x="0" y="138"/>
                      </a:lnTo>
                      <a:lnTo>
                        <a:pt x="0" y="133"/>
                      </a:lnTo>
                      <a:lnTo>
                        <a:pt x="2" y="123"/>
                      </a:lnTo>
                      <a:lnTo>
                        <a:pt x="21" y="32"/>
                      </a:lnTo>
                      <a:lnTo>
                        <a:pt x="24" y="11"/>
                      </a:lnTo>
                      <a:lnTo>
                        <a:pt x="28" y="0"/>
                      </a:lnTo>
                      <a:lnTo>
                        <a:pt x="43" y="1"/>
                      </a:lnTo>
                      <a:close/>
                    </a:path>
                  </a:pathLst>
                </a:custGeom>
                <a:solidFill>
                  <a:srgbClr val="3F3F3F"/>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49" name="Freeform 25"/>
                <p:cNvSpPr>
                  <a:spLocks/>
                </p:cNvSpPr>
                <p:nvPr/>
              </p:nvSpPr>
              <p:spPr bwMode="auto">
                <a:xfrm>
                  <a:off x="1499" y="2641"/>
                  <a:ext cx="225" cy="184"/>
                </a:xfrm>
                <a:custGeom>
                  <a:avLst/>
                  <a:gdLst/>
                  <a:ahLst/>
                  <a:cxnLst>
                    <a:cxn ang="0">
                      <a:pos x="44" y="2"/>
                    </a:cxn>
                    <a:cxn ang="0">
                      <a:pos x="208" y="34"/>
                    </a:cxn>
                    <a:cxn ang="0">
                      <a:pos x="221" y="44"/>
                    </a:cxn>
                    <a:cxn ang="0">
                      <a:pos x="225" y="57"/>
                    </a:cxn>
                    <a:cxn ang="0">
                      <a:pos x="204" y="173"/>
                    </a:cxn>
                    <a:cxn ang="0">
                      <a:pos x="194" y="179"/>
                    </a:cxn>
                    <a:cxn ang="0">
                      <a:pos x="175" y="184"/>
                    </a:cxn>
                    <a:cxn ang="0">
                      <a:pos x="160" y="181"/>
                    </a:cxn>
                    <a:cxn ang="0">
                      <a:pos x="16" y="148"/>
                    </a:cxn>
                    <a:cxn ang="0">
                      <a:pos x="0" y="139"/>
                    </a:cxn>
                    <a:cxn ang="0">
                      <a:pos x="0" y="133"/>
                    </a:cxn>
                    <a:cxn ang="0">
                      <a:pos x="2" y="124"/>
                    </a:cxn>
                    <a:cxn ang="0">
                      <a:pos x="21" y="32"/>
                    </a:cxn>
                    <a:cxn ang="0">
                      <a:pos x="25" y="11"/>
                    </a:cxn>
                    <a:cxn ang="0">
                      <a:pos x="29" y="0"/>
                    </a:cxn>
                    <a:cxn ang="0">
                      <a:pos x="44" y="2"/>
                    </a:cxn>
                  </a:cxnLst>
                  <a:rect l="0" t="0" r="r" b="b"/>
                  <a:pathLst>
                    <a:path w="225" h="184">
                      <a:moveTo>
                        <a:pt x="44" y="2"/>
                      </a:moveTo>
                      <a:lnTo>
                        <a:pt x="208" y="34"/>
                      </a:lnTo>
                      <a:lnTo>
                        <a:pt x="221" y="44"/>
                      </a:lnTo>
                      <a:lnTo>
                        <a:pt x="225" y="57"/>
                      </a:lnTo>
                      <a:lnTo>
                        <a:pt x="204" y="173"/>
                      </a:lnTo>
                      <a:lnTo>
                        <a:pt x="194" y="179"/>
                      </a:lnTo>
                      <a:lnTo>
                        <a:pt x="175" y="184"/>
                      </a:lnTo>
                      <a:lnTo>
                        <a:pt x="160" y="181"/>
                      </a:lnTo>
                      <a:lnTo>
                        <a:pt x="16" y="148"/>
                      </a:lnTo>
                      <a:lnTo>
                        <a:pt x="0" y="139"/>
                      </a:lnTo>
                      <a:lnTo>
                        <a:pt x="0" y="133"/>
                      </a:lnTo>
                      <a:lnTo>
                        <a:pt x="2" y="124"/>
                      </a:lnTo>
                      <a:lnTo>
                        <a:pt x="21" y="32"/>
                      </a:lnTo>
                      <a:lnTo>
                        <a:pt x="25" y="11"/>
                      </a:lnTo>
                      <a:lnTo>
                        <a:pt x="29" y="0"/>
                      </a:lnTo>
                      <a:lnTo>
                        <a:pt x="44" y="2"/>
                      </a:lnTo>
                      <a:close/>
                    </a:path>
                  </a:pathLst>
                </a:custGeom>
                <a:solidFill>
                  <a:srgbClr val="FFFFDF"/>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50" name="Freeform 26"/>
                <p:cNvSpPr>
                  <a:spLocks/>
                </p:cNvSpPr>
                <p:nvPr/>
              </p:nvSpPr>
              <p:spPr bwMode="auto">
                <a:xfrm>
                  <a:off x="1503" y="2652"/>
                  <a:ext cx="225" cy="185"/>
                </a:xfrm>
                <a:custGeom>
                  <a:avLst/>
                  <a:gdLst/>
                  <a:ahLst/>
                  <a:cxnLst>
                    <a:cxn ang="0">
                      <a:pos x="44" y="2"/>
                    </a:cxn>
                    <a:cxn ang="0">
                      <a:pos x="207" y="35"/>
                    </a:cxn>
                    <a:cxn ang="0">
                      <a:pos x="221" y="44"/>
                    </a:cxn>
                    <a:cxn ang="0">
                      <a:pos x="225" y="57"/>
                    </a:cxn>
                    <a:cxn ang="0">
                      <a:pos x="204" y="173"/>
                    </a:cxn>
                    <a:cxn ang="0">
                      <a:pos x="194" y="179"/>
                    </a:cxn>
                    <a:cxn ang="0">
                      <a:pos x="175" y="185"/>
                    </a:cxn>
                    <a:cxn ang="0">
                      <a:pos x="160" y="181"/>
                    </a:cxn>
                    <a:cxn ang="0">
                      <a:pos x="15" y="149"/>
                    </a:cxn>
                    <a:cxn ang="0">
                      <a:pos x="0" y="139"/>
                    </a:cxn>
                    <a:cxn ang="0">
                      <a:pos x="0" y="134"/>
                    </a:cxn>
                    <a:cxn ang="0">
                      <a:pos x="2" y="124"/>
                    </a:cxn>
                    <a:cxn ang="0">
                      <a:pos x="21" y="33"/>
                    </a:cxn>
                    <a:cxn ang="0">
                      <a:pos x="25" y="12"/>
                    </a:cxn>
                    <a:cxn ang="0">
                      <a:pos x="29" y="0"/>
                    </a:cxn>
                    <a:cxn ang="0">
                      <a:pos x="44" y="2"/>
                    </a:cxn>
                  </a:cxnLst>
                  <a:rect l="0" t="0" r="r" b="b"/>
                  <a:pathLst>
                    <a:path w="225" h="185">
                      <a:moveTo>
                        <a:pt x="44" y="2"/>
                      </a:moveTo>
                      <a:lnTo>
                        <a:pt x="207" y="35"/>
                      </a:lnTo>
                      <a:lnTo>
                        <a:pt x="221" y="44"/>
                      </a:lnTo>
                      <a:lnTo>
                        <a:pt x="225" y="57"/>
                      </a:lnTo>
                      <a:lnTo>
                        <a:pt x="204" y="173"/>
                      </a:lnTo>
                      <a:lnTo>
                        <a:pt x="194" y="179"/>
                      </a:lnTo>
                      <a:lnTo>
                        <a:pt x="175" y="185"/>
                      </a:lnTo>
                      <a:lnTo>
                        <a:pt x="160" y="181"/>
                      </a:lnTo>
                      <a:lnTo>
                        <a:pt x="15" y="149"/>
                      </a:lnTo>
                      <a:lnTo>
                        <a:pt x="0" y="139"/>
                      </a:lnTo>
                      <a:lnTo>
                        <a:pt x="0" y="134"/>
                      </a:lnTo>
                      <a:lnTo>
                        <a:pt x="2" y="124"/>
                      </a:lnTo>
                      <a:lnTo>
                        <a:pt x="21" y="33"/>
                      </a:lnTo>
                      <a:lnTo>
                        <a:pt x="25" y="12"/>
                      </a:lnTo>
                      <a:lnTo>
                        <a:pt x="29" y="0"/>
                      </a:lnTo>
                      <a:lnTo>
                        <a:pt x="44" y="2"/>
                      </a:lnTo>
                      <a:close/>
                    </a:path>
                  </a:pathLst>
                </a:custGeom>
                <a:solidFill>
                  <a:srgbClr val="BFBFBF"/>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grpSp>
          <p:sp>
            <p:nvSpPr>
              <p:cNvPr id="45" name="Freeform 27"/>
              <p:cNvSpPr>
                <a:spLocks/>
              </p:cNvSpPr>
              <p:nvPr/>
            </p:nvSpPr>
            <p:spPr bwMode="auto">
              <a:xfrm>
                <a:off x="4027" y="3173"/>
                <a:ext cx="174" cy="133"/>
              </a:xfrm>
              <a:custGeom>
                <a:avLst/>
                <a:gdLst/>
                <a:ahLst/>
                <a:cxnLst>
                  <a:cxn ang="0">
                    <a:pos x="0" y="128"/>
                  </a:cxn>
                  <a:cxn ang="0">
                    <a:pos x="14" y="148"/>
                  </a:cxn>
                  <a:cxn ang="0">
                    <a:pos x="34" y="156"/>
                  </a:cxn>
                  <a:cxn ang="0">
                    <a:pos x="74" y="162"/>
                  </a:cxn>
                  <a:cxn ang="0">
                    <a:pos x="103" y="168"/>
                  </a:cxn>
                  <a:cxn ang="0">
                    <a:pos x="132" y="171"/>
                  </a:cxn>
                  <a:cxn ang="0">
                    <a:pos x="151" y="173"/>
                  </a:cxn>
                  <a:cxn ang="0">
                    <a:pos x="170" y="168"/>
                  </a:cxn>
                  <a:cxn ang="0">
                    <a:pos x="174" y="146"/>
                  </a:cxn>
                  <a:cxn ang="0">
                    <a:pos x="162" y="126"/>
                  </a:cxn>
                  <a:cxn ang="0">
                    <a:pos x="140" y="99"/>
                  </a:cxn>
                  <a:cxn ang="0">
                    <a:pos x="140" y="81"/>
                  </a:cxn>
                  <a:cxn ang="0">
                    <a:pos x="158" y="49"/>
                  </a:cxn>
                  <a:cxn ang="0">
                    <a:pos x="153" y="26"/>
                  </a:cxn>
                  <a:cxn ang="0">
                    <a:pos x="140" y="13"/>
                  </a:cxn>
                  <a:cxn ang="0">
                    <a:pos x="114" y="0"/>
                  </a:cxn>
                  <a:cxn ang="0">
                    <a:pos x="96" y="6"/>
                  </a:cxn>
                  <a:cxn ang="0">
                    <a:pos x="70" y="26"/>
                  </a:cxn>
                  <a:cxn ang="0">
                    <a:pos x="43" y="67"/>
                  </a:cxn>
                  <a:cxn ang="0">
                    <a:pos x="17" y="90"/>
                  </a:cxn>
                  <a:cxn ang="0">
                    <a:pos x="4" y="106"/>
                  </a:cxn>
                  <a:cxn ang="0">
                    <a:pos x="0" y="128"/>
                  </a:cxn>
                </a:cxnLst>
                <a:rect l="0" t="0" r="r" b="b"/>
                <a:pathLst>
                  <a:path w="174" h="173">
                    <a:moveTo>
                      <a:pt x="0" y="128"/>
                    </a:moveTo>
                    <a:lnTo>
                      <a:pt x="14" y="148"/>
                    </a:lnTo>
                    <a:lnTo>
                      <a:pt x="34" y="156"/>
                    </a:lnTo>
                    <a:lnTo>
                      <a:pt x="74" y="162"/>
                    </a:lnTo>
                    <a:lnTo>
                      <a:pt x="103" y="168"/>
                    </a:lnTo>
                    <a:lnTo>
                      <a:pt x="132" y="171"/>
                    </a:lnTo>
                    <a:lnTo>
                      <a:pt x="151" y="173"/>
                    </a:lnTo>
                    <a:lnTo>
                      <a:pt x="170" y="168"/>
                    </a:lnTo>
                    <a:lnTo>
                      <a:pt x="174" y="146"/>
                    </a:lnTo>
                    <a:lnTo>
                      <a:pt x="162" y="126"/>
                    </a:lnTo>
                    <a:lnTo>
                      <a:pt x="140" y="99"/>
                    </a:lnTo>
                    <a:lnTo>
                      <a:pt x="140" y="81"/>
                    </a:lnTo>
                    <a:lnTo>
                      <a:pt x="158" y="49"/>
                    </a:lnTo>
                    <a:lnTo>
                      <a:pt x="153" y="26"/>
                    </a:lnTo>
                    <a:lnTo>
                      <a:pt x="140" y="13"/>
                    </a:lnTo>
                    <a:lnTo>
                      <a:pt x="114" y="0"/>
                    </a:lnTo>
                    <a:lnTo>
                      <a:pt x="96" y="6"/>
                    </a:lnTo>
                    <a:lnTo>
                      <a:pt x="70" y="26"/>
                    </a:lnTo>
                    <a:lnTo>
                      <a:pt x="43" y="67"/>
                    </a:lnTo>
                    <a:lnTo>
                      <a:pt x="17" y="90"/>
                    </a:lnTo>
                    <a:lnTo>
                      <a:pt x="4" y="106"/>
                    </a:lnTo>
                    <a:lnTo>
                      <a:pt x="0" y="128"/>
                    </a:lnTo>
                    <a:close/>
                  </a:path>
                </a:pathLst>
              </a:custGeom>
              <a:solidFill>
                <a:srgbClr val="FFC080"/>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46" name="Freeform 28"/>
              <p:cNvSpPr>
                <a:spLocks/>
              </p:cNvSpPr>
              <p:nvPr/>
            </p:nvSpPr>
            <p:spPr bwMode="auto">
              <a:xfrm>
                <a:off x="4223" y="2909"/>
                <a:ext cx="362" cy="240"/>
              </a:xfrm>
              <a:custGeom>
                <a:avLst/>
                <a:gdLst/>
                <a:ahLst/>
                <a:cxnLst>
                  <a:cxn ang="0">
                    <a:pos x="0" y="0"/>
                  </a:cxn>
                  <a:cxn ang="0">
                    <a:pos x="46" y="19"/>
                  </a:cxn>
                  <a:cxn ang="0">
                    <a:pos x="186" y="115"/>
                  </a:cxn>
                  <a:cxn ang="0">
                    <a:pos x="260" y="134"/>
                  </a:cxn>
                  <a:cxn ang="0">
                    <a:pos x="332" y="120"/>
                  </a:cxn>
                  <a:cxn ang="0">
                    <a:pos x="362" y="183"/>
                  </a:cxn>
                  <a:cxn ang="0">
                    <a:pos x="301" y="229"/>
                  </a:cxn>
                  <a:cxn ang="0">
                    <a:pos x="351" y="282"/>
                  </a:cxn>
                  <a:cxn ang="0">
                    <a:pos x="347" y="312"/>
                  </a:cxn>
                  <a:cxn ang="0">
                    <a:pos x="229" y="194"/>
                  </a:cxn>
                  <a:cxn ang="0">
                    <a:pos x="125" y="118"/>
                  </a:cxn>
                  <a:cxn ang="0">
                    <a:pos x="27" y="42"/>
                  </a:cxn>
                  <a:cxn ang="0">
                    <a:pos x="0" y="0"/>
                  </a:cxn>
                </a:cxnLst>
                <a:rect l="0" t="0" r="r" b="b"/>
                <a:pathLst>
                  <a:path w="362" h="312">
                    <a:moveTo>
                      <a:pt x="0" y="0"/>
                    </a:moveTo>
                    <a:lnTo>
                      <a:pt x="46" y="19"/>
                    </a:lnTo>
                    <a:lnTo>
                      <a:pt x="186" y="115"/>
                    </a:lnTo>
                    <a:lnTo>
                      <a:pt x="260" y="134"/>
                    </a:lnTo>
                    <a:lnTo>
                      <a:pt x="332" y="120"/>
                    </a:lnTo>
                    <a:lnTo>
                      <a:pt x="362" y="183"/>
                    </a:lnTo>
                    <a:lnTo>
                      <a:pt x="301" y="229"/>
                    </a:lnTo>
                    <a:lnTo>
                      <a:pt x="351" y="282"/>
                    </a:lnTo>
                    <a:lnTo>
                      <a:pt x="347" y="312"/>
                    </a:lnTo>
                    <a:lnTo>
                      <a:pt x="229" y="194"/>
                    </a:lnTo>
                    <a:lnTo>
                      <a:pt x="125" y="118"/>
                    </a:lnTo>
                    <a:lnTo>
                      <a:pt x="27" y="42"/>
                    </a:lnTo>
                    <a:lnTo>
                      <a:pt x="0" y="0"/>
                    </a:lnTo>
                    <a:close/>
                  </a:path>
                </a:pathLst>
              </a:custGeom>
              <a:solidFill>
                <a:srgbClr val="804000"/>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47" name="Freeform 29"/>
              <p:cNvSpPr>
                <a:spLocks/>
              </p:cNvSpPr>
              <p:nvPr/>
            </p:nvSpPr>
            <p:spPr bwMode="auto">
              <a:xfrm>
                <a:off x="4123" y="2826"/>
                <a:ext cx="543" cy="351"/>
              </a:xfrm>
              <a:custGeom>
                <a:avLst/>
                <a:gdLst/>
                <a:ahLst/>
                <a:cxnLst>
                  <a:cxn ang="0">
                    <a:pos x="543" y="401"/>
                  </a:cxn>
                  <a:cxn ang="0">
                    <a:pos x="509" y="409"/>
                  </a:cxn>
                  <a:cxn ang="0">
                    <a:pos x="465" y="401"/>
                  </a:cxn>
                  <a:cxn ang="0">
                    <a:pos x="427" y="375"/>
                  </a:cxn>
                  <a:cxn ang="0">
                    <a:pos x="361" y="302"/>
                  </a:cxn>
                  <a:cxn ang="0">
                    <a:pos x="309" y="243"/>
                  </a:cxn>
                  <a:cxn ang="0">
                    <a:pos x="223" y="188"/>
                  </a:cxn>
                  <a:cxn ang="0">
                    <a:pos x="107" y="107"/>
                  </a:cxn>
                  <a:cxn ang="0">
                    <a:pos x="124" y="89"/>
                  </a:cxn>
                  <a:cxn ang="0">
                    <a:pos x="145" y="57"/>
                  </a:cxn>
                  <a:cxn ang="0">
                    <a:pos x="153" y="19"/>
                  </a:cxn>
                  <a:cxn ang="0">
                    <a:pos x="139" y="6"/>
                  </a:cxn>
                  <a:cxn ang="0">
                    <a:pos x="139" y="38"/>
                  </a:cxn>
                  <a:cxn ang="0">
                    <a:pos x="130" y="51"/>
                  </a:cxn>
                  <a:cxn ang="0">
                    <a:pos x="132" y="23"/>
                  </a:cxn>
                  <a:cxn ang="0">
                    <a:pos x="122" y="0"/>
                  </a:cxn>
                  <a:cxn ang="0">
                    <a:pos x="118" y="46"/>
                  </a:cxn>
                  <a:cxn ang="0">
                    <a:pos x="103" y="72"/>
                  </a:cxn>
                  <a:cxn ang="0">
                    <a:pos x="86" y="89"/>
                  </a:cxn>
                  <a:cxn ang="0">
                    <a:pos x="67" y="93"/>
                  </a:cxn>
                  <a:cxn ang="0">
                    <a:pos x="46" y="86"/>
                  </a:cxn>
                  <a:cxn ang="0">
                    <a:pos x="40" y="80"/>
                  </a:cxn>
                  <a:cxn ang="0">
                    <a:pos x="35" y="67"/>
                  </a:cxn>
                  <a:cxn ang="0">
                    <a:pos x="61" y="57"/>
                  </a:cxn>
                  <a:cxn ang="0">
                    <a:pos x="86" y="38"/>
                  </a:cxn>
                  <a:cxn ang="0">
                    <a:pos x="94" y="25"/>
                  </a:cxn>
                  <a:cxn ang="0">
                    <a:pos x="59" y="44"/>
                  </a:cxn>
                  <a:cxn ang="0">
                    <a:pos x="44" y="49"/>
                  </a:cxn>
                  <a:cxn ang="0">
                    <a:pos x="25" y="53"/>
                  </a:cxn>
                  <a:cxn ang="0">
                    <a:pos x="14" y="55"/>
                  </a:cxn>
                  <a:cxn ang="0">
                    <a:pos x="0" y="49"/>
                  </a:cxn>
                  <a:cxn ang="0">
                    <a:pos x="20" y="78"/>
                  </a:cxn>
                  <a:cxn ang="0">
                    <a:pos x="27" y="97"/>
                  </a:cxn>
                  <a:cxn ang="0">
                    <a:pos x="29" y="118"/>
                  </a:cxn>
                  <a:cxn ang="0">
                    <a:pos x="31" y="146"/>
                  </a:cxn>
                  <a:cxn ang="0">
                    <a:pos x="33" y="164"/>
                  </a:cxn>
                  <a:cxn ang="0">
                    <a:pos x="31" y="211"/>
                  </a:cxn>
                  <a:cxn ang="0">
                    <a:pos x="46" y="183"/>
                  </a:cxn>
                  <a:cxn ang="0">
                    <a:pos x="59" y="164"/>
                  </a:cxn>
                  <a:cxn ang="0">
                    <a:pos x="82" y="152"/>
                  </a:cxn>
                  <a:cxn ang="0">
                    <a:pos x="96" y="150"/>
                  </a:cxn>
                  <a:cxn ang="0">
                    <a:pos x="118" y="156"/>
                  </a:cxn>
                  <a:cxn ang="0">
                    <a:pos x="158" y="175"/>
                  </a:cxn>
                  <a:cxn ang="0">
                    <a:pos x="204" y="203"/>
                  </a:cxn>
                  <a:cxn ang="0">
                    <a:pos x="251" y="240"/>
                  </a:cxn>
                  <a:cxn ang="0">
                    <a:pos x="302" y="289"/>
                  </a:cxn>
                  <a:cxn ang="0">
                    <a:pos x="325" y="310"/>
                  </a:cxn>
                  <a:cxn ang="0">
                    <a:pos x="334" y="321"/>
                  </a:cxn>
                  <a:cxn ang="0">
                    <a:pos x="363" y="333"/>
                  </a:cxn>
                  <a:cxn ang="0">
                    <a:pos x="386" y="358"/>
                  </a:cxn>
                  <a:cxn ang="0">
                    <a:pos x="439" y="407"/>
                  </a:cxn>
                  <a:cxn ang="0">
                    <a:pos x="450" y="415"/>
                  </a:cxn>
                  <a:cxn ang="0">
                    <a:pos x="463" y="420"/>
                  </a:cxn>
                  <a:cxn ang="0">
                    <a:pos x="465" y="428"/>
                  </a:cxn>
                  <a:cxn ang="0">
                    <a:pos x="473" y="437"/>
                  </a:cxn>
                  <a:cxn ang="0">
                    <a:pos x="482" y="456"/>
                  </a:cxn>
                  <a:cxn ang="0">
                    <a:pos x="479" y="420"/>
                  </a:cxn>
                  <a:cxn ang="0">
                    <a:pos x="505" y="424"/>
                  </a:cxn>
                  <a:cxn ang="0">
                    <a:pos x="526" y="420"/>
                  </a:cxn>
                  <a:cxn ang="0">
                    <a:pos x="543" y="437"/>
                  </a:cxn>
                  <a:cxn ang="0">
                    <a:pos x="540" y="416"/>
                  </a:cxn>
                  <a:cxn ang="0">
                    <a:pos x="543" y="401"/>
                  </a:cxn>
                </a:cxnLst>
                <a:rect l="0" t="0" r="r" b="b"/>
                <a:pathLst>
                  <a:path w="543" h="456">
                    <a:moveTo>
                      <a:pt x="543" y="401"/>
                    </a:moveTo>
                    <a:lnTo>
                      <a:pt x="509" y="409"/>
                    </a:lnTo>
                    <a:lnTo>
                      <a:pt x="465" y="401"/>
                    </a:lnTo>
                    <a:lnTo>
                      <a:pt x="427" y="375"/>
                    </a:lnTo>
                    <a:lnTo>
                      <a:pt x="361" y="302"/>
                    </a:lnTo>
                    <a:lnTo>
                      <a:pt x="309" y="243"/>
                    </a:lnTo>
                    <a:lnTo>
                      <a:pt x="223" y="188"/>
                    </a:lnTo>
                    <a:lnTo>
                      <a:pt x="107" y="107"/>
                    </a:lnTo>
                    <a:lnTo>
                      <a:pt x="124" y="89"/>
                    </a:lnTo>
                    <a:lnTo>
                      <a:pt x="145" y="57"/>
                    </a:lnTo>
                    <a:lnTo>
                      <a:pt x="153" y="19"/>
                    </a:lnTo>
                    <a:lnTo>
                      <a:pt x="139" y="6"/>
                    </a:lnTo>
                    <a:lnTo>
                      <a:pt x="139" y="38"/>
                    </a:lnTo>
                    <a:lnTo>
                      <a:pt x="130" y="51"/>
                    </a:lnTo>
                    <a:lnTo>
                      <a:pt x="132" y="23"/>
                    </a:lnTo>
                    <a:lnTo>
                      <a:pt x="122" y="0"/>
                    </a:lnTo>
                    <a:lnTo>
                      <a:pt x="118" y="46"/>
                    </a:lnTo>
                    <a:lnTo>
                      <a:pt x="103" y="72"/>
                    </a:lnTo>
                    <a:lnTo>
                      <a:pt x="86" y="89"/>
                    </a:lnTo>
                    <a:lnTo>
                      <a:pt x="67" y="93"/>
                    </a:lnTo>
                    <a:lnTo>
                      <a:pt x="46" y="86"/>
                    </a:lnTo>
                    <a:lnTo>
                      <a:pt x="40" y="80"/>
                    </a:lnTo>
                    <a:lnTo>
                      <a:pt x="35" y="67"/>
                    </a:lnTo>
                    <a:lnTo>
                      <a:pt x="61" y="57"/>
                    </a:lnTo>
                    <a:lnTo>
                      <a:pt x="86" y="38"/>
                    </a:lnTo>
                    <a:lnTo>
                      <a:pt x="94" y="25"/>
                    </a:lnTo>
                    <a:lnTo>
                      <a:pt x="59" y="44"/>
                    </a:lnTo>
                    <a:lnTo>
                      <a:pt x="44" y="49"/>
                    </a:lnTo>
                    <a:lnTo>
                      <a:pt x="25" y="53"/>
                    </a:lnTo>
                    <a:lnTo>
                      <a:pt x="14" y="55"/>
                    </a:lnTo>
                    <a:lnTo>
                      <a:pt x="0" y="49"/>
                    </a:lnTo>
                    <a:lnTo>
                      <a:pt x="20" y="78"/>
                    </a:lnTo>
                    <a:lnTo>
                      <a:pt x="27" y="97"/>
                    </a:lnTo>
                    <a:lnTo>
                      <a:pt x="29" y="118"/>
                    </a:lnTo>
                    <a:lnTo>
                      <a:pt x="31" y="146"/>
                    </a:lnTo>
                    <a:lnTo>
                      <a:pt x="33" y="164"/>
                    </a:lnTo>
                    <a:lnTo>
                      <a:pt x="31" y="211"/>
                    </a:lnTo>
                    <a:lnTo>
                      <a:pt x="46" y="183"/>
                    </a:lnTo>
                    <a:lnTo>
                      <a:pt x="59" y="164"/>
                    </a:lnTo>
                    <a:lnTo>
                      <a:pt x="82" y="152"/>
                    </a:lnTo>
                    <a:lnTo>
                      <a:pt x="96" y="150"/>
                    </a:lnTo>
                    <a:lnTo>
                      <a:pt x="118" y="156"/>
                    </a:lnTo>
                    <a:lnTo>
                      <a:pt x="158" y="175"/>
                    </a:lnTo>
                    <a:lnTo>
                      <a:pt x="204" y="203"/>
                    </a:lnTo>
                    <a:lnTo>
                      <a:pt x="251" y="240"/>
                    </a:lnTo>
                    <a:lnTo>
                      <a:pt x="302" y="289"/>
                    </a:lnTo>
                    <a:lnTo>
                      <a:pt x="325" y="310"/>
                    </a:lnTo>
                    <a:lnTo>
                      <a:pt x="334" y="321"/>
                    </a:lnTo>
                    <a:lnTo>
                      <a:pt x="363" y="333"/>
                    </a:lnTo>
                    <a:lnTo>
                      <a:pt x="386" y="358"/>
                    </a:lnTo>
                    <a:lnTo>
                      <a:pt x="439" y="407"/>
                    </a:lnTo>
                    <a:lnTo>
                      <a:pt x="450" y="415"/>
                    </a:lnTo>
                    <a:lnTo>
                      <a:pt x="463" y="420"/>
                    </a:lnTo>
                    <a:lnTo>
                      <a:pt x="465" y="428"/>
                    </a:lnTo>
                    <a:lnTo>
                      <a:pt x="473" y="437"/>
                    </a:lnTo>
                    <a:lnTo>
                      <a:pt x="482" y="456"/>
                    </a:lnTo>
                    <a:lnTo>
                      <a:pt x="479" y="420"/>
                    </a:lnTo>
                    <a:lnTo>
                      <a:pt x="505" y="424"/>
                    </a:lnTo>
                    <a:lnTo>
                      <a:pt x="526" y="420"/>
                    </a:lnTo>
                    <a:lnTo>
                      <a:pt x="543" y="437"/>
                    </a:lnTo>
                    <a:lnTo>
                      <a:pt x="540" y="416"/>
                    </a:lnTo>
                    <a:lnTo>
                      <a:pt x="543" y="401"/>
                    </a:lnTo>
                    <a:close/>
                  </a:path>
                </a:pathLst>
              </a:custGeom>
              <a:solidFill>
                <a:srgbClr val="804000"/>
              </a:solidFill>
              <a:ln w="9525">
                <a:noFill/>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grpSp>
        <p:grpSp>
          <p:nvGrpSpPr>
            <p:cNvPr id="10" name="Group 30"/>
            <p:cNvGrpSpPr>
              <a:grpSpLocks/>
            </p:cNvGrpSpPr>
            <p:nvPr/>
          </p:nvGrpSpPr>
          <p:grpSpPr bwMode="auto">
            <a:xfrm>
              <a:off x="3622" y="2304"/>
              <a:ext cx="2138" cy="1146"/>
              <a:chOff x="3613" y="2455"/>
              <a:chExt cx="2138" cy="1146"/>
            </a:xfrm>
          </p:grpSpPr>
          <p:sp>
            <p:nvSpPr>
              <p:cNvPr id="11" name="Freeform 31"/>
              <p:cNvSpPr>
                <a:spLocks/>
              </p:cNvSpPr>
              <p:nvPr/>
            </p:nvSpPr>
            <p:spPr bwMode="auto">
              <a:xfrm>
                <a:off x="3833" y="2688"/>
                <a:ext cx="946" cy="640"/>
              </a:xfrm>
              <a:custGeom>
                <a:avLst/>
                <a:gdLst/>
                <a:ahLst/>
                <a:cxnLst>
                  <a:cxn ang="0">
                    <a:pos x="55" y="355"/>
                  </a:cxn>
                  <a:cxn ang="0">
                    <a:pos x="154" y="207"/>
                  </a:cxn>
                  <a:cxn ang="0">
                    <a:pos x="226" y="110"/>
                  </a:cxn>
                  <a:cxn ang="0">
                    <a:pos x="249" y="84"/>
                  </a:cxn>
                  <a:cxn ang="0">
                    <a:pos x="281" y="69"/>
                  </a:cxn>
                  <a:cxn ang="0">
                    <a:pos x="362" y="53"/>
                  </a:cxn>
                  <a:cxn ang="0">
                    <a:pos x="570" y="21"/>
                  </a:cxn>
                  <a:cxn ang="0">
                    <a:pos x="674" y="0"/>
                  </a:cxn>
                  <a:cxn ang="0">
                    <a:pos x="714" y="26"/>
                  </a:cxn>
                  <a:cxn ang="0">
                    <a:pos x="852" y="84"/>
                  </a:cxn>
                  <a:cxn ang="0">
                    <a:pos x="1055" y="166"/>
                  </a:cxn>
                  <a:cxn ang="0">
                    <a:pos x="1240" y="243"/>
                  </a:cxn>
                  <a:cxn ang="0">
                    <a:pos x="1335" y="284"/>
                  </a:cxn>
                  <a:cxn ang="0">
                    <a:pos x="1891" y="140"/>
                  </a:cxn>
                  <a:cxn ang="0">
                    <a:pos x="1891" y="1015"/>
                  </a:cxn>
                  <a:cxn ang="0">
                    <a:pos x="1647" y="1095"/>
                  </a:cxn>
                  <a:cxn ang="0">
                    <a:pos x="1584" y="1110"/>
                  </a:cxn>
                  <a:cxn ang="0">
                    <a:pos x="1587" y="1110"/>
                  </a:cxn>
                  <a:cxn ang="0">
                    <a:pos x="1525" y="1095"/>
                  </a:cxn>
                  <a:cxn ang="0">
                    <a:pos x="1519" y="1129"/>
                  </a:cxn>
                  <a:cxn ang="0">
                    <a:pos x="1480" y="1173"/>
                  </a:cxn>
                  <a:cxn ang="0">
                    <a:pos x="1412" y="1233"/>
                  </a:cxn>
                  <a:cxn ang="0">
                    <a:pos x="1367" y="1281"/>
                  </a:cxn>
                  <a:cxn ang="0">
                    <a:pos x="1353" y="1059"/>
                  </a:cxn>
                  <a:cxn ang="0">
                    <a:pos x="1326" y="982"/>
                  </a:cxn>
                  <a:cxn ang="0">
                    <a:pos x="1209" y="869"/>
                  </a:cxn>
                  <a:cxn ang="0">
                    <a:pos x="996" y="665"/>
                  </a:cxn>
                  <a:cxn ang="0">
                    <a:pos x="883" y="550"/>
                  </a:cxn>
                  <a:cxn ang="0">
                    <a:pos x="802" y="499"/>
                  </a:cxn>
                  <a:cxn ang="0">
                    <a:pos x="570" y="361"/>
                  </a:cxn>
                  <a:cxn ang="0">
                    <a:pos x="493" y="309"/>
                  </a:cxn>
                  <a:cxn ang="0">
                    <a:pos x="448" y="315"/>
                  </a:cxn>
                  <a:cxn ang="0">
                    <a:pos x="412" y="299"/>
                  </a:cxn>
                  <a:cxn ang="0">
                    <a:pos x="380" y="366"/>
                  </a:cxn>
                  <a:cxn ang="0">
                    <a:pos x="344" y="422"/>
                  </a:cxn>
                  <a:cxn ang="0">
                    <a:pos x="290" y="463"/>
                  </a:cxn>
                  <a:cxn ang="0">
                    <a:pos x="217" y="509"/>
                  </a:cxn>
                  <a:cxn ang="0">
                    <a:pos x="145" y="519"/>
                  </a:cxn>
                  <a:cxn ang="0">
                    <a:pos x="82" y="514"/>
                  </a:cxn>
                  <a:cxn ang="0">
                    <a:pos x="28" y="489"/>
                  </a:cxn>
                  <a:cxn ang="0">
                    <a:pos x="0" y="448"/>
                  </a:cxn>
                  <a:cxn ang="0">
                    <a:pos x="55" y="355"/>
                  </a:cxn>
                </a:cxnLst>
                <a:rect l="0" t="0" r="r" b="b"/>
                <a:pathLst>
                  <a:path w="1891" h="1281">
                    <a:moveTo>
                      <a:pt x="55" y="355"/>
                    </a:moveTo>
                    <a:lnTo>
                      <a:pt x="154" y="207"/>
                    </a:lnTo>
                    <a:lnTo>
                      <a:pt x="226" y="110"/>
                    </a:lnTo>
                    <a:lnTo>
                      <a:pt x="249" y="84"/>
                    </a:lnTo>
                    <a:lnTo>
                      <a:pt x="281" y="69"/>
                    </a:lnTo>
                    <a:lnTo>
                      <a:pt x="362" y="53"/>
                    </a:lnTo>
                    <a:lnTo>
                      <a:pt x="570" y="21"/>
                    </a:lnTo>
                    <a:lnTo>
                      <a:pt x="674" y="0"/>
                    </a:lnTo>
                    <a:lnTo>
                      <a:pt x="714" y="26"/>
                    </a:lnTo>
                    <a:lnTo>
                      <a:pt x="852" y="84"/>
                    </a:lnTo>
                    <a:lnTo>
                      <a:pt x="1055" y="166"/>
                    </a:lnTo>
                    <a:lnTo>
                      <a:pt x="1240" y="243"/>
                    </a:lnTo>
                    <a:lnTo>
                      <a:pt x="1335" y="284"/>
                    </a:lnTo>
                    <a:lnTo>
                      <a:pt x="1891" y="140"/>
                    </a:lnTo>
                    <a:lnTo>
                      <a:pt x="1891" y="1015"/>
                    </a:lnTo>
                    <a:lnTo>
                      <a:pt x="1647" y="1095"/>
                    </a:lnTo>
                    <a:lnTo>
                      <a:pt x="1584" y="1110"/>
                    </a:lnTo>
                    <a:lnTo>
                      <a:pt x="1587" y="1110"/>
                    </a:lnTo>
                    <a:lnTo>
                      <a:pt x="1525" y="1095"/>
                    </a:lnTo>
                    <a:lnTo>
                      <a:pt x="1519" y="1129"/>
                    </a:lnTo>
                    <a:lnTo>
                      <a:pt x="1480" y="1173"/>
                    </a:lnTo>
                    <a:lnTo>
                      <a:pt x="1412" y="1233"/>
                    </a:lnTo>
                    <a:lnTo>
                      <a:pt x="1367" y="1281"/>
                    </a:lnTo>
                    <a:lnTo>
                      <a:pt x="1353" y="1059"/>
                    </a:lnTo>
                    <a:lnTo>
                      <a:pt x="1326" y="982"/>
                    </a:lnTo>
                    <a:lnTo>
                      <a:pt x="1209" y="869"/>
                    </a:lnTo>
                    <a:lnTo>
                      <a:pt x="996" y="665"/>
                    </a:lnTo>
                    <a:lnTo>
                      <a:pt x="883" y="550"/>
                    </a:lnTo>
                    <a:lnTo>
                      <a:pt x="802" y="499"/>
                    </a:lnTo>
                    <a:lnTo>
                      <a:pt x="570" y="361"/>
                    </a:lnTo>
                    <a:lnTo>
                      <a:pt x="493" y="309"/>
                    </a:lnTo>
                    <a:lnTo>
                      <a:pt x="448" y="315"/>
                    </a:lnTo>
                    <a:lnTo>
                      <a:pt x="412" y="299"/>
                    </a:lnTo>
                    <a:lnTo>
                      <a:pt x="380" y="366"/>
                    </a:lnTo>
                    <a:lnTo>
                      <a:pt x="344" y="422"/>
                    </a:lnTo>
                    <a:lnTo>
                      <a:pt x="290" y="463"/>
                    </a:lnTo>
                    <a:lnTo>
                      <a:pt x="217" y="509"/>
                    </a:lnTo>
                    <a:lnTo>
                      <a:pt x="145" y="519"/>
                    </a:lnTo>
                    <a:lnTo>
                      <a:pt x="82" y="514"/>
                    </a:lnTo>
                    <a:lnTo>
                      <a:pt x="28" y="489"/>
                    </a:lnTo>
                    <a:lnTo>
                      <a:pt x="0" y="448"/>
                    </a:lnTo>
                    <a:lnTo>
                      <a:pt x="55" y="355"/>
                    </a:lnTo>
                    <a:close/>
                  </a:path>
                </a:pathLst>
              </a:custGeom>
              <a:solidFill>
                <a:srgbClr val="FFBFB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12" name="Freeform 32"/>
              <p:cNvSpPr>
                <a:spLocks/>
              </p:cNvSpPr>
              <p:nvPr/>
            </p:nvSpPr>
            <p:spPr bwMode="auto">
              <a:xfrm>
                <a:off x="3811" y="2792"/>
                <a:ext cx="134" cy="135"/>
              </a:xfrm>
              <a:custGeom>
                <a:avLst/>
                <a:gdLst/>
                <a:ahLst/>
                <a:cxnLst>
                  <a:cxn ang="0">
                    <a:pos x="245" y="0"/>
                  </a:cxn>
                  <a:cxn ang="0">
                    <a:pos x="229" y="0"/>
                  </a:cxn>
                  <a:cxn ang="0">
                    <a:pos x="209" y="5"/>
                  </a:cxn>
                  <a:cxn ang="0">
                    <a:pos x="191" y="13"/>
                  </a:cxn>
                  <a:cxn ang="0">
                    <a:pos x="168" y="25"/>
                  </a:cxn>
                  <a:cxn ang="0">
                    <a:pos x="141" y="44"/>
                  </a:cxn>
                  <a:cxn ang="0">
                    <a:pos x="110" y="71"/>
                  </a:cxn>
                  <a:cxn ang="0">
                    <a:pos x="78" y="106"/>
                  </a:cxn>
                  <a:cxn ang="0">
                    <a:pos x="63" y="129"/>
                  </a:cxn>
                  <a:cxn ang="0">
                    <a:pos x="49" y="153"/>
                  </a:cxn>
                  <a:cxn ang="0">
                    <a:pos x="34" y="179"/>
                  </a:cxn>
                  <a:cxn ang="0">
                    <a:pos x="19" y="210"/>
                  </a:cxn>
                  <a:cxn ang="0">
                    <a:pos x="9" y="234"/>
                  </a:cxn>
                  <a:cxn ang="0">
                    <a:pos x="0" y="266"/>
                  </a:cxn>
                  <a:cxn ang="0">
                    <a:pos x="12" y="269"/>
                  </a:cxn>
                  <a:cxn ang="0">
                    <a:pos x="28" y="269"/>
                  </a:cxn>
                  <a:cxn ang="0">
                    <a:pos x="54" y="259"/>
                  </a:cxn>
                  <a:cxn ang="0">
                    <a:pos x="81" y="244"/>
                  </a:cxn>
                  <a:cxn ang="0">
                    <a:pos x="105" y="228"/>
                  </a:cxn>
                  <a:cxn ang="0">
                    <a:pos x="126" y="215"/>
                  </a:cxn>
                  <a:cxn ang="0">
                    <a:pos x="155" y="196"/>
                  </a:cxn>
                  <a:cxn ang="0">
                    <a:pos x="185" y="169"/>
                  </a:cxn>
                  <a:cxn ang="0">
                    <a:pos x="217" y="136"/>
                  </a:cxn>
                  <a:cxn ang="0">
                    <a:pos x="241" y="106"/>
                  </a:cxn>
                  <a:cxn ang="0">
                    <a:pos x="254" y="82"/>
                  </a:cxn>
                  <a:cxn ang="0">
                    <a:pos x="263" y="61"/>
                  </a:cxn>
                  <a:cxn ang="0">
                    <a:pos x="266" y="39"/>
                  </a:cxn>
                  <a:cxn ang="0">
                    <a:pos x="262" y="18"/>
                  </a:cxn>
                  <a:cxn ang="0">
                    <a:pos x="256" y="6"/>
                  </a:cxn>
                  <a:cxn ang="0">
                    <a:pos x="245" y="0"/>
                  </a:cxn>
                </a:cxnLst>
                <a:rect l="0" t="0" r="r" b="b"/>
                <a:pathLst>
                  <a:path w="266" h="269">
                    <a:moveTo>
                      <a:pt x="245" y="0"/>
                    </a:moveTo>
                    <a:lnTo>
                      <a:pt x="229" y="0"/>
                    </a:lnTo>
                    <a:lnTo>
                      <a:pt x="209" y="5"/>
                    </a:lnTo>
                    <a:lnTo>
                      <a:pt x="191" y="13"/>
                    </a:lnTo>
                    <a:lnTo>
                      <a:pt x="168" y="25"/>
                    </a:lnTo>
                    <a:lnTo>
                      <a:pt x="141" y="44"/>
                    </a:lnTo>
                    <a:lnTo>
                      <a:pt x="110" y="71"/>
                    </a:lnTo>
                    <a:lnTo>
                      <a:pt x="78" y="106"/>
                    </a:lnTo>
                    <a:lnTo>
                      <a:pt x="63" y="129"/>
                    </a:lnTo>
                    <a:lnTo>
                      <a:pt x="49" y="153"/>
                    </a:lnTo>
                    <a:lnTo>
                      <a:pt x="34" y="179"/>
                    </a:lnTo>
                    <a:lnTo>
                      <a:pt x="19" y="210"/>
                    </a:lnTo>
                    <a:lnTo>
                      <a:pt x="9" y="234"/>
                    </a:lnTo>
                    <a:lnTo>
                      <a:pt x="0" y="266"/>
                    </a:lnTo>
                    <a:lnTo>
                      <a:pt x="12" y="269"/>
                    </a:lnTo>
                    <a:lnTo>
                      <a:pt x="28" y="269"/>
                    </a:lnTo>
                    <a:lnTo>
                      <a:pt x="54" y="259"/>
                    </a:lnTo>
                    <a:lnTo>
                      <a:pt x="81" y="244"/>
                    </a:lnTo>
                    <a:lnTo>
                      <a:pt x="105" y="228"/>
                    </a:lnTo>
                    <a:lnTo>
                      <a:pt x="126" y="215"/>
                    </a:lnTo>
                    <a:lnTo>
                      <a:pt x="155" y="196"/>
                    </a:lnTo>
                    <a:lnTo>
                      <a:pt x="185" y="169"/>
                    </a:lnTo>
                    <a:lnTo>
                      <a:pt x="217" y="136"/>
                    </a:lnTo>
                    <a:lnTo>
                      <a:pt x="241" y="106"/>
                    </a:lnTo>
                    <a:lnTo>
                      <a:pt x="254" y="82"/>
                    </a:lnTo>
                    <a:lnTo>
                      <a:pt x="263" y="61"/>
                    </a:lnTo>
                    <a:lnTo>
                      <a:pt x="266" y="39"/>
                    </a:lnTo>
                    <a:lnTo>
                      <a:pt x="262" y="18"/>
                    </a:lnTo>
                    <a:lnTo>
                      <a:pt x="256" y="6"/>
                    </a:lnTo>
                    <a:lnTo>
                      <a:pt x="245" y="0"/>
                    </a:lnTo>
                    <a:close/>
                  </a:path>
                </a:pathLst>
              </a:custGeom>
              <a:solidFill>
                <a:srgbClr val="FF7F9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13" name="Freeform 33"/>
              <p:cNvSpPr>
                <a:spLocks/>
              </p:cNvSpPr>
              <p:nvPr/>
            </p:nvSpPr>
            <p:spPr bwMode="auto">
              <a:xfrm>
                <a:off x="4080" y="2804"/>
                <a:ext cx="88" cy="40"/>
              </a:xfrm>
              <a:custGeom>
                <a:avLst/>
                <a:gdLst/>
                <a:ahLst/>
                <a:cxnLst>
                  <a:cxn ang="0">
                    <a:pos x="176" y="0"/>
                  </a:cxn>
                  <a:cxn ang="0">
                    <a:pos x="158" y="17"/>
                  </a:cxn>
                  <a:cxn ang="0">
                    <a:pos x="140" y="32"/>
                  </a:cxn>
                  <a:cxn ang="0">
                    <a:pos x="119" y="51"/>
                  </a:cxn>
                  <a:cxn ang="0">
                    <a:pos x="97" y="66"/>
                  </a:cxn>
                  <a:cxn ang="0">
                    <a:pos x="69" y="78"/>
                  </a:cxn>
                  <a:cxn ang="0">
                    <a:pos x="37" y="80"/>
                  </a:cxn>
                  <a:cxn ang="0">
                    <a:pos x="0" y="76"/>
                  </a:cxn>
                </a:cxnLst>
                <a:rect l="0" t="0" r="r" b="b"/>
                <a:pathLst>
                  <a:path w="176" h="80">
                    <a:moveTo>
                      <a:pt x="176" y="0"/>
                    </a:moveTo>
                    <a:lnTo>
                      <a:pt x="158" y="17"/>
                    </a:lnTo>
                    <a:lnTo>
                      <a:pt x="140" y="32"/>
                    </a:lnTo>
                    <a:lnTo>
                      <a:pt x="119" y="51"/>
                    </a:lnTo>
                    <a:lnTo>
                      <a:pt x="97" y="66"/>
                    </a:lnTo>
                    <a:lnTo>
                      <a:pt x="69" y="78"/>
                    </a:lnTo>
                    <a:lnTo>
                      <a:pt x="37" y="80"/>
                    </a:lnTo>
                    <a:lnTo>
                      <a:pt x="0" y="76"/>
                    </a:lnTo>
                  </a:path>
                </a:pathLst>
              </a:custGeom>
              <a:no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14" name="Freeform 34"/>
              <p:cNvSpPr>
                <a:spLocks/>
              </p:cNvSpPr>
              <p:nvPr/>
            </p:nvSpPr>
            <p:spPr bwMode="auto">
              <a:xfrm>
                <a:off x="4374" y="2872"/>
                <a:ext cx="100" cy="190"/>
              </a:xfrm>
              <a:custGeom>
                <a:avLst/>
                <a:gdLst/>
                <a:ahLst/>
                <a:cxnLst>
                  <a:cxn ang="0">
                    <a:pos x="199" y="0"/>
                  </a:cxn>
                  <a:cxn ang="0">
                    <a:pos x="200" y="60"/>
                  </a:cxn>
                  <a:cxn ang="0">
                    <a:pos x="200" y="133"/>
                  </a:cxn>
                  <a:cxn ang="0">
                    <a:pos x="196" y="200"/>
                  </a:cxn>
                  <a:cxn ang="0">
                    <a:pos x="181" y="239"/>
                  </a:cxn>
                  <a:cxn ang="0">
                    <a:pos x="155" y="272"/>
                  </a:cxn>
                  <a:cxn ang="0">
                    <a:pos x="128" y="304"/>
                  </a:cxn>
                  <a:cxn ang="0">
                    <a:pos x="95" y="331"/>
                  </a:cxn>
                  <a:cxn ang="0">
                    <a:pos x="60" y="354"/>
                  </a:cxn>
                  <a:cxn ang="0">
                    <a:pos x="24" y="371"/>
                  </a:cxn>
                  <a:cxn ang="0">
                    <a:pos x="0" y="381"/>
                  </a:cxn>
                </a:cxnLst>
                <a:rect l="0" t="0" r="r" b="b"/>
                <a:pathLst>
                  <a:path w="200" h="381">
                    <a:moveTo>
                      <a:pt x="199" y="0"/>
                    </a:moveTo>
                    <a:lnTo>
                      <a:pt x="200" y="60"/>
                    </a:lnTo>
                    <a:lnTo>
                      <a:pt x="200" y="133"/>
                    </a:lnTo>
                    <a:lnTo>
                      <a:pt x="196" y="200"/>
                    </a:lnTo>
                    <a:lnTo>
                      <a:pt x="181" y="239"/>
                    </a:lnTo>
                    <a:lnTo>
                      <a:pt x="155" y="272"/>
                    </a:lnTo>
                    <a:lnTo>
                      <a:pt x="128" y="304"/>
                    </a:lnTo>
                    <a:lnTo>
                      <a:pt x="95" y="331"/>
                    </a:lnTo>
                    <a:lnTo>
                      <a:pt x="60" y="354"/>
                    </a:lnTo>
                    <a:lnTo>
                      <a:pt x="24" y="371"/>
                    </a:lnTo>
                    <a:lnTo>
                      <a:pt x="0" y="381"/>
                    </a:lnTo>
                  </a:path>
                </a:pathLst>
              </a:custGeom>
              <a:no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15" name="Freeform 35"/>
              <p:cNvSpPr>
                <a:spLocks/>
              </p:cNvSpPr>
              <p:nvPr/>
            </p:nvSpPr>
            <p:spPr bwMode="auto">
              <a:xfrm>
                <a:off x="4511" y="3150"/>
                <a:ext cx="390" cy="177"/>
              </a:xfrm>
              <a:custGeom>
                <a:avLst/>
                <a:gdLst/>
                <a:ahLst/>
                <a:cxnLst>
                  <a:cxn ang="0">
                    <a:pos x="0" y="207"/>
                  </a:cxn>
                  <a:cxn ang="0">
                    <a:pos x="8" y="287"/>
                  </a:cxn>
                  <a:cxn ang="0">
                    <a:pos x="12" y="355"/>
                  </a:cxn>
                  <a:cxn ang="0">
                    <a:pos x="67" y="297"/>
                  </a:cxn>
                  <a:cxn ang="0">
                    <a:pos x="128" y="248"/>
                  </a:cxn>
                  <a:cxn ang="0">
                    <a:pos x="164" y="201"/>
                  </a:cxn>
                  <a:cxn ang="0">
                    <a:pos x="170" y="171"/>
                  </a:cxn>
                  <a:cxn ang="0">
                    <a:pos x="214" y="184"/>
                  </a:cxn>
                  <a:cxn ang="0">
                    <a:pos x="243" y="181"/>
                  </a:cxn>
                  <a:cxn ang="0">
                    <a:pos x="781" y="56"/>
                  </a:cxn>
                  <a:cxn ang="0">
                    <a:pos x="767" y="0"/>
                  </a:cxn>
                  <a:cxn ang="0">
                    <a:pos x="320" y="113"/>
                  </a:cxn>
                  <a:cxn ang="0">
                    <a:pos x="261" y="128"/>
                  </a:cxn>
                  <a:cxn ang="0">
                    <a:pos x="228" y="135"/>
                  </a:cxn>
                  <a:cxn ang="0">
                    <a:pos x="157" y="135"/>
                  </a:cxn>
                  <a:cxn ang="0">
                    <a:pos x="103" y="130"/>
                  </a:cxn>
                  <a:cxn ang="0">
                    <a:pos x="0" y="207"/>
                  </a:cxn>
                </a:cxnLst>
                <a:rect l="0" t="0" r="r" b="b"/>
                <a:pathLst>
                  <a:path w="781" h="355">
                    <a:moveTo>
                      <a:pt x="0" y="207"/>
                    </a:moveTo>
                    <a:lnTo>
                      <a:pt x="8" y="287"/>
                    </a:lnTo>
                    <a:lnTo>
                      <a:pt x="12" y="355"/>
                    </a:lnTo>
                    <a:lnTo>
                      <a:pt x="67" y="297"/>
                    </a:lnTo>
                    <a:lnTo>
                      <a:pt x="128" y="248"/>
                    </a:lnTo>
                    <a:lnTo>
                      <a:pt x="164" y="201"/>
                    </a:lnTo>
                    <a:lnTo>
                      <a:pt x="170" y="171"/>
                    </a:lnTo>
                    <a:lnTo>
                      <a:pt x="214" y="184"/>
                    </a:lnTo>
                    <a:lnTo>
                      <a:pt x="243" y="181"/>
                    </a:lnTo>
                    <a:lnTo>
                      <a:pt x="781" y="56"/>
                    </a:lnTo>
                    <a:lnTo>
                      <a:pt x="767" y="0"/>
                    </a:lnTo>
                    <a:lnTo>
                      <a:pt x="320" y="113"/>
                    </a:lnTo>
                    <a:lnTo>
                      <a:pt x="261" y="128"/>
                    </a:lnTo>
                    <a:lnTo>
                      <a:pt x="228" y="135"/>
                    </a:lnTo>
                    <a:lnTo>
                      <a:pt x="157" y="135"/>
                    </a:lnTo>
                    <a:lnTo>
                      <a:pt x="103" y="130"/>
                    </a:lnTo>
                    <a:lnTo>
                      <a:pt x="0" y="207"/>
                    </a:lnTo>
                    <a:close/>
                  </a:path>
                </a:pathLst>
              </a:custGeom>
              <a:solidFill>
                <a:srgbClr val="7F5F3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grpSp>
            <p:nvGrpSpPr>
              <p:cNvPr id="16" name="Group 36"/>
              <p:cNvGrpSpPr>
                <a:grpSpLocks/>
              </p:cNvGrpSpPr>
              <p:nvPr/>
            </p:nvGrpSpPr>
            <p:grpSpPr bwMode="auto">
              <a:xfrm>
                <a:off x="4547" y="2455"/>
                <a:ext cx="1204" cy="834"/>
                <a:chOff x="4547" y="2455"/>
                <a:chExt cx="1204" cy="834"/>
              </a:xfrm>
            </p:grpSpPr>
            <p:sp>
              <p:nvSpPr>
                <p:cNvPr id="24" name="Freeform 37"/>
                <p:cNvSpPr>
                  <a:spLocks/>
                </p:cNvSpPr>
                <p:nvPr/>
              </p:nvSpPr>
              <p:spPr bwMode="auto">
                <a:xfrm>
                  <a:off x="4718" y="2750"/>
                  <a:ext cx="180" cy="539"/>
                </a:xfrm>
                <a:custGeom>
                  <a:avLst/>
                  <a:gdLst/>
                  <a:ahLst/>
                  <a:cxnLst>
                    <a:cxn ang="0">
                      <a:pos x="321" y="847"/>
                    </a:cxn>
                    <a:cxn ang="0">
                      <a:pos x="348" y="934"/>
                    </a:cxn>
                    <a:cxn ang="0">
                      <a:pos x="362" y="1016"/>
                    </a:cxn>
                    <a:cxn ang="0">
                      <a:pos x="362" y="1077"/>
                    </a:cxn>
                    <a:cxn ang="0">
                      <a:pos x="303" y="1031"/>
                    </a:cxn>
                    <a:cxn ang="0">
                      <a:pos x="249" y="970"/>
                    </a:cxn>
                    <a:cxn ang="0">
                      <a:pos x="212" y="913"/>
                    </a:cxn>
                    <a:cxn ang="0">
                      <a:pos x="163" y="806"/>
                    </a:cxn>
                    <a:cxn ang="0">
                      <a:pos x="104" y="642"/>
                    </a:cxn>
                    <a:cxn ang="0">
                      <a:pos x="45" y="384"/>
                    </a:cxn>
                    <a:cxn ang="0">
                      <a:pos x="0" y="123"/>
                    </a:cxn>
                    <a:cxn ang="0">
                      <a:pos x="14" y="0"/>
                    </a:cxn>
                    <a:cxn ang="0">
                      <a:pos x="59" y="87"/>
                    </a:cxn>
                    <a:cxn ang="0">
                      <a:pos x="127" y="225"/>
                    </a:cxn>
                    <a:cxn ang="0">
                      <a:pos x="194" y="405"/>
                    </a:cxn>
                    <a:cxn ang="0">
                      <a:pos x="249" y="586"/>
                    </a:cxn>
                    <a:cxn ang="0">
                      <a:pos x="307" y="790"/>
                    </a:cxn>
                    <a:cxn ang="0">
                      <a:pos x="321" y="847"/>
                    </a:cxn>
                  </a:cxnLst>
                  <a:rect l="0" t="0" r="r" b="b"/>
                  <a:pathLst>
                    <a:path w="362" h="1077">
                      <a:moveTo>
                        <a:pt x="321" y="847"/>
                      </a:moveTo>
                      <a:lnTo>
                        <a:pt x="348" y="934"/>
                      </a:lnTo>
                      <a:lnTo>
                        <a:pt x="362" y="1016"/>
                      </a:lnTo>
                      <a:lnTo>
                        <a:pt x="362" y="1077"/>
                      </a:lnTo>
                      <a:lnTo>
                        <a:pt x="303" y="1031"/>
                      </a:lnTo>
                      <a:lnTo>
                        <a:pt x="249" y="970"/>
                      </a:lnTo>
                      <a:lnTo>
                        <a:pt x="212" y="913"/>
                      </a:lnTo>
                      <a:lnTo>
                        <a:pt x="163" y="806"/>
                      </a:lnTo>
                      <a:lnTo>
                        <a:pt x="104" y="642"/>
                      </a:lnTo>
                      <a:lnTo>
                        <a:pt x="45" y="384"/>
                      </a:lnTo>
                      <a:lnTo>
                        <a:pt x="0" y="123"/>
                      </a:lnTo>
                      <a:lnTo>
                        <a:pt x="14" y="0"/>
                      </a:lnTo>
                      <a:lnTo>
                        <a:pt x="59" y="87"/>
                      </a:lnTo>
                      <a:lnTo>
                        <a:pt x="127" y="225"/>
                      </a:lnTo>
                      <a:lnTo>
                        <a:pt x="194" y="405"/>
                      </a:lnTo>
                      <a:lnTo>
                        <a:pt x="249" y="586"/>
                      </a:lnTo>
                      <a:lnTo>
                        <a:pt x="307" y="790"/>
                      </a:lnTo>
                      <a:lnTo>
                        <a:pt x="321" y="847"/>
                      </a:lnTo>
                      <a:close/>
                    </a:path>
                  </a:pathLst>
                </a:custGeom>
                <a:solidFill>
                  <a:srgbClr val="000000"/>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grpSp>
              <p:nvGrpSpPr>
                <p:cNvPr id="25" name="Group 38"/>
                <p:cNvGrpSpPr>
                  <a:grpSpLocks/>
                </p:cNvGrpSpPr>
                <p:nvPr/>
              </p:nvGrpSpPr>
              <p:grpSpPr bwMode="auto">
                <a:xfrm>
                  <a:off x="4547" y="2755"/>
                  <a:ext cx="351" cy="508"/>
                  <a:chOff x="4547" y="2755"/>
                  <a:chExt cx="351" cy="508"/>
                </a:xfrm>
              </p:grpSpPr>
              <p:sp>
                <p:nvSpPr>
                  <p:cNvPr id="27" name="Freeform 39"/>
                  <p:cNvSpPr>
                    <a:spLocks/>
                  </p:cNvSpPr>
                  <p:nvPr/>
                </p:nvSpPr>
                <p:spPr bwMode="auto">
                  <a:xfrm>
                    <a:off x="4596" y="2755"/>
                    <a:ext cx="302" cy="452"/>
                  </a:xfrm>
                  <a:custGeom>
                    <a:avLst/>
                    <a:gdLst/>
                    <a:ahLst/>
                    <a:cxnLst>
                      <a:cxn ang="0">
                        <a:pos x="278" y="7"/>
                      </a:cxn>
                      <a:cxn ang="0">
                        <a:pos x="0" y="84"/>
                      </a:cxn>
                      <a:cxn ang="0">
                        <a:pos x="16" y="210"/>
                      </a:cxn>
                      <a:cxn ang="0">
                        <a:pos x="64" y="391"/>
                      </a:cxn>
                      <a:cxn ang="0">
                        <a:pos x="100" y="572"/>
                      </a:cxn>
                      <a:cxn ang="0">
                        <a:pos x="177" y="746"/>
                      </a:cxn>
                      <a:cxn ang="0">
                        <a:pos x="232" y="854"/>
                      </a:cxn>
                      <a:cxn ang="0">
                        <a:pos x="296" y="898"/>
                      </a:cxn>
                      <a:cxn ang="0">
                        <a:pos x="335" y="903"/>
                      </a:cxn>
                      <a:cxn ang="0">
                        <a:pos x="603" y="842"/>
                      </a:cxn>
                      <a:cxn ang="0">
                        <a:pos x="314" y="0"/>
                      </a:cxn>
                      <a:cxn ang="0">
                        <a:pos x="278" y="7"/>
                      </a:cxn>
                    </a:cxnLst>
                    <a:rect l="0" t="0" r="r" b="b"/>
                    <a:pathLst>
                      <a:path w="603" h="903">
                        <a:moveTo>
                          <a:pt x="278" y="7"/>
                        </a:moveTo>
                        <a:lnTo>
                          <a:pt x="0" y="84"/>
                        </a:lnTo>
                        <a:lnTo>
                          <a:pt x="16" y="210"/>
                        </a:lnTo>
                        <a:lnTo>
                          <a:pt x="64" y="391"/>
                        </a:lnTo>
                        <a:lnTo>
                          <a:pt x="100" y="572"/>
                        </a:lnTo>
                        <a:lnTo>
                          <a:pt x="177" y="746"/>
                        </a:lnTo>
                        <a:lnTo>
                          <a:pt x="232" y="854"/>
                        </a:lnTo>
                        <a:lnTo>
                          <a:pt x="296" y="898"/>
                        </a:lnTo>
                        <a:lnTo>
                          <a:pt x="335" y="903"/>
                        </a:lnTo>
                        <a:lnTo>
                          <a:pt x="603" y="842"/>
                        </a:lnTo>
                        <a:lnTo>
                          <a:pt x="314" y="0"/>
                        </a:lnTo>
                        <a:lnTo>
                          <a:pt x="278" y="7"/>
                        </a:lnTo>
                        <a:close/>
                      </a:path>
                    </a:pathLst>
                  </a:custGeom>
                  <a:solidFill>
                    <a:srgbClr val="9FBFF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28" name="Freeform 40"/>
                  <p:cNvSpPr>
                    <a:spLocks/>
                  </p:cNvSpPr>
                  <p:nvPr/>
                </p:nvSpPr>
                <p:spPr bwMode="auto">
                  <a:xfrm>
                    <a:off x="4547" y="2770"/>
                    <a:ext cx="213" cy="493"/>
                  </a:xfrm>
                  <a:custGeom>
                    <a:avLst/>
                    <a:gdLst/>
                    <a:ahLst/>
                    <a:cxnLst>
                      <a:cxn ang="0">
                        <a:pos x="258" y="939"/>
                      </a:cxn>
                      <a:cxn ang="0">
                        <a:pos x="274" y="961"/>
                      </a:cxn>
                      <a:cxn ang="0">
                        <a:pos x="298" y="977"/>
                      </a:cxn>
                      <a:cxn ang="0">
                        <a:pos x="330" y="987"/>
                      </a:cxn>
                      <a:cxn ang="0">
                        <a:pos x="356" y="985"/>
                      </a:cxn>
                      <a:cxn ang="0">
                        <a:pos x="383" y="975"/>
                      </a:cxn>
                      <a:cxn ang="0">
                        <a:pos x="404" y="956"/>
                      </a:cxn>
                      <a:cxn ang="0">
                        <a:pos x="420" y="924"/>
                      </a:cxn>
                      <a:cxn ang="0">
                        <a:pos x="426" y="893"/>
                      </a:cxn>
                      <a:cxn ang="0">
                        <a:pos x="422" y="862"/>
                      </a:cxn>
                      <a:cxn ang="0">
                        <a:pos x="413" y="840"/>
                      </a:cxn>
                      <a:cxn ang="0">
                        <a:pos x="389" y="806"/>
                      </a:cxn>
                      <a:cxn ang="0">
                        <a:pos x="350" y="750"/>
                      </a:cxn>
                      <a:cxn ang="0">
                        <a:pos x="325" y="707"/>
                      </a:cxn>
                      <a:cxn ang="0">
                        <a:pos x="312" y="673"/>
                      </a:cxn>
                      <a:cxn ang="0">
                        <a:pos x="303" y="642"/>
                      </a:cxn>
                      <a:cxn ang="0">
                        <a:pos x="300" y="605"/>
                      </a:cxn>
                      <a:cxn ang="0">
                        <a:pos x="303" y="559"/>
                      </a:cxn>
                      <a:cxn ang="0">
                        <a:pos x="298" y="519"/>
                      </a:cxn>
                      <a:cxn ang="0">
                        <a:pos x="291" y="456"/>
                      </a:cxn>
                      <a:cxn ang="0">
                        <a:pos x="273" y="407"/>
                      </a:cxn>
                      <a:cxn ang="0">
                        <a:pos x="255" y="374"/>
                      </a:cxn>
                      <a:cxn ang="0">
                        <a:pos x="235" y="349"/>
                      </a:cxn>
                      <a:cxn ang="0">
                        <a:pos x="196" y="306"/>
                      </a:cxn>
                      <a:cxn ang="0">
                        <a:pos x="164" y="231"/>
                      </a:cxn>
                      <a:cxn ang="0">
                        <a:pos x="151" y="180"/>
                      </a:cxn>
                      <a:cxn ang="0">
                        <a:pos x="140" y="133"/>
                      </a:cxn>
                      <a:cxn ang="0">
                        <a:pos x="145" y="103"/>
                      </a:cxn>
                      <a:cxn ang="0">
                        <a:pos x="149" y="77"/>
                      </a:cxn>
                      <a:cxn ang="0">
                        <a:pos x="151" y="55"/>
                      </a:cxn>
                      <a:cxn ang="0">
                        <a:pos x="143" y="29"/>
                      </a:cxn>
                      <a:cxn ang="0">
                        <a:pos x="127" y="14"/>
                      </a:cxn>
                      <a:cxn ang="0">
                        <a:pos x="109" y="5"/>
                      </a:cxn>
                      <a:cxn ang="0">
                        <a:pos x="81" y="0"/>
                      </a:cxn>
                      <a:cxn ang="0">
                        <a:pos x="53" y="5"/>
                      </a:cxn>
                      <a:cxn ang="0">
                        <a:pos x="30" y="21"/>
                      </a:cxn>
                      <a:cxn ang="0">
                        <a:pos x="15" y="43"/>
                      </a:cxn>
                      <a:cxn ang="0">
                        <a:pos x="3" y="70"/>
                      </a:cxn>
                      <a:cxn ang="0">
                        <a:pos x="0" y="108"/>
                      </a:cxn>
                      <a:cxn ang="0">
                        <a:pos x="11" y="154"/>
                      </a:cxn>
                      <a:cxn ang="0">
                        <a:pos x="32" y="188"/>
                      </a:cxn>
                      <a:cxn ang="0">
                        <a:pos x="56" y="219"/>
                      </a:cxn>
                      <a:cxn ang="0">
                        <a:pos x="86" y="265"/>
                      </a:cxn>
                      <a:cxn ang="0">
                        <a:pos x="118" y="328"/>
                      </a:cxn>
                      <a:cxn ang="0">
                        <a:pos x="122" y="369"/>
                      </a:cxn>
                      <a:cxn ang="0">
                        <a:pos x="121" y="410"/>
                      </a:cxn>
                      <a:cxn ang="0">
                        <a:pos x="112" y="458"/>
                      </a:cxn>
                      <a:cxn ang="0">
                        <a:pos x="101" y="499"/>
                      </a:cxn>
                      <a:cxn ang="0">
                        <a:pos x="96" y="545"/>
                      </a:cxn>
                      <a:cxn ang="0">
                        <a:pos x="110" y="586"/>
                      </a:cxn>
                      <a:cxn ang="0">
                        <a:pos x="133" y="611"/>
                      </a:cxn>
                      <a:cxn ang="0">
                        <a:pos x="173" y="651"/>
                      </a:cxn>
                      <a:cxn ang="0">
                        <a:pos x="194" y="673"/>
                      </a:cxn>
                      <a:cxn ang="0">
                        <a:pos x="214" y="702"/>
                      </a:cxn>
                      <a:cxn ang="0">
                        <a:pos x="237" y="738"/>
                      </a:cxn>
                      <a:cxn ang="0">
                        <a:pos x="244" y="767"/>
                      </a:cxn>
                      <a:cxn ang="0">
                        <a:pos x="253" y="801"/>
                      </a:cxn>
                      <a:cxn ang="0">
                        <a:pos x="253" y="851"/>
                      </a:cxn>
                      <a:cxn ang="0">
                        <a:pos x="250" y="898"/>
                      </a:cxn>
                      <a:cxn ang="0">
                        <a:pos x="258" y="939"/>
                      </a:cxn>
                    </a:cxnLst>
                    <a:rect l="0" t="0" r="r" b="b"/>
                    <a:pathLst>
                      <a:path w="426" h="987">
                        <a:moveTo>
                          <a:pt x="258" y="939"/>
                        </a:moveTo>
                        <a:lnTo>
                          <a:pt x="274" y="961"/>
                        </a:lnTo>
                        <a:lnTo>
                          <a:pt x="298" y="977"/>
                        </a:lnTo>
                        <a:lnTo>
                          <a:pt x="330" y="987"/>
                        </a:lnTo>
                        <a:lnTo>
                          <a:pt x="356" y="985"/>
                        </a:lnTo>
                        <a:lnTo>
                          <a:pt x="383" y="975"/>
                        </a:lnTo>
                        <a:lnTo>
                          <a:pt x="404" y="956"/>
                        </a:lnTo>
                        <a:lnTo>
                          <a:pt x="420" y="924"/>
                        </a:lnTo>
                        <a:lnTo>
                          <a:pt x="426" y="893"/>
                        </a:lnTo>
                        <a:lnTo>
                          <a:pt x="422" y="862"/>
                        </a:lnTo>
                        <a:lnTo>
                          <a:pt x="413" y="840"/>
                        </a:lnTo>
                        <a:lnTo>
                          <a:pt x="389" y="806"/>
                        </a:lnTo>
                        <a:lnTo>
                          <a:pt x="350" y="750"/>
                        </a:lnTo>
                        <a:lnTo>
                          <a:pt x="325" y="707"/>
                        </a:lnTo>
                        <a:lnTo>
                          <a:pt x="312" y="673"/>
                        </a:lnTo>
                        <a:lnTo>
                          <a:pt x="303" y="642"/>
                        </a:lnTo>
                        <a:lnTo>
                          <a:pt x="300" y="605"/>
                        </a:lnTo>
                        <a:lnTo>
                          <a:pt x="303" y="559"/>
                        </a:lnTo>
                        <a:lnTo>
                          <a:pt x="298" y="519"/>
                        </a:lnTo>
                        <a:lnTo>
                          <a:pt x="291" y="456"/>
                        </a:lnTo>
                        <a:lnTo>
                          <a:pt x="273" y="407"/>
                        </a:lnTo>
                        <a:lnTo>
                          <a:pt x="255" y="374"/>
                        </a:lnTo>
                        <a:lnTo>
                          <a:pt x="235" y="349"/>
                        </a:lnTo>
                        <a:lnTo>
                          <a:pt x="196" y="306"/>
                        </a:lnTo>
                        <a:lnTo>
                          <a:pt x="164" y="231"/>
                        </a:lnTo>
                        <a:lnTo>
                          <a:pt x="151" y="180"/>
                        </a:lnTo>
                        <a:lnTo>
                          <a:pt x="140" y="133"/>
                        </a:lnTo>
                        <a:lnTo>
                          <a:pt x="145" y="103"/>
                        </a:lnTo>
                        <a:lnTo>
                          <a:pt x="149" y="77"/>
                        </a:lnTo>
                        <a:lnTo>
                          <a:pt x="151" y="55"/>
                        </a:lnTo>
                        <a:lnTo>
                          <a:pt x="143" y="29"/>
                        </a:lnTo>
                        <a:lnTo>
                          <a:pt x="127" y="14"/>
                        </a:lnTo>
                        <a:lnTo>
                          <a:pt x="109" y="5"/>
                        </a:lnTo>
                        <a:lnTo>
                          <a:pt x="81" y="0"/>
                        </a:lnTo>
                        <a:lnTo>
                          <a:pt x="53" y="5"/>
                        </a:lnTo>
                        <a:lnTo>
                          <a:pt x="30" y="21"/>
                        </a:lnTo>
                        <a:lnTo>
                          <a:pt x="15" y="43"/>
                        </a:lnTo>
                        <a:lnTo>
                          <a:pt x="3" y="70"/>
                        </a:lnTo>
                        <a:lnTo>
                          <a:pt x="0" y="108"/>
                        </a:lnTo>
                        <a:lnTo>
                          <a:pt x="11" y="154"/>
                        </a:lnTo>
                        <a:lnTo>
                          <a:pt x="32" y="188"/>
                        </a:lnTo>
                        <a:lnTo>
                          <a:pt x="56" y="219"/>
                        </a:lnTo>
                        <a:lnTo>
                          <a:pt x="86" y="265"/>
                        </a:lnTo>
                        <a:lnTo>
                          <a:pt x="118" y="328"/>
                        </a:lnTo>
                        <a:lnTo>
                          <a:pt x="122" y="369"/>
                        </a:lnTo>
                        <a:lnTo>
                          <a:pt x="121" y="410"/>
                        </a:lnTo>
                        <a:lnTo>
                          <a:pt x="112" y="458"/>
                        </a:lnTo>
                        <a:lnTo>
                          <a:pt x="101" y="499"/>
                        </a:lnTo>
                        <a:lnTo>
                          <a:pt x="96" y="545"/>
                        </a:lnTo>
                        <a:lnTo>
                          <a:pt x="110" y="586"/>
                        </a:lnTo>
                        <a:lnTo>
                          <a:pt x="133" y="611"/>
                        </a:lnTo>
                        <a:lnTo>
                          <a:pt x="173" y="651"/>
                        </a:lnTo>
                        <a:lnTo>
                          <a:pt x="194" y="673"/>
                        </a:lnTo>
                        <a:lnTo>
                          <a:pt x="214" y="702"/>
                        </a:lnTo>
                        <a:lnTo>
                          <a:pt x="237" y="738"/>
                        </a:lnTo>
                        <a:lnTo>
                          <a:pt x="244" y="767"/>
                        </a:lnTo>
                        <a:lnTo>
                          <a:pt x="253" y="801"/>
                        </a:lnTo>
                        <a:lnTo>
                          <a:pt x="253" y="851"/>
                        </a:lnTo>
                        <a:lnTo>
                          <a:pt x="250" y="898"/>
                        </a:lnTo>
                        <a:lnTo>
                          <a:pt x="258" y="939"/>
                        </a:lnTo>
                        <a:close/>
                      </a:path>
                    </a:pathLst>
                  </a:custGeom>
                  <a:solidFill>
                    <a:srgbClr val="9FBFF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29" name="Freeform 41"/>
                  <p:cNvSpPr>
                    <a:spLocks/>
                  </p:cNvSpPr>
                  <p:nvPr/>
                </p:nvSpPr>
                <p:spPr bwMode="auto">
                  <a:xfrm>
                    <a:off x="4585" y="2805"/>
                    <a:ext cx="142" cy="431"/>
                  </a:xfrm>
                  <a:custGeom>
                    <a:avLst/>
                    <a:gdLst/>
                    <a:ahLst/>
                    <a:cxnLst>
                      <a:cxn ang="0">
                        <a:pos x="10" y="0"/>
                      </a:cxn>
                      <a:cxn ang="0">
                        <a:pos x="0" y="36"/>
                      </a:cxn>
                      <a:cxn ang="0">
                        <a:pos x="0" y="75"/>
                      </a:cxn>
                      <a:cxn ang="0">
                        <a:pos x="9" y="106"/>
                      </a:cxn>
                      <a:cxn ang="0">
                        <a:pos x="33" y="131"/>
                      </a:cxn>
                      <a:cxn ang="0">
                        <a:pos x="51" y="154"/>
                      </a:cxn>
                      <a:cxn ang="0">
                        <a:pos x="60" y="179"/>
                      </a:cxn>
                      <a:cxn ang="0">
                        <a:pos x="69" y="195"/>
                      </a:cxn>
                      <a:cxn ang="0">
                        <a:pos x="51" y="213"/>
                      </a:cxn>
                      <a:cxn ang="0">
                        <a:pos x="83" y="229"/>
                      </a:cxn>
                      <a:cxn ang="0">
                        <a:pos x="92" y="256"/>
                      </a:cxn>
                      <a:cxn ang="0">
                        <a:pos x="96" y="282"/>
                      </a:cxn>
                      <a:cxn ang="0">
                        <a:pos x="92" y="316"/>
                      </a:cxn>
                      <a:cxn ang="0">
                        <a:pos x="78" y="347"/>
                      </a:cxn>
                      <a:cxn ang="0">
                        <a:pos x="65" y="382"/>
                      </a:cxn>
                      <a:cxn ang="0">
                        <a:pos x="59" y="410"/>
                      </a:cxn>
                      <a:cxn ang="0">
                        <a:pos x="59" y="442"/>
                      </a:cxn>
                      <a:cxn ang="0">
                        <a:pos x="65" y="461"/>
                      </a:cxn>
                      <a:cxn ang="0">
                        <a:pos x="99" y="473"/>
                      </a:cxn>
                      <a:cxn ang="0">
                        <a:pos x="131" y="463"/>
                      </a:cxn>
                      <a:cxn ang="0">
                        <a:pos x="154" y="442"/>
                      </a:cxn>
                      <a:cxn ang="0">
                        <a:pos x="158" y="413"/>
                      </a:cxn>
                      <a:cxn ang="0">
                        <a:pos x="149" y="388"/>
                      </a:cxn>
                      <a:cxn ang="0">
                        <a:pos x="135" y="384"/>
                      </a:cxn>
                      <a:cxn ang="0">
                        <a:pos x="119" y="398"/>
                      </a:cxn>
                      <a:cxn ang="0">
                        <a:pos x="114" y="408"/>
                      </a:cxn>
                      <a:cxn ang="0">
                        <a:pos x="119" y="437"/>
                      </a:cxn>
                      <a:cxn ang="0">
                        <a:pos x="135" y="481"/>
                      </a:cxn>
                      <a:cxn ang="0">
                        <a:pos x="155" y="522"/>
                      </a:cxn>
                      <a:cxn ang="0">
                        <a:pos x="182" y="563"/>
                      </a:cxn>
                      <a:cxn ang="0">
                        <a:pos x="200" y="609"/>
                      </a:cxn>
                      <a:cxn ang="0">
                        <a:pos x="221" y="650"/>
                      </a:cxn>
                      <a:cxn ang="0">
                        <a:pos x="223" y="681"/>
                      </a:cxn>
                      <a:cxn ang="0">
                        <a:pos x="217" y="703"/>
                      </a:cxn>
                      <a:cxn ang="0">
                        <a:pos x="248" y="709"/>
                      </a:cxn>
                      <a:cxn ang="0">
                        <a:pos x="267" y="749"/>
                      </a:cxn>
                      <a:cxn ang="0">
                        <a:pos x="277" y="779"/>
                      </a:cxn>
                      <a:cxn ang="0">
                        <a:pos x="285" y="806"/>
                      </a:cxn>
                      <a:cxn ang="0">
                        <a:pos x="285" y="830"/>
                      </a:cxn>
                      <a:cxn ang="0">
                        <a:pos x="273" y="852"/>
                      </a:cxn>
                      <a:cxn ang="0">
                        <a:pos x="267" y="857"/>
                      </a:cxn>
                      <a:cxn ang="0">
                        <a:pos x="241" y="860"/>
                      </a:cxn>
                      <a:cxn ang="0">
                        <a:pos x="226" y="840"/>
                      </a:cxn>
                      <a:cxn ang="0">
                        <a:pos x="232" y="821"/>
                      </a:cxn>
                      <a:cxn ang="0">
                        <a:pos x="245" y="811"/>
                      </a:cxn>
                      <a:cxn ang="0">
                        <a:pos x="257" y="806"/>
                      </a:cxn>
                    </a:cxnLst>
                    <a:rect l="0" t="0" r="r" b="b"/>
                    <a:pathLst>
                      <a:path w="285" h="860">
                        <a:moveTo>
                          <a:pt x="10" y="0"/>
                        </a:moveTo>
                        <a:lnTo>
                          <a:pt x="0" y="36"/>
                        </a:lnTo>
                        <a:lnTo>
                          <a:pt x="0" y="75"/>
                        </a:lnTo>
                        <a:lnTo>
                          <a:pt x="9" y="106"/>
                        </a:lnTo>
                        <a:lnTo>
                          <a:pt x="33" y="131"/>
                        </a:lnTo>
                        <a:lnTo>
                          <a:pt x="51" y="154"/>
                        </a:lnTo>
                        <a:lnTo>
                          <a:pt x="60" y="179"/>
                        </a:lnTo>
                        <a:lnTo>
                          <a:pt x="69" y="195"/>
                        </a:lnTo>
                        <a:lnTo>
                          <a:pt x="51" y="213"/>
                        </a:lnTo>
                        <a:lnTo>
                          <a:pt x="83" y="229"/>
                        </a:lnTo>
                        <a:lnTo>
                          <a:pt x="92" y="256"/>
                        </a:lnTo>
                        <a:lnTo>
                          <a:pt x="96" y="282"/>
                        </a:lnTo>
                        <a:lnTo>
                          <a:pt x="92" y="316"/>
                        </a:lnTo>
                        <a:lnTo>
                          <a:pt x="78" y="347"/>
                        </a:lnTo>
                        <a:lnTo>
                          <a:pt x="65" y="382"/>
                        </a:lnTo>
                        <a:lnTo>
                          <a:pt x="59" y="410"/>
                        </a:lnTo>
                        <a:lnTo>
                          <a:pt x="59" y="442"/>
                        </a:lnTo>
                        <a:lnTo>
                          <a:pt x="65" y="461"/>
                        </a:lnTo>
                        <a:lnTo>
                          <a:pt x="99" y="473"/>
                        </a:lnTo>
                        <a:lnTo>
                          <a:pt x="131" y="463"/>
                        </a:lnTo>
                        <a:lnTo>
                          <a:pt x="154" y="442"/>
                        </a:lnTo>
                        <a:lnTo>
                          <a:pt x="158" y="413"/>
                        </a:lnTo>
                        <a:lnTo>
                          <a:pt x="149" y="388"/>
                        </a:lnTo>
                        <a:lnTo>
                          <a:pt x="135" y="384"/>
                        </a:lnTo>
                        <a:lnTo>
                          <a:pt x="119" y="398"/>
                        </a:lnTo>
                        <a:lnTo>
                          <a:pt x="114" y="408"/>
                        </a:lnTo>
                        <a:lnTo>
                          <a:pt x="119" y="437"/>
                        </a:lnTo>
                        <a:lnTo>
                          <a:pt x="135" y="481"/>
                        </a:lnTo>
                        <a:lnTo>
                          <a:pt x="155" y="522"/>
                        </a:lnTo>
                        <a:lnTo>
                          <a:pt x="182" y="563"/>
                        </a:lnTo>
                        <a:lnTo>
                          <a:pt x="200" y="609"/>
                        </a:lnTo>
                        <a:lnTo>
                          <a:pt x="221" y="650"/>
                        </a:lnTo>
                        <a:lnTo>
                          <a:pt x="223" y="681"/>
                        </a:lnTo>
                        <a:lnTo>
                          <a:pt x="217" y="703"/>
                        </a:lnTo>
                        <a:lnTo>
                          <a:pt x="248" y="709"/>
                        </a:lnTo>
                        <a:lnTo>
                          <a:pt x="267" y="749"/>
                        </a:lnTo>
                        <a:lnTo>
                          <a:pt x="277" y="779"/>
                        </a:lnTo>
                        <a:lnTo>
                          <a:pt x="285" y="806"/>
                        </a:lnTo>
                        <a:lnTo>
                          <a:pt x="285" y="830"/>
                        </a:lnTo>
                        <a:lnTo>
                          <a:pt x="273" y="852"/>
                        </a:lnTo>
                        <a:lnTo>
                          <a:pt x="267" y="857"/>
                        </a:lnTo>
                        <a:lnTo>
                          <a:pt x="241" y="860"/>
                        </a:lnTo>
                        <a:lnTo>
                          <a:pt x="226" y="840"/>
                        </a:lnTo>
                        <a:lnTo>
                          <a:pt x="232" y="821"/>
                        </a:lnTo>
                        <a:lnTo>
                          <a:pt x="245" y="811"/>
                        </a:lnTo>
                        <a:lnTo>
                          <a:pt x="257" y="806"/>
                        </a:lnTo>
                      </a:path>
                    </a:pathLst>
                  </a:custGeom>
                  <a:no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grpSp>
            <p:sp>
              <p:nvSpPr>
                <p:cNvPr id="26" name="Freeform 42"/>
                <p:cNvSpPr>
                  <a:spLocks/>
                </p:cNvSpPr>
                <p:nvPr/>
              </p:nvSpPr>
              <p:spPr bwMode="auto">
                <a:xfrm>
                  <a:off x="4722" y="2455"/>
                  <a:ext cx="1029" cy="831"/>
                </a:xfrm>
                <a:custGeom>
                  <a:avLst/>
                  <a:gdLst/>
                  <a:ahLst/>
                  <a:cxnLst>
                    <a:cxn ang="0">
                      <a:pos x="0" y="581"/>
                    </a:cxn>
                    <a:cxn ang="0">
                      <a:pos x="77" y="719"/>
                    </a:cxn>
                    <a:cxn ang="0">
                      <a:pos x="131" y="842"/>
                    </a:cxn>
                    <a:cxn ang="0">
                      <a:pos x="181" y="980"/>
                    </a:cxn>
                    <a:cxn ang="0">
                      <a:pos x="240" y="1177"/>
                    </a:cxn>
                    <a:cxn ang="0">
                      <a:pos x="285" y="1335"/>
                    </a:cxn>
                    <a:cxn ang="0">
                      <a:pos x="325" y="1469"/>
                    </a:cxn>
                    <a:cxn ang="0">
                      <a:pos x="344" y="1561"/>
                    </a:cxn>
                    <a:cxn ang="0">
                      <a:pos x="353" y="1622"/>
                    </a:cxn>
                    <a:cxn ang="0">
                      <a:pos x="353" y="1663"/>
                    </a:cxn>
                    <a:cxn ang="0">
                      <a:pos x="2058" y="1402"/>
                    </a:cxn>
                    <a:cxn ang="0">
                      <a:pos x="2058" y="0"/>
                    </a:cxn>
                    <a:cxn ang="0">
                      <a:pos x="0" y="581"/>
                    </a:cxn>
                  </a:cxnLst>
                  <a:rect l="0" t="0" r="r" b="b"/>
                  <a:pathLst>
                    <a:path w="2058" h="1663">
                      <a:moveTo>
                        <a:pt x="0" y="581"/>
                      </a:moveTo>
                      <a:lnTo>
                        <a:pt x="77" y="719"/>
                      </a:lnTo>
                      <a:lnTo>
                        <a:pt x="131" y="842"/>
                      </a:lnTo>
                      <a:lnTo>
                        <a:pt x="181" y="980"/>
                      </a:lnTo>
                      <a:lnTo>
                        <a:pt x="240" y="1177"/>
                      </a:lnTo>
                      <a:lnTo>
                        <a:pt x="285" y="1335"/>
                      </a:lnTo>
                      <a:lnTo>
                        <a:pt x="325" y="1469"/>
                      </a:lnTo>
                      <a:lnTo>
                        <a:pt x="344" y="1561"/>
                      </a:lnTo>
                      <a:lnTo>
                        <a:pt x="353" y="1622"/>
                      </a:lnTo>
                      <a:lnTo>
                        <a:pt x="353" y="1663"/>
                      </a:lnTo>
                      <a:lnTo>
                        <a:pt x="2058" y="1402"/>
                      </a:lnTo>
                      <a:lnTo>
                        <a:pt x="2058" y="0"/>
                      </a:lnTo>
                      <a:lnTo>
                        <a:pt x="0" y="581"/>
                      </a:lnTo>
                      <a:close/>
                    </a:path>
                  </a:pathLst>
                </a:custGeom>
                <a:solidFill>
                  <a:srgbClr val="001F9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grpSp>
          <p:sp>
            <p:nvSpPr>
              <p:cNvPr id="17" name="Freeform 43"/>
              <p:cNvSpPr>
                <a:spLocks/>
              </p:cNvSpPr>
              <p:nvPr/>
            </p:nvSpPr>
            <p:spPr bwMode="auto">
              <a:xfrm>
                <a:off x="3613" y="3229"/>
                <a:ext cx="122" cy="160"/>
              </a:xfrm>
              <a:custGeom>
                <a:avLst/>
                <a:gdLst/>
                <a:ahLst/>
                <a:cxnLst>
                  <a:cxn ang="0">
                    <a:pos x="116" y="12"/>
                  </a:cxn>
                  <a:cxn ang="0">
                    <a:pos x="75" y="42"/>
                  </a:cxn>
                  <a:cxn ang="0">
                    <a:pos x="44" y="77"/>
                  </a:cxn>
                  <a:cxn ang="0">
                    <a:pos x="26" y="107"/>
                  </a:cxn>
                  <a:cxn ang="0">
                    <a:pos x="8" y="150"/>
                  </a:cxn>
                  <a:cxn ang="0">
                    <a:pos x="0" y="191"/>
                  </a:cxn>
                  <a:cxn ang="0">
                    <a:pos x="2" y="234"/>
                  </a:cxn>
                  <a:cxn ang="0">
                    <a:pos x="11" y="268"/>
                  </a:cxn>
                  <a:cxn ang="0">
                    <a:pos x="27" y="290"/>
                  </a:cxn>
                  <a:cxn ang="0">
                    <a:pos x="57" y="307"/>
                  </a:cxn>
                  <a:cxn ang="0">
                    <a:pos x="87" y="316"/>
                  </a:cxn>
                  <a:cxn ang="0">
                    <a:pos x="122" y="319"/>
                  </a:cxn>
                  <a:cxn ang="0">
                    <a:pos x="160" y="309"/>
                  </a:cxn>
                  <a:cxn ang="0">
                    <a:pos x="197" y="270"/>
                  </a:cxn>
                  <a:cxn ang="0">
                    <a:pos x="229" y="186"/>
                  </a:cxn>
                  <a:cxn ang="0">
                    <a:pos x="246" y="114"/>
                  </a:cxn>
                  <a:cxn ang="0">
                    <a:pos x="246" y="73"/>
                  </a:cxn>
                  <a:cxn ang="0">
                    <a:pos x="237" y="37"/>
                  </a:cxn>
                  <a:cxn ang="0">
                    <a:pos x="209" y="7"/>
                  </a:cxn>
                  <a:cxn ang="0">
                    <a:pos x="169" y="0"/>
                  </a:cxn>
                  <a:cxn ang="0">
                    <a:pos x="116" y="12"/>
                  </a:cxn>
                </a:cxnLst>
                <a:rect l="0" t="0" r="r" b="b"/>
                <a:pathLst>
                  <a:path w="246" h="319">
                    <a:moveTo>
                      <a:pt x="116" y="12"/>
                    </a:moveTo>
                    <a:lnTo>
                      <a:pt x="75" y="42"/>
                    </a:lnTo>
                    <a:lnTo>
                      <a:pt x="44" y="77"/>
                    </a:lnTo>
                    <a:lnTo>
                      <a:pt x="26" y="107"/>
                    </a:lnTo>
                    <a:lnTo>
                      <a:pt x="8" y="150"/>
                    </a:lnTo>
                    <a:lnTo>
                      <a:pt x="0" y="191"/>
                    </a:lnTo>
                    <a:lnTo>
                      <a:pt x="2" y="234"/>
                    </a:lnTo>
                    <a:lnTo>
                      <a:pt x="11" y="268"/>
                    </a:lnTo>
                    <a:lnTo>
                      <a:pt x="27" y="290"/>
                    </a:lnTo>
                    <a:lnTo>
                      <a:pt x="57" y="307"/>
                    </a:lnTo>
                    <a:lnTo>
                      <a:pt x="87" y="316"/>
                    </a:lnTo>
                    <a:lnTo>
                      <a:pt x="122" y="319"/>
                    </a:lnTo>
                    <a:lnTo>
                      <a:pt x="160" y="309"/>
                    </a:lnTo>
                    <a:lnTo>
                      <a:pt x="197" y="270"/>
                    </a:lnTo>
                    <a:lnTo>
                      <a:pt x="229" y="186"/>
                    </a:lnTo>
                    <a:lnTo>
                      <a:pt x="246" y="114"/>
                    </a:lnTo>
                    <a:lnTo>
                      <a:pt x="246" y="73"/>
                    </a:lnTo>
                    <a:lnTo>
                      <a:pt x="237" y="37"/>
                    </a:lnTo>
                    <a:lnTo>
                      <a:pt x="209" y="7"/>
                    </a:lnTo>
                    <a:lnTo>
                      <a:pt x="169" y="0"/>
                    </a:lnTo>
                    <a:lnTo>
                      <a:pt x="116" y="12"/>
                    </a:lnTo>
                    <a:close/>
                  </a:path>
                </a:pathLst>
              </a:custGeom>
              <a:solidFill>
                <a:srgbClr val="FFBFB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18" name="Freeform 44"/>
              <p:cNvSpPr>
                <a:spLocks/>
              </p:cNvSpPr>
              <p:nvPr/>
            </p:nvSpPr>
            <p:spPr bwMode="auto">
              <a:xfrm>
                <a:off x="3701" y="3252"/>
                <a:ext cx="125" cy="195"/>
              </a:xfrm>
              <a:custGeom>
                <a:avLst/>
                <a:gdLst/>
                <a:ahLst/>
                <a:cxnLst>
                  <a:cxn ang="0">
                    <a:pos x="96" y="22"/>
                  </a:cxn>
                  <a:cxn ang="0">
                    <a:pos x="60" y="48"/>
                  </a:cxn>
                  <a:cxn ang="0">
                    <a:pos x="28" y="113"/>
                  </a:cxn>
                  <a:cxn ang="0">
                    <a:pos x="10" y="181"/>
                  </a:cxn>
                  <a:cxn ang="0">
                    <a:pos x="0" y="253"/>
                  </a:cxn>
                  <a:cxn ang="0">
                    <a:pos x="9" y="285"/>
                  </a:cxn>
                  <a:cxn ang="0">
                    <a:pos x="13" y="321"/>
                  </a:cxn>
                  <a:cxn ang="0">
                    <a:pos x="22" y="352"/>
                  </a:cxn>
                  <a:cxn ang="0">
                    <a:pos x="36" y="367"/>
                  </a:cxn>
                  <a:cxn ang="0">
                    <a:pos x="65" y="382"/>
                  </a:cxn>
                  <a:cxn ang="0">
                    <a:pos x="114" y="391"/>
                  </a:cxn>
                  <a:cxn ang="0">
                    <a:pos x="149" y="391"/>
                  </a:cxn>
                  <a:cxn ang="0">
                    <a:pos x="178" y="381"/>
                  </a:cxn>
                  <a:cxn ang="0">
                    <a:pos x="196" y="350"/>
                  </a:cxn>
                  <a:cxn ang="0">
                    <a:pos x="218" y="300"/>
                  </a:cxn>
                  <a:cxn ang="0">
                    <a:pos x="244" y="222"/>
                  </a:cxn>
                  <a:cxn ang="0">
                    <a:pos x="248" y="140"/>
                  </a:cxn>
                  <a:cxn ang="0">
                    <a:pos x="239" y="78"/>
                  </a:cxn>
                  <a:cxn ang="0">
                    <a:pos x="221" y="37"/>
                  </a:cxn>
                  <a:cxn ang="0">
                    <a:pos x="187" y="5"/>
                  </a:cxn>
                  <a:cxn ang="0">
                    <a:pos x="149" y="0"/>
                  </a:cxn>
                  <a:cxn ang="0">
                    <a:pos x="96" y="22"/>
                  </a:cxn>
                </a:cxnLst>
                <a:rect l="0" t="0" r="r" b="b"/>
                <a:pathLst>
                  <a:path w="248" h="391">
                    <a:moveTo>
                      <a:pt x="96" y="22"/>
                    </a:moveTo>
                    <a:lnTo>
                      <a:pt x="60" y="48"/>
                    </a:lnTo>
                    <a:lnTo>
                      <a:pt x="28" y="113"/>
                    </a:lnTo>
                    <a:lnTo>
                      <a:pt x="10" y="181"/>
                    </a:lnTo>
                    <a:lnTo>
                      <a:pt x="0" y="253"/>
                    </a:lnTo>
                    <a:lnTo>
                      <a:pt x="9" y="285"/>
                    </a:lnTo>
                    <a:lnTo>
                      <a:pt x="13" y="321"/>
                    </a:lnTo>
                    <a:lnTo>
                      <a:pt x="22" y="352"/>
                    </a:lnTo>
                    <a:lnTo>
                      <a:pt x="36" y="367"/>
                    </a:lnTo>
                    <a:lnTo>
                      <a:pt x="65" y="382"/>
                    </a:lnTo>
                    <a:lnTo>
                      <a:pt x="114" y="391"/>
                    </a:lnTo>
                    <a:lnTo>
                      <a:pt x="149" y="391"/>
                    </a:lnTo>
                    <a:lnTo>
                      <a:pt x="178" y="381"/>
                    </a:lnTo>
                    <a:lnTo>
                      <a:pt x="196" y="350"/>
                    </a:lnTo>
                    <a:lnTo>
                      <a:pt x="218" y="300"/>
                    </a:lnTo>
                    <a:lnTo>
                      <a:pt x="244" y="222"/>
                    </a:lnTo>
                    <a:lnTo>
                      <a:pt x="248" y="140"/>
                    </a:lnTo>
                    <a:lnTo>
                      <a:pt x="239" y="78"/>
                    </a:lnTo>
                    <a:lnTo>
                      <a:pt x="221" y="37"/>
                    </a:lnTo>
                    <a:lnTo>
                      <a:pt x="187" y="5"/>
                    </a:lnTo>
                    <a:lnTo>
                      <a:pt x="149" y="0"/>
                    </a:lnTo>
                    <a:lnTo>
                      <a:pt x="96" y="22"/>
                    </a:lnTo>
                    <a:close/>
                  </a:path>
                </a:pathLst>
              </a:custGeom>
              <a:solidFill>
                <a:srgbClr val="FFBFB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19" name="Freeform 45"/>
              <p:cNvSpPr>
                <a:spLocks/>
              </p:cNvSpPr>
              <p:nvPr/>
            </p:nvSpPr>
            <p:spPr bwMode="auto">
              <a:xfrm>
                <a:off x="3732" y="3224"/>
                <a:ext cx="73" cy="140"/>
              </a:xfrm>
              <a:custGeom>
                <a:avLst/>
                <a:gdLst/>
                <a:ahLst/>
                <a:cxnLst>
                  <a:cxn ang="0">
                    <a:pos x="99" y="0"/>
                  </a:cxn>
                  <a:cxn ang="0">
                    <a:pos x="62" y="15"/>
                  </a:cxn>
                  <a:cxn ang="0">
                    <a:pos x="36" y="46"/>
                  </a:cxn>
                  <a:cxn ang="0">
                    <a:pos x="17" y="87"/>
                  </a:cxn>
                  <a:cxn ang="0">
                    <a:pos x="8" y="134"/>
                  </a:cxn>
                  <a:cxn ang="0">
                    <a:pos x="0" y="181"/>
                  </a:cxn>
                  <a:cxn ang="0">
                    <a:pos x="3" y="223"/>
                  </a:cxn>
                  <a:cxn ang="0">
                    <a:pos x="11" y="254"/>
                  </a:cxn>
                  <a:cxn ang="0">
                    <a:pos x="29" y="271"/>
                  </a:cxn>
                  <a:cxn ang="0">
                    <a:pos x="59" y="280"/>
                  </a:cxn>
                  <a:cxn ang="0">
                    <a:pos x="95" y="273"/>
                  </a:cxn>
                  <a:cxn ang="0">
                    <a:pos x="122" y="252"/>
                  </a:cxn>
                  <a:cxn ang="0">
                    <a:pos x="137" y="211"/>
                  </a:cxn>
                  <a:cxn ang="0">
                    <a:pos x="145" y="167"/>
                  </a:cxn>
                  <a:cxn ang="0">
                    <a:pos x="148" y="122"/>
                  </a:cxn>
                  <a:cxn ang="0">
                    <a:pos x="145" y="75"/>
                  </a:cxn>
                  <a:cxn ang="0">
                    <a:pos x="139" y="41"/>
                  </a:cxn>
                  <a:cxn ang="0">
                    <a:pos x="125" y="10"/>
                  </a:cxn>
                  <a:cxn ang="0">
                    <a:pos x="99" y="0"/>
                  </a:cxn>
                </a:cxnLst>
                <a:rect l="0" t="0" r="r" b="b"/>
                <a:pathLst>
                  <a:path w="148" h="280">
                    <a:moveTo>
                      <a:pt x="99" y="0"/>
                    </a:moveTo>
                    <a:lnTo>
                      <a:pt x="62" y="15"/>
                    </a:lnTo>
                    <a:lnTo>
                      <a:pt x="36" y="46"/>
                    </a:lnTo>
                    <a:lnTo>
                      <a:pt x="17" y="87"/>
                    </a:lnTo>
                    <a:lnTo>
                      <a:pt x="8" y="134"/>
                    </a:lnTo>
                    <a:lnTo>
                      <a:pt x="0" y="181"/>
                    </a:lnTo>
                    <a:lnTo>
                      <a:pt x="3" y="223"/>
                    </a:lnTo>
                    <a:lnTo>
                      <a:pt x="11" y="254"/>
                    </a:lnTo>
                    <a:lnTo>
                      <a:pt x="29" y="271"/>
                    </a:lnTo>
                    <a:lnTo>
                      <a:pt x="59" y="280"/>
                    </a:lnTo>
                    <a:lnTo>
                      <a:pt x="95" y="273"/>
                    </a:lnTo>
                    <a:lnTo>
                      <a:pt x="122" y="252"/>
                    </a:lnTo>
                    <a:lnTo>
                      <a:pt x="137" y="211"/>
                    </a:lnTo>
                    <a:lnTo>
                      <a:pt x="145" y="167"/>
                    </a:lnTo>
                    <a:lnTo>
                      <a:pt x="148" y="122"/>
                    </a:lnTo>
                    <a:lnTo>
                      <a:pt x="145" y="75"/>
                    </a:lnTo>
                    <a:lnTo>
                      <a:pt x="139" y="41"/>
                    </a:lnTo>
                    <a:lnTo>
                      <a:pt x="125" y="10"/>
                    </a:lnTo>
                    <a:lnTo>
                      <a:pt x="99" y="0"/>
                    </a:lnTo>
                    <a:close/>
                  </a:path>
                </a:pathLst>
              </a:custGeom>
              <a:solidFill>
                <a:srgbClr val="FF7F9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20" name="Freeform 46"/>
              <p:cNvSpPr>
                <a:spLocks/>
              </p:cNvSpPr>
              <p:nvPr/>
            </p:nvSpPr>
            <p:spPr bwMode="auto">
              <a:xfrm>
                <a:off x="3795" y="3309"/>
                <a:ext cx="123" cy="216"/>
              </a:xfrm>
              <a:custGeom>
                <a:avLst/>
                <a:gdLst/>
                <a:ahLst/>
                <a:cxnLst>
                  <a:cxn ang="0">
                    <a:pos x="135" y="0"/>
                  </a:cxn>
                  <a:cxn ang="0">
                    <a:pos x="75" y="11"/>
                  </a:cxn>
                  <a:cxn ang="0">
                    <a:pos x="34" y="36"/>
                  </a:cxn>
                  <a:cxn ang="0">
                    <a:pos x="9" y="92"/>
                  </a:cxn>
                  <a:cxn ang="0">
                    <a:pos x="4" y="140"/>
                  </a:cxn>
                  <a:cxn ang="0">
                    <a:pos x="0" y="205"/>
                  </a:cxn>
                  <a:cxn ang="0">
                    <a:pos x="4" y="268"/>
                  </a:cxn>
                  <a:cxn ang="0">
                    <a:pos x="16" y="318"/>
                  </a:cxn>
                  <a:cxn ang="0">
                    <a:pos x="36" y="364"/>
                  </a:cxn>
                  <a:cxn ang="0">
                    <a:pos x="75" y="407"/>
                  </a:cxn>
                  <a:cxn ang="0">
                    <a:pos x="104" y="425"/>
                  </a:cxn>
                  <a:cxn ang="0">
                    <a:pos x="138" y="432"/>
                  </a:cxn>
                  <a:cxn ang="0">
                    <a:pos x="167" y="432"/>
                  </a:cxn>
                  <a:cxn ang="0">
                    <a:pos x="210" y="420"/>
                  </a:cxn>
                  <a:cxn ang="0">
                    <a:pos x="238" y="390"/>
                  </a:cxn>
                  <a:cxn ang="0">
                    <a:pos x="247" y="333"/>
                  </a:cxn>
                  <a:cxn ang="0">
                    <a:pos x="247" y="262"/>
                  </a:cxn>
                  <a:cxn ang="0">
                    <a:pos x="239" y="185"/>
                  </a:cxn>
                  <a:cxn ang="0">
                    <a:pos x="221" y="115"/>
                  </a:cxn>
                  <a:cxn ang="0">
                    <a:pos x="203" y="67"/>
                  </a:cxn>
                  <a:cxn ang="0">
                    <a:pos x="189" y="41"/>
                  </a:cxn>
                  <a:cxn ang="0">
                    <a:pos x="167" y="11"/>
                  </a:cxn>
                  <a:cxn ang="0">
                    <a:pos x="135" y="0"/>
                  </a:cxn>
                </a:cxnLst>
                <a:rect l="0" t="0" r="r" b="b"/>
                <a:pathLst>
                  <a:path w="247" h="432">
                    <a:moveTo>
                      <a:pt x="135" y="0"/>
                    </a:moveTo>
                    <a:lnTo>
                      <a:pt x="75" y="11"/>
                    </a:lnTo>
                    <a:lnTo>
                      <a:pt x="34" y="36"/>
                    </a:lnTo>
                    <a:lnTo>
                      <a:pt x="9" y="92"/>
                    </a:lnTo>
                    <a:lnTo>
                      <a:pt x="4" y="140"/>
                    </a:lnTo>
                    <a:lnTo>
                      <a:pt x="0" y="205"/>
                    </a:lnTo>
                    <a:lnTo>
                      <a:pt x="4" y="268"/>
                    </a:lnTo>
                    <a:lnTo>
                      <a:pt x="16" y="318"/>
                    </a:lnTo>
                    <a:lnTo>
                      <a:pt x="36" y="364"/>
                    </a:lnTo>
                    <a:lnTo>
                      <a:pt x="75" y="407"/>
                    </a:lnTo>
                    <a:lnTo>
                      <a:pt x="104" y="425"/>
                    </a:lnTo>
                    <a:lnTo>
                      <a:pt x="138" y="432"/>
                    </a:lnTo>
                    <a:lnTo>
                      <a:pt x="167" y="432"/>
                    </a:lnTo>
                    <a:lnTo>
                      <a:pt x="210" y="420"/>
                    </a:lnTo>
                    <a:lnTo>
                      <a:pt x="238" y="390"/>
                    </a:lnTo>
                    <a:lnTo>
                      <a:pt x="247" y="333"/>
                    </a:lnTo>
                    <a:lnTo>
                      <a:pt x="247" y="262"/>
                    </a:lnTo>
                    <a:lnTo>
                      <a:pt x="239" y="185"/>
                    </a:lnTo>
                    <a:lnTo>
                      <a:pt x="221" y="115"/>
                    </a:lnTo>
                    <a:lnTo>
                      <a:pt x="203" y="67"/>
                    </a:lnTo>
                    <a:lnTo>
                      <a:pt x="189" y="41"/>
                    </a:lnTo>
                    <a:lnTo>
                      <a:pt x="167" y="11"/>
                    </a:lnTo>
                    <a:lnTo>
                      <a:pt x="135" y="0"/>
                    </a:lnTo>
                    <a:close/>
                  </a:path>
                </a:pathLst>
              </a:custGeom>
              <a:solidFill>
                <a:srgbClr val="FFBFB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21" name="Freeform 47"/>
              <p:cNvSpPr>
                <a:spLocks/>
              </p:cNvSpPr>
              <p:nvPr/>
            </p:nvSpPr>
            <p:spPr bwMode="auto">
              <a:xfrm>
                <a:off x="3817" y="3281"/>
                <a:ext cx="71" cy="149"/>
              </a:xfrm>
              <a:custGeom>
                <a:avLst/>
                <a:gdLst/>
                <a:ahLst/>
                <a:cxnLst>
                  <a:cxn ang="0">
                    <a:pos x="43" y="2"/>
                  </a:cxn>
                  <a:cxn ang="0">
                    <a:pos x="21" y="24"/>
                  </a:cxn>
                  <a:cxn ang="0">
                    <a:pos x="7" y="70"/>
                  </a:cxn>
                  <a:cxn ang="0">
                    <a:pos x="4" y="101"/>
                  </a:cxn>
                  <a:cxn ang="0">
                    <a:pos x="0" y="142"/>
                  </a:cxn>
                  <a:cxn ang="0">
                    <a:pos x="3" y="186"/>
                  </a:cxn>
                  <a:cxn ang="0">
                    <a:pos x="10" y="241"/>
                  </a:cxn>
                  <a:cxn ang="0">
                    <a:pos x="27" y="266"/>
                  </a:cxn>
                  <a:cxn ang="0">
                    <a:pos x="56" y="288"/>
                  </a:cxn>
                  <a:cxn ang="0">
                    <a:pos x="87" y="299"/>
                  </a:cxn>
                  <a:cxn ang="0">
                    <a:pos x="117" y="282"/>
                  </a:cxn>
                  <a:cxn ang="0">
                    <a:pos x="135" y="253"/>
                  </a:cxn>
                  <a:cxn ang="0">
                    <a:pos x="141" y="203"/>
                  </a:cxn>
                  <a:cxn ang="0">
                    <a:pos x="140" y="160"/>
                  </a:cxn>
                  <a:cxn ang="0">
                    <a:pos x="135" y="121"/>
                  </a:cxn>
                  <a:cxn ang="0">
                    <a:pos x="116" y="53"/>
                  </a:cxn>
                  <a:cxn ang="0">
                    <a:pos x="92" y="14"/>
                  </a:cxn>
                  <a:cxn ang="0">
                    <a:pos x="68" y="0"/>
                  </a:cxn>
                  <a:cxn ang="0">
                    <a:pos x="43" y="2"/>
                  </a:cxn>
                </a:cxnLst>
                <a:rect l="0" t="0" r="r" b="b"/>
                <a:pathLst>
                  <a:path w="141" h="299">
                    <a:moveTo>
                      <a:pt x="43" y="2"/>
                    </a:moveTo>
                    <a:lnTo>
                      <a:pt x="21" y="24"/>
                    </a:lnTo>
                    <a:lnTo>
                      <a:pt x="7" y="70"/>
                    </a:lnTo>
                    <a:lnTo>
                      <a:pt x="4" y="101"/>
                    </a:lnTo>
                    <a:lnTo>
                      <a:pt x="0" y="142"/>
                    </a:lnTo>
                    <a:lnTo>
                      <a:pt x="3" y="186"/>
                    </a:lnTo>
                    <a:lnTo>
                      <a:pt x="10" y="241"/>
                    </a:lnTo>
                    <a:lnTo>
                      <a:pt x="27" y="266"/>
                    </a:lnTo>
                    <a:lnTo>
                      <a:pt x="56" y="288"/>
                    </a:lnTo>
                    <a:lnTo>
                      <a:pt x="87" y="299"/>
                    </a:lnTo>
                    <a:lnTo>
                      <a:pt x="117" y="282"/>
                    </a:lnTo>
                    <a:lnTo>
                      <a:pt x="135" y="253"/>
                    </a:lnTo>
                    <a:lnTo>
                      <a:pt x="141" y="203"/>
                    </a:lnTo>
                    <a:lnTo>
                      <a:pt x="140" y="160"/>
                    </a:lnTo>
                    <a:lnTo>
                      <a:pt x="135" y="121"/>
                    </a:lnTo>
                    <a:lnTo>
                      <a:pt x="116" y="53"/>
                    </a:lnTo>
                    <a:lnTo>
                      <a:pt x="92" y="14"/>
                    </a:lnTo>
                    <a:lnTo>
                      <a:pt x="68" y="0"/>
                    </a:lnTo>
                    <a:lnTo>
                      <a:pt x="43" y="2"/>
                    </a:lnTo>
                    <a:close/>
                  </a:path>
                </a:pathLst>
              </a:custGeom>
              <a:solidFill>
                <a:srgbClr val="FF7F9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22" name="Freeform 48"/>
              <p:cNvSpPr>
                <a:spLocks/>
              </p:cNvSpPr>
              <p:nvPr/>
            </p:nvSpPr>
            <p:spPr bwMode="auto">
              <a:xfrm>
                <a:off x="3875" y="3413"/>
                <a:ext cx="131" cy="188"/>
              </a:xfrm>
              <a:custGeom>
                <a:avLst/>
                <a:gdLst/>
                <a:ahLst/>
                <a:cxnLst>
                  <a:cxn ang="0">
                    <a:pos x="104" y="1"/>
                  </a:cxn>
                  <a:cxn ang="0">
                    <a:pos x="67" y="0"/>
                  </a:cxn>
                  <a:cxn ang="0">
                    <a:pos x="30" y="18"/>
                  </a:cxn>
                  <a:cxn ang="0">
                    <a:pos x="5" y="61"/>
                  </a:cxn>
                  <a:cxn ang="0">
                    <a:pos x="0" y="100"/>
                  </a:cxn>
                  <a:cxn ang="0">
                    <a:pos x="0" y="146"/>
                  </a:cxn>
                  <a:cxn ang="0">
                    <a:pos x="8" y="184"/>
                  </a:cxn>
                  <a:cxn ang="0">
                    <a:pos x="24" y="239"/>
                  </a:cxn>
                  <a:cxn ang="0">
                    <a:pos x="42" y="274"/>
                  </a:cxn>
                  <a:cxn ang="0">
                    <a:pos x="62" y="300"/>
                  </a:cxn>
                  <a:cxn ang="0">
                    <a:pos x="83" y="326"/>
                  </a:cxn>
                  <a:cxn ang="0">
                    <a:pos x="110" y="350"/>
                  </a:cxn>
                  <a:cxn ang="0">
                    <a:pos x="148" y="365"/>
                  </a:cxn>
                  <a:cxn ang="0">
                    <a:pos x="178" y="375"/>
                  </a:cxn>
                  <a:cxn ang="0">
                    <a:pos x="204" y="372"/>
                  </a:cxn>
                  <a:cxn ang="0">
                    <a:pos x="234" y="362"/>
                  </a:cxn>
                  <a:cxn ang="0">
                    <a:pos x="255" y="331"/>
                  </a:cxn>
                  <a:cxn ang="0">
                    <a:pos x="262" y="288"/>
                  </a:cxn>
                  <a:cxn ang="0">
                    <a:pos x="262" y="249"/>
                  </a:cxn>
                  <a:cxn ang="0">
                    <a:pos x="256" y="213"/>
                  </a:cxn>
                  <a:cxn ang="0">
                    <a:pos x="234" y="148"/>
                  </a:cxn>
                  <a:cxn ang="0">
                    <a:pos x="198" y="83"/>
                  </a:cxn>
                  <a:cxn ang="0">
                    <a:pos x="175" y="54"/>
                  </a:cxn>
                  <a:cxn ang="0">
                    <a:pos x="155" y="29"/>
                  </a:cxn>
                  <a:cxn ang="0">
                    <a:pos x="133" y="12"/>
                  </a:cxn>
                  <a:cxn ang="0">
                    <a:pos x="104" y="1"/>
                  </a:cxn>
                </a:cxnLst>
                <a:rect l="0" t="0" r="r" b="b"/>
                <a:pathLst>
                  <a:path w="262" h="375">
                    <a:moveTo>
                      <a:pt x="104" y="1"/>
                    </a:moveTo>
                    <a:lnTo>
                      <a:pt x="67" y="0"/>
                    </a:lnTo>
                    <a:lnTo>
                      <a:pt x="30" y="18"/>
                    </a:lnTo>
                    <a:lnTo>
                      <a:pt x="5" y="61"/>
                    </a:lnTo>
                    <a:lnTo>
                      <a:pt x="0" y="100"/>
                    </a:lnTo>
                    <a:lnTo>
                      <a:pt x="0" y="146"/>
                    </a:lnTo>
                    <a:lnTo>
                      <a:pt x="8" y="184"/>
                    </a:lnTo>
                    <a:lnTo>
                      <a:pt x="24" y="239"/>
                    </a:lnTo>
                    <a:lnTo>
                      <a:pt x="42" y="274"/>
                    </a:lnTo>
                    <a:lnTo>
                      <a:pt x="62" y="300"/>
                    </a:lnTo>
                    <a:lnTo>
                      <a:pt x="83" y="326"/>
                    </a:lnTo>
                    <a:lnTo>
                      <a:pt x="110" y="350"/>
                    </a:lnTo>
                    <a:lnTo>
                      <a:pt x="148" y="365"/>
                    </a:lnTo>
                    <a:lnTo>
                      <a:pt x="178" y="375"/>
                    </a:lnTo>
                    <a:lnTo>
                      <a:pt x="204" y="372"/>
                    </a:lnTo>
                    <a:lnTo>
                      <a:pt x="234" y="362"/>
                    </a:lnTo>
                    <a:lnTo>
                      <a:pt x="255" y="331"/>
                    </a:lnTo>
                    <a:lnTo>
                      <a:pt x="262" y="288"/>
                    </a:lnTo>
                    <a:lnTo>
                      <a:pt x="262" y="249"/>
                    </a:lnTo>
                    <a:lnTo>
                      <a:pt x="256" y="213"/>
                    </a:lnTo>
                    <a:lnTo>
                      <a:pt x="234" y="148"/>
                    </a:lnTo>
                    <a:lnTo>
                      <a:pt x="198" y="83"/>
                    </a:lnTo>
                    <a:lnTo>
                      <a:pt x="175" y="54"/>
                    </a:lnTo>
                    <a:lnTo>
                      <a:pt x="155" y="29"/>
                    </a:lnTo>
                    <a:lnTo>
                      <a:pt x="133" y="12"/>
                    </a:lnTo>
                    <a:lnTo>
                      <a:pt x="104" y="1"/>
                    </a:lnTo>
                    <a:close/>
                  </a:path>
                </a:pathLst>
              </a:custGeom>
              <a:solidFill>
                <a:srgbClr val="FFBFB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sp>
            <p:nvSpPr>
              <p:cNvPr id="23" name="Freeform 49"/>
              <p:cNvSpPr>
                <a:spLocks/>
              </p:cNvSpPr>
              <p:nvPr/>
            </p:nvSpPr>
            <p:spPr bwMode="auto">
              <a:xfrm>
                <a:off x="3883" y="3405"/>
                <a:ext cx="79" cy="130"/>
              </a:xfrm>
              <a:custGeom>
                <a:avLst/>
                <a:gdLst/>
                <a:ahLst/>
                <a:cxnLst>
                  <a:cxn ang="0">
                    <a:pos x="36" y="0"/>
                  </a:cxn>
                  <a:cxn ang="0">
                    <a:pos x="63" y="5"/>
                  </a:cxn>
                  <a:cxn ang="0">
                    <a:pos x="89" y="32"/>
                  </a:cxn>
                  <a:cxn ang="0">
                    <a:pos x="105" y="56"/>
                  </a:cxn>
                  <a:cxn ang="0">
                    <a:pos x="126" y="90"/>
                  </a:cxn>
                  <a:cxn ang="0">
                    <a:pos x="143" y="133"/>
                  </a:cxn>
                  <a:cxn ang="0">
                    <a:pos x="153" y="179"/>
                  </a:cxn>
                  <a:cxn ang="0">
                    <a:pos x="158" y="211"/>
                  </a:cxn>
                  <a:cxn ang="0">
                    <a:pos x="146" y="239"/>
                  </a:cxn>
                  <a:cxn ang="0">
                    <a:pos x="129" y="252"/>
                  </a:cxn>
                  <a:cxn ang="0">
                    <a:pos x="105" y="259"/>
                  </a:cxn>
                  <a:cxn ang="0">
                    <a:pos x="80" y="257"/>
                  </a:cxn>
                  <a:cxn ang="0">
                    <a:pos x="56" y="240"/>
                  </a:cxn>
                  <a:cxn ang="0">
                    <a:pos x="31" y="198"/>
                  </a:cxn>
                  <a:cxn ang="0">
                    <a:pos x="16" y="158"/>
                  </a:cxn>
                  <a:cxn ang="0">
                    <a:pos x="7" y="126"/>
                  </a:cxn>
                  <a:cxn ang="0">
                    <a:pos x="0" y="88"/>
                  </a:cxn>
                  <a:cxn ang="0">
                    <a:pos x="0" y="51"/>
                  </a:cxn>
                  <a:cxn ang="0">
                    <a:pos x="9" y="13"/>
                  </a:cxn>
                  <a:cxn ang="0">
                    <a:pos x="36" y="0"/>
                  </a:cxn>
                </a:cxnLst>
                <a:rect l="0" t="0" r="r" b="b"/>
                <a:pathLst>
                  <a:path w="158" h="259">
                    <a:moveTo>
                      <a:pt x="36" y="0"/>
                    </a:moveTo>
                    <a:lnTo>
                      <a:pt x="63" y="5"/>
                    </a:lnTo>
                    <a:lnTo>
                      <a:pt x="89" y="32"/>
                    </a:lnTo>
                    <a:lnTo>
                      <a:pt x="105" y="56"/>
                    </a:lnTo>
                    <a:lnTo>
                      <a:pt x="126" y="90"/>
                    </a:lnTo>
                    <a:lnTo>
                      <a:pt x="143" y="133"/>
                    </a:lnTo>
                    <a:lnTo>
                      <a:pt x="153" y="179"/>
                    </a:lnTo>
                    <a:lnTo>
                      <a:pt x="158" y="211"/>
                    </a:lnTo>
                    <a:lnTo>
                      <a:pt x="146" y="239"/>
                    </a:lnTo>
                    <a:lnTo>
                      <a:pt x="129" y="252"/>
                    </a:lnTo>
                    <a:lnTo>
                      <a:pt x="105" y="259"/>
                    </a:lnTo>
                    <a:lnTo>
                      <a:pt x="80" y="257"/>
                    </a:lnTo>
                    <a:lnTo>
                      <a:pt x="56" y="240"/>
                    </a:lnTo>
                    <a:lnTo>
                      <a:pt x="31" y="198"/>
                    </a:lnTo>
                    <a:lnTo>
                      <a:pt x="16" y="158"/>
                    </a:lnTo>
                    <a:lnTo>
                      <a:pt x="7" y="126"/>
                    </a:lnTo>
                    <a:lnTo>
                      <a:pt x="0" y="88"/>
                    </a:lnTo>
                    <a:lnTo>
                      <a:pt x="0" y="51"/>
                    </a:lnTo>
                    <a:lnTo>
                      <a:pt x="9" y="13"/>
                    </a:lnTo>
                    <a:lnTo>
                      <a:pt x="36" y="0"/>
                    </a:lnTo>
                    <a:close/>
                  </a:path>
                </a:pathLst>
              </a:custGeom>
              <a:solidFill>
                <a:srgbClr val="FF7F9F"/>
              </a:solidFill>
              <a:ln w="9525">
                <a:solidFill>
                  <a:srgbClr val="000000"/>
                </a:solidFill>
                <a:prstDash val="solid"/>
                <a:round/>
                <a:headEnd/>
                <a:tailEnd/>
              </a:ln>
            </p:spPr>
            <p:txBody>
              <a:bodyPr/>
              <a:lstStyle/>
              <a:p>
                <a:pPr algn="ctr" defTabSz="914400" fontAlgn="base">
                  <a:spcBef>
                    <a:spcPct val="0"/>
                  </a:spcBef>
                  <a:spcAft>
                    <a:spcPct val="0"/>
                  </a:spcAft>
                </a:pPr>
                <a:endParaRPr lang="tr-TR" sz="3200">
                  <a:solidFill>
                    <a:srgbClr val="FF0000"/>
                  </a:solidFill>
                  <a:latin typeface="Times New Roman" pitchFamily="18" charset="0"/>
                </a:endParaRPr>
              </a:p>
            </p:txBody>
          </p:sp>
        </p:grpSp>
      </p:grpSp>
    </p:spTree>
    <p:extLst>
      <p:ext uri="{BB962C8B-B14F-4D97-AF65-F5344CB8AC3E}">
        <p14:creationId xmlns:p14="http://schemas.microsoft.com/office/powerpoint/2010/main" val="3146526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316</TotalTime>
  <Words>2637</Words>
  <Application>Microsoft Office PowerPoint</Application>
  <PresentationFormat>Ekran Gösterisi (4:3)</PresentationFormat>
  <Paragraphs>223</Paragraphs>
  <Slides>29</Slides>
  <Notes>3</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29</vt:i4>
      </vt:variant>
    </vt:vector>
  </HeadingPairs>
  <TitlesOfParts>
    <vt:vector size="35" baseType="lpstr">
      <vt:lpstr>Arial</vt:lpstr>
      <vt:lpstr>Calibri</vt:lpstr>
      <vt:lpstr>Calibri Light</vt:lpstr>
      <vt:lpstr>Palatino Linotype</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Karaman, Z. T., Çakır, Ö., &amp; Berge, M. A. (2022). ŞİDDETLİ RÜZGÂRLAR, FIRTINALAR İKLİM DEĞİŞİKLİĞİNİN NERESİNDE?. Çevre Şehir Ve İklim Dergisi, 1(2), 225-250. https://dergipark.org.tr/tr/pub/csid/issue/72150/1114487Kaynak: TÜRKİYE DEĞERLERİ, Doç.Dr. Meriç Berge </vt:lpstr>
      <vt:lpstr>Kaynak: TÜRKİYE DEĞERLERİ, Doç.Dr. Meriç Berge </vt:lpstr>
      <vt:lpstr>PowerPoint Sunusu</vt:lpstr>
      <vt:lpstr>PowerPoint Sunusu</vt:lpstr>
      <vt:lpstr>13 Temmuz 2022, Ovacık/Çeşme Yangını /zt</vt:lpstr>
      <vt:lpstr>PowerPoint Sunusu</vt:lpstr>
      <vt:lpstr>PowerPoint Sunusu</vt:lpstr>
      <vt:lpstr>PowerPoint Sunusu</vt:lpstr>
      <vt:lpstr>PowerPoint Sunusu</vt:lpstr>
      <vt:lpstr>PowerPoint Sunusu</vt:lpstr>
      <vt:lpstr>PowerPoint Sunusu</vt:lpstr>
      <vt:lpstr>PowerPoint Sunusu</vt:lpstr>
      <vt:lpstr>PowerPoint Sunusu</vt:lpstr>
      <vt:lpstr>DEĞERLENDİRME VE SONUÇ</vt:lpstr>
      <vt:lpstr>DEĞERLENDİRME VE SONUÇ</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Talih Güven</dc:creator>
  <cp:lastModifiedBy>zerrin toprak</cp:lastModifiedBy>
  <cp:revision>54</cp:revision>
  <dcterms:created xsi:type="dcterms:W3CDTF">2022-09-29T19:15:39Z</dcterms:created>
  <dcterms:modified xsi:type="dcterms:W3CDTF">2024-12-04T07:16:29Z</dcterms:modified>
</cp:coreProperties>
</file>