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374" r:id="rId2"/>
    <p:sldId id="293" r:id="rId3"/>
    <p:sldId id="375" r:id="rId4"/>
    <p:sldId id="379" r:id="rId5"/>
    <p:sldId id="380" r:id="rId6"/>
    <p:sldId id="370" r:id="rId7"/>
    <p:sldId id="373" r:id="rId8"/>
    <p:sldId id="381" r:id="rId9"/>
    <p:sldId id="382" r:id="rId10"/>
    <p:sldId id="383" r:id="rId11"/>
    <p:sldId id="384" r:id="rId12"/>
    <p:sldId id="369" r:id="rId13"/>
    <p:sldId id="371" r:id="rId14"/>
    <p:sldId id="335" r:id="rId15"/>
    <p:sldId id="296" r:id="rId16"/>
    <p:sldId id="372" r:id="rId17"/>
    <p:sldId id="368" r:id="rId18"/>
    <p:sldId id="298" r:id="rId19"/>
    <p:sldId id="345" r:id="rId20"/>
    <p:sldId id="363" r:id="rId21"/>
    <p:sldId id="364" r:id="rId22"/>
    <p:sldId id="365" r:id="rId23"/>
    <p:sldId id="366" r:id="rId24"/>
    <p:sldId id="367" r:id="rId25"/>
    <p:sldId id="357" r:id="rId26"/>
    <p:sldId id="358" r:id="rId27"/>
    <p:sldId id="359" r:id="rId28"/>
    <p:sldId id="346" r:id="rId29"/>
    <p:sldId id="295" r:id="rId30"/>
    <p:sldId id="316" r:id="rId31"/>
    <p:sldId id="360" r:id="rId32"/>
    <p:sldId id="361" r:id="rId33"/>
    <p:sldId id="317" r:id="rId34"/>
    <p:sldId id="337" r:id="rId35"/>
    <p:sldId id="348" r:id="rId36"/>
    <p:sldId id="349" r:id="rId37"/>
    <p:sldId id="376" r:id="rId38"/>
    <p:sldId id="336" r:id="rId39"/>
    <p:sldId id="258" r:id="rId40"/>
    <p:sldId id="306" r:id="rId41"/>
    <p:sldId id="307" r:id="rId42"/>
    <p:sldId id="325" r:id="rId43"/>
    <p:sldId id="326" r:id="rId44"/>
    <p:sldId id="377" r:id="rId45"/>
    <p:sldId id="378" r:id="rId46"/>
    <p:sldId id="333" r:id="rId47"/>
    <p:sldId id="35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63" autoAdjust="0"/>
    <p:restoredTop sz="94660"/>
  </p:normalViewPr>
  <p:slideViewPr>
    <p:cSldViewPr snapToGrid="0">
      <p:cViewPr>
        <p:scale>
          <a:sx n="66" d="100"/>
          <a:sy n="66" d="100"/>
        </p:scale>
        <p:origin x="414" y="270"/>
      </p:cViewPr>
      <p:guideLst/>
    </p:cSldViewPr>
  </p:slideViewPr>
  <p:notesTextViewPr>
    <p:cViewPr>
      <p:scale>
        <a:sx n="1" d="1"/>
        <a:sy n="1" d="1"/>
      </p:scale>
      <p:origin x="0" y="0"/>
    </p:cViewPr>
  </p:notesTextViewPr>
  <p:sorterViewPr>
    <p:cViewPr varScale="1">
      <p:scale>
        <a:sx n="1" d="1"/>
        <a:sy n="1" d="1"/>
      </p:scale>
      <p:origin x="0" y="-161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9F139-DAD5-4A95-9756-4E5104E006F3}" type="datetimeFigureOut">
              <a:rPr lang="tr-TR" smtClean="0"/>
              <a:t>22.05.2025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178A5C-757A-4771-8832-61487D8EEA32}" type="slidenum">
              <a:rPr lang="tr-TR" smtClean="0"/>
              <a:t>‹#›</a:t>
            </a:fld>
            <a:endParaRPr lang="tr-TR"/>
          </a:p>
        </p:txBody>
      </p:sp>
    </p:spTree>
    <p:extLst>
      <p:ext uri="{BB962C8B-B14F-4D97-AF65-F5344CB8AC3E}">
        <p14:creationId xmlns:p14="http://schemas.microsoft.com/office/powerpoint/2010/main" val="149875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tr-TR" altLang="tr-TR" smtClean="0"/>
              <a:t>lü</a:t>
            </a:r>
          </a:p>
        </p:txBody>
      </p:sp>
    </p:spTree>
    <p:extLst>
      <p:ext uri="{BB962C8B-B14F-4D97-AF65-F5344CB8AC3E}">
        <p14:creationId xmlns:p14="http://schemas.microsoft.com/office/powerpoint/2010/main" val="417146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5/22/2025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5/22/2025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5/22/2025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sim ve Resim">
    <p:spTree>
      <p:nvGrpSpPr>
        <p:cNvPr id="1" name=""/>
        <p:cNvGrpSpPr/>
        <p:nvPr/>
      </p:nvGrpSpPr>
      <p:grpSpPr>
        <a:xfrm>
          <a:off x="0" y="0"/>
          <a:ext cx="0" cy="0"/>
          <a:chOff x="0" y="0"/>
          <a:chExt cx="0" cy="0"/>
        </a:xfrm>
      </p:grpSpPr>
      <p:sp>
        <p:nvSpPr>
          <p:cNvPr id="41" name="Text Placeholder 40"/>
          <p:cNvSpPr>
            <a:spLocks noGrp="1"/>
          </p:cNvSpPr>
          <p:nvPr>
            <p:ph type="body" sz="quarter" idx="10"/>
          </p:nvPr>
        </p:nvSpPr>
        <p:spPr>
          <a:xfrm>
            <a:off x="431371" y="477144"/>
            <a:ext cx="11329259" cy="647601"/>
          </a:xfrm>
          <a:prstGeom prst="rect">
            <a:avLst/>
          </a:prstGeom>
        </p:spPr>
        <p:txBody>
          <a:bodyPr/>
          <a:lstStyle>
            <a:lvl1pPr>
              <a:buNone/>
              <a:defRPr b="1">
                <a:latin typeface="Verdana" panose="020B0604030504040204" pitchFamily="34" charset="0"/>
                <a:ea typeface="Verdana" panose="020B0604030504040204" pitchFamily="34" charset="0"/>
                <a:cs typeface="Verdana" panose="020B0604030504040204" pitchFamily="34" charset="0"/>
              </a:defRPr>
            </a:lvl1pPr>
          </a:lstStyle>
          <a:p>
            <a:pPr lvl="0"/>
            <a:r>
              <a:rPr lang="en-US" noProof="1"/>
              <a:t>Click to edit Master text styles</a:t>
            </a:r>
          </a:p>
        </p:txBody>
      </p:sp>
      <p:sp>
        <p:nvSpPr>
          <p:cNvPr id="6" name="Picture Placeholder 5"/>
          <p:cNvSpPr>
            <a:spLocks noGrp="1"/>
          </p:cNvSpPr>
          <p:nvPr>
            <p:ph type="pic" sz="quarter" idx="11"/>
          </p:nvPr>
        </p:nvSpPr>
        <p:spPr>
          <a:xfrm>
            <a:off x="431800" y="1341438"/>
            <a:ext cx="5472179" cy="48958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pPr lvl="0"/>
            <a:r>
              <a:rPr lang="en-US" noProof="0"/>
              <a:t>Click icon to add picture</a:t>
            </a:r>
            <a:endParaRPr lang="tr-TR" noProof="0" dirty="0"/>
          </a:p>
        </p:txBody>
      </p:sp>
      <p:sp>
        <p:nvSpPr>
          <p:cNvPr id="5" name="Picture Placeholder 5"/>
          <p:cNvSpPr>
            <a:spLocks noGrp="1"/>
          </p:cNvSpPr>
          <p:nvPr>
            <p:ph type="pic" sz="quarter" idx="12"/>
          </p:nvPr>
        </p:nvSpPr>
        <p:spPr>
          <a:xfrm>
            <a:off x="6288021" y="1341462"/>
            <a:ext cx="5472179" cy="48958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pPr lvl="0"/>
            <a:r>
              <a:rPr lang="en-US" noProof="0"/>
              <a:t>Click icon to add picture</a:t>
            </a:r>
            <a:endParaRPr lang="tr-TR" noProof="0" dirty="0"/>
          </a:p>
        </p:txBody>
      </p:sp>
      <p:sp>
        <p:nvSpPr>
          <p:cNvPr id="7" name="Text Placeholder 40"/>
          <p:cNvSpPr>
            <a:spLocks noGrp="1"/>
          </p:cNvSpPr>
          <p:nvPr>
            <p:ph type="body" sz="quarter" idx="13"/>
          </p:nvPr>
        </p:nvSpPr>
        <p:spPr>
          <a:xfrm>
            <a:off x="0" y="1"/>
            <a:ext cx="12192000" cy="188640"/>
          </a:xfrm>
          <a:prstGeom prst="rect">
            <a:avLst/>
          </a:prstGeom>
        </p:spPr>
        <p:txBody>
          <a:bodyPr/>
          <a:lstStyle>
            <a:lvl1pPr algn="ctr">
              <a:buNone/>
              <a:defRPr sz="1000" b="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noProof="1"/>
              <a:t>Click to edit Master text styles</a:t>
            </a:r>
          </a:p>
        </p:txBody>
      </p:sp>
      <p:sp>
        <p:nvSpPr>
          <p:cNvPr id="10" name="Text Placeholder 31"/>
          <p:cNvSpPr>
            <a:spLocks noGrp="1"/>
          </p:cNvSpPr>
          <p:nvPr>
            <p:ph type="body" sz="quarter" idx="14"/>
          </p:nvPr>
        </p:nvSpPr>
        <p:spPr>
          <a:xfrm>
            <a:off x="224835" y="6420678"/>
            <a:ext cx="1344149" cy="216024"/>
          </a:xfrm>
          <a:prstGeom prst="rect">
            <a:avLst/>
          </a:prstGeom>
        </p:spPr>
        <p:txBody>
          <a:bodyPr anchor="ctr"/>
          <a:lstStyle>
            <a:lvl1pPr algn="ctr">
              <a:buNone/>
              <a:defRPr sz="1100" b="0">
                <a:latin typeface="Verdana" panose="020B0604030504040204" pitchFamily="34" charset="0"/>
                <a:ea typeface="Verdana" panose="020B0604030504040204" pitchFamily="34" charset="0"/>
                <a:cs typeface="Verdana" panose="020B0604030504040204" pitchFamily="34" charset="0"/>
              </a:defRPr>
            </a:lvl1pPr>
          </a:lstStyle>
          <a:p>
            <a:pPr lvl="0"/>
            <a:r>
              <a:rPr lang="en-US" noProof="1"/>
              <a:t>Click to edit Master text styles</a:t>
            </a:r>
          </a:p>
        </p:txBody>
      </p:sp>
      <p:sp>
        <p:nvSpPr>
          <p:cNvPr id="8" name="Date Placeholder 1">
            <a:extLst>
              <a:ext uri="{FF2B5EF4-FFF2-40B4-BE49-F238E27FC236}">
                <a16:creationId xmlns:a16="http://schemas.microsoft.com/office/drawing/2014/main" id="{8704B7BE-1877-40AD-8F81-BAF9445F2556}"/>
              </a:ext>
            </a:extLst>
          </p:cNvPr>
          <p:cNvSpPr>
            <a:spLocks noGrp="1"/>
          </p:cNvSpPr>
          <p:nvPr>
            <p:ph type="dt" sz="half" idx="15"/>
          </p:nvPr>
        </p:nvSpPr>
        <p:spPr/>
        <p:txBody>
          <a:bodyPr/>
          <a:lstStyle>
            <a:lvl1pPr>
              <a:defRPr/>
            </a:lvl1pPr>
          </a:lstStyle>
          <a:p>
            <a:pPr>
              <a:defRPr/>
            </a:pPr>
            <a:endParaRPr lang="tr-TR" altLang="tr-TR"/>
          </a:p>
        </p:txBody>
      </p:sp>
      <p:sp>
        <p:nvSpPr>
          <p:cNvPr id="9" name="Footer Placeholder 2">
            <a:extLst>
              <a:ext uri="{FF2B5EF4-FFF2-40B4-BE49-F238E27FC236}">
                <a16:creationId xmlns:a16="http://schemas.microsoft.com/office/drawing/2014/main" id="{2A0F3CFC-8F3F-4634-B3A5-CD39980A1DC6}"/>
              </a:ext>
            </a:extLst>
          </p:cNvPr>
          <p:cNvSpPr>
            <a:spLocks noGrp="1"/>
          </p:cNvSpPr>
          <p:nvPr>
            <p:ph type="ftr" sz="quarter" idx="16"/>
          </p:nvPr>
        </p:nvSpPr>
        <p:spPr/>
        <p:txBody>
          <a:bodyPr/>
          <a:lstStyle>
            <a:lvl1pPr>
              <a:defRPr/>
            </a:lvl1pPr>
          </a:lstStyle>
          <a:p>
            <a:pPr>
              <a:defRPr/>
            </a:pPr>
            <a:endParaRPr lang="tr-TR" altLang="tr-TR"/>
          </a:p>
        </p:txBody>
      </p:sp>
      <p:sp>
        <p:nvSpPr>
          <p:cNvPr id="11" name="Slide Number Placeholder 3">
            <a:extLst>
              <a:ext uri="{FF2B5EF4-FFF2-40B4-BE49-F238E27FC236}">
                <a16:creationId xmlns:a16="http://schemas.microsoft.com/office/drawing/2014/main" id="{90B7F6B2-D937-49CD-B386-8ADBF072A513}"/>
              </a:ext>
            </a:extLst>
          </p:cNvPr>
          <p:cNvSpPr>
            <a:spLocks noGrp="1"/>
          </p:cNvSpPr>
          <p:nvPr>
            <p:ph type="sldNum" sz="quarter" idx="17"/>
          </p:nvPr>
        </p:nvSpPr>
        <p:spPr/>
        <p:txBody>
          <a:bodyPr/>
          <a:lstStyle>
            <a:lvl1pPr>
              <a:defRPr/>
            </a:lvl1pPr>
          </a:lstStyle>
          <a:p>
            <a:pPr>
              <a:defRPr/>
            </a:pPr>
            <a:fld id="{3DCFBC5E-EA19-4875-9C55-D3349135F449}" type="slidenum">
              <a:rPr lang="en-US" altLang="en-US"/>
              <a:pPr>
                <a:defRPr/>
              </a:pPr>
              <a:t>‹#›</a:t>
            </a:fld>
            <a:endParaRPr lang="en-US" altLang="en-US"/>
          </a:p>
        </p:txBody>
      </p:sp>
    </p:spTree>
    <p:extLst>
      <p:ext uri="{BB962C8B-B14F-4D97-AF65-F5344CB8AC3E}">
        <p14:creationId xmlns:p14="http://schemas.microsoft.com/office/powerpoint/2010/main" val="1416682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77863" y="609600"/>
            <a:ext cx="8596312" cy="5432425"/>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3" name="Date Placeholder 3">
            <a:extLst>
              <a:ext uri="{FF2B5EF4-FFF2-40B4-BE49-F238E27FC236}">
                <a16:creationId xmlns:a16="http://schemas.microsoft.com/office/drawing/2014/main" id="{3D885978-DAAD-4DF0-8156-B6EAE0132981}"/>
              </a:ext>
            </a:extLst>
          </p:cNvPr>
          <p:cNvSpPr>
            <a:spLocks noGrp="1"/>
          </p:cNvSpPr>
          <p:nvPr>
            <p:ph type="dt" sz="half" idx="10"/>
          </p:nvPr>
        </p:nvSpPr>
        <p:spPr/>
        <p:txBody>
          <a:bodyPr/>
          <a:lstStyle>
            <a:lvl1pPr>
              <a:defRPr/>
            </a:lvl1pPr>
          </a:lstStyle>
          <a:p>
            <a:pPr>
              <a:defRPr/>
            </a:pPr>
            <a:endParaRPr lang="en-US" altLang="zh-CN"/>
          </a:p>
        </p:txBody>
      </p:sp>
      <p:sp>
        <p:nvSpPr>
          <p:cNvPr id="4" name="Footer Placeholder 4">
            <a:extLst>
              <a:ext uri="{FF2B5EF4-FFF2-40B4-BE49-F238E27FC236}">
                <a16:creationId xmlns:a16="http://schemas.microsoft.com/office/drawing/2014/main" id="{FC12ABE0-F367-46CF-BBB6-FDE224F39628}"/>
              </a:ext>
            </a:extLst>
          </p:cNvPr>
          <p:cNvSpPr>
            <a:spLocks noGrp="1"/>
          </p:cNvSpPr>
          <p:nvPr>
            <p:ph type="ftr" sz="quarter" idx="11"/>
          </p:nvPr>
        </p:nvSpPr>
        <p:spPr/>
        <p:txBody>
          <a:bodyPr/>
          <a:lstStyle>
            <a:lvl1pPr>
              <a:defRPr/>
            </a:lvl1pPr>
          </a:lstStyle>
          <a:p>
            <a:pPr>
              <a:defRPr/>
            </a:pPr>
            <a:endParaRPr lang="en-US" altLang="zh-CN"/>
          </a:p>
        </p:txBody>
      </p:sp>
      <p:sp>
        <p:nvSpPr>
          <p:cNvPr id="5" name="Slide Number Placeholder 5">
            <a:extLst>
              <a:ext uri="{FF2B5EF4-FFF2-40B4-BE49-F238E27FC236}">
                <a16:creationId xmlns:a16="http://schemas.microsoft.com/office/drawing/2014/main" id="{D3F56CF9-BDC1-4020-9EE0-D15556CCE467}"/>
              </a:ext>
            </a:extLst>
          </p:cNvPr>
          <p:cNvSpPr>
            <a:spLocks noGrp="1"/>
          </p:cNvSpPr>
          <p:nvPr>
            <p:ph type="sldNum" sz="quarter" idx="12"/>
          </p:nvPr>
        </p:nvSpPr>
        <p:spPr/>
        <p:txBody>
          <a:bodyPr/>
          <a:lstStyle>
            <a:lvl1pPr>
              <a:defRPr/>
            </a:lvl1pPr>
          </a:lstStyle>
          <a:p>
            <a:pPr>
              <a:defRPr/>
            </a:pPr>
            <a:fld id="{AF209251-97C3-453D-A759-4CBCEBB90FFC}" type="slidenum">
              <a:rPr lang="en-US" altLang="zh-CN"/>
              <a:pPr>
                <a:defRPr/>
              </a:pPr>
              <a:t>‹#›</a:t>
            </a:fld>
            <a:endParaRPr lang="en-US" altLang="zh-CN"/>
          </a:p>
        </p:txBody>
      </p:sp>
    </p:spTree>
    <p:extLst>
      <p:ext uri="{BB962C8B-B14F-4D97-AF65-F5344CB8AC3E}">
        <p14:creationId xmlns:p14="http://schemas.microsoft.com/office/powerpoint/2010/main" val="1131356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etin">
    <p:spTree>
      <p:nvGrpSpPr>
        <p:cNvPr id="1" name=""/>
        <p:cNvGrpSpPr/>
        <p:nvPr/>
      </p:nvGrpSpPr>
      <p:grpSpPr>
        <a:xfrm>
          <a:off x="0" y="0"/>
          <a:ext cx="0" cy="0"/>
          <a:chOff x="0" y="0"/>
          <a:chExt cx="0" cy="0"/>
        </a:xfrm>
      </p:grpSpPr>
      <p:cxnSp>
        <p:nvCxnSpPr>
          <p:cNvPr id="6" name="Straight Connector 5"/>
          <p:cNvCxnSpPr/>
          <p:nvPr userDrawn="1"/>
        </p:nvCxnSpPr>
        <p:spPr>
          <a:xfrm>
            <a:off x="431800" y="1196975"/>
            <a:ext cx="113284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 Placeholder 40"/>
          <p:cNvSpPr>
            <a:spLocks noGrp="1"/>
          </p:cNvSpPr>
          <p:nvPr>
            <p:ph type="body" sz="quarter" idx="10"/>
          </p:nvPr>
        </p:nvSpPr>
        <p:spPr>
          <a:xfrm>
            <a:off x="431371" y="477144"/>
            <a:ext cx="11329259" cy="647601"/>
          </a:xfrm>
          <a:prstGeom prst="rect">
            <a:avLst/>
          </a:prstGeom>
        </p:spPr>
        <p:txBody>
          <a:bodyPr/>
          <a:lstStyle>
            <a:lvl1pPr>
              <a:buNone/>
              <a:defRPr b="1">
                <a:latin typeface="Verdana" pitchFamily="34" charset="0"/>
                <a:ea typeface="Verdana" pitchFamily="34" charset="0"/>
                <a:cs typeface="Verdana" pitchFamily="34" charset="0"/>
              </a:defRPr>
            </a:lvl1pPr>
          </a:lstStyle>
          <a:p>
            <a:pPr lvl="0"/>
            <a:r>
              <a:rPr lang="en-US" smtClean="0"/>
              <a:t>Click to edit Master text styles</a:t>
            </a:r>
          </a:p>
        </p:txBody>
      </p:sp>
      <p:sp>
        <p:nvSpPr>
          <p:cNvPr id="43" name="Text Placeholder 42"/>
          <p:cNvSpPr>
            <a:spLocks noGrp="1"/>
          </p:cNvSpPr>
          <p:nvPr>
            <p:ph type="body" sz="quarter" idx="11"/>
          </p:nvPr>
        </p:nvSpPr>
        <p:spPr>
          <a:xfrm>
            <a:off x="431371" y="1268761"/>
            <a:ext cx="11328829" cy="4968528"/>
          </a:xfrm>
          <a:prstGeom prst="rect">
            <a:avLst/>
          </a:prstGeom>
        </p:spPr>
        <p:txBody>
          <a:bodyPr/>
          <a:lstStyle>
            <a:lvl1pPr>
              <a:buNone/>
              <a:defRPr sz="2400">
                <a:latin typeface="Verdana" pitchFamily="34" charset="0"/>
                <a:ea typeface="Verdana" pitchFamily="34" charset="0"/>
                <a:cs typeface="Verdana" pitchFamily="34" charset="0"/>
              </a:defRPr>
            </a:lvl1pPr>
          </a:lstStyle>
          <a:p>
            <a:pPr lvl="0"/>
            <a:r>
              <a:rPr lang="en-US" smtClean="0"/>
              <a:t>Click to edit Master text styles</a:t>
            </a:r>
          </a:p>
        </p:txBody>
      </p:sp>
      <p:sp>
        <p:nvSpPr>
          <p:cNvPr id="8" name="Text Placeholder 40"/>
          <p:cNvSpPr>
            <a:spLocks noGrp="1"/>
          </p:cNvSpPr>
          <p:nvPr>
            <p:ph type="body" sz="quarter" idx="13"/>
          </p:nvPr>
        </p:nvSpPr>
        <p:spPr>
          <a:xfrm>
            <a:off x="0" y="1"/>
            <a:ext cx="12192000" cy="188640"/>
          </a:xfrm>
          <a:prstGeom prst="rect">
            <a:avLst/>
          </a:prstGeom>
        </p:spPr>
        <p:txBody>
          <a:bodyPr/>
          <a:lstStyle>
            <a:lvl1pPr algn="ctr">
              <a:buNone/>
              <a:defRPr sz="1000" b="0" baseline="0">
                <a:solidFill>
                  <a:schemeClr val="bg1"/>
                </a:solidFill>
                <a:latin typeface="Verdana" pitchFamily="34" charset="0"/>
                <a:ea typeface="Verdana" pitchFamily="34" charset="0"/>
                <a:cs typeface="Verdana" pitchFamily="34" charset="0"/>
              </a:defRPr>
            </a:lvl1pPr>
          </a:lstStyle>
          <a:p>
            <a:pPr lvl="0"/>
            <a:r>
              <a:rPr lang="en-US" smtClean="0"/>
              <a:t>Click to edit Master text styles</a:t>
            </a:r>
          </a:p>
        </p:txBody>
      </p:sp>
      <p:sp>
        <p:nvSpPr>
          <p:cNvPr id="10" name="Text Placeholder 31"/>
          <p:cNvSpPr>
            <a:spLocks noGrp="1"/>
          </p:cNvSpPr>
          <p:nvPr>
            <p:ph type="body" sz="quarter" idx="12"/>
          </p:nvPr>
        </p:nvSpPr>
        <p:spPr>
          <a:xfrm>
            <a:off x="224835" y="6420678"/>
            <a:ext cx="1344149" cy="216024"/>
          </a:xfrm>
          <a:prstGeom prst="rect">
            <a:avLst/>
          </a:prstGeom>
        </p:spPr>
        <p:txBody>
          <a:bodyPr anchor="ctr"/>
          <a:lstStyle>
            <a:lvl1pPr algn="ctr">
              <a:buNone/>
              <a:defRPr sz="1100" b="0">
                <a:latin typeface="Verdana" pitchFamily="34" charset="0"/>
                <a:ea typeface="Verdana" pitchFamily="34" charset="0"/>
                <a:cs typeface="Verdana" pitchFamily="34" charset="0"/>
              </a:defRPr>
            </a:lvl1pPr>
          </a:lstStyle>
          <a:p>
            <a:pPr lvl="0"/>
            <a:r>
              <a:rPr lang="en-US" smtClean="0"/>
              <a:t>Click to edit Master text styles</a:t>
            </a:r>
          </a:p>
        </p:txBody>
      </p:sp>
    </p:spTree>
    <p:extLst>
      <p:ext uri="{BB962C8B-B14F-4D97-AF65-F5344CB8AC3E}">
        <p14:creationId xmlns:p14="http://schemas.microsoft.com/office/powerpoint/2010/main" val="420464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5/22/2025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researchgate.net/journal/Hitit-Ueniversitesi-Sosyal-Bilimler-Enstituesue-Dergisi-1308-5107?_tp=eyJjb250ZXh0Ijp7ImZpcnN0UGFnZSI6InB1YmxpY2F0aW9uIiwicGFnZSI6InB1YmxpY2F0aW9uIn1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tr.wikipedia.org/wiki/Kriminoloji" TargetMode="External"/><Relationship Id="rId2" Type="http://schemas.openxmlformats.org/officeDocument/2006/relationships/hyperlink" Target="https://tr.wikipedia.org/wiki/Latince" TargetMode="External"/><Relationship Id="rId1" Type="http://schemas.openxmlformats.org/officeDocument/2006/relationships/slideLayout" Target="../slideLayouts/slideLayout2.xml"/><Relationship Id="rId5" Type="http://schemas.openxmlformats.org/officeDocument/2006/relationships/hyperlink" Target="https://tr.wikipedia.org/wiki/Terminoloji" TargetMode="External"/><Relationship Id="rId4" Type="http://schemas.openxmlformats.org/officeDocument/2006/relationships/hyperlink" Target="https://tr.wikipedia.org/wiki/Kriminalisti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disk.yandex.com.tr/d/f31EBZFnlgUbw"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bbc.com/news/world-europe-36451009"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tr.wikipedia.org/w/index.php?title=Reyes_Maroto&amp;action=edit&amp;redlink=1" TargetMode="External"/><Relationship Id="rId2" Type="http://schemas.openxmlformats.org/officeDocument/2006/relationships/hyperlink" Target="https://www.hurriyet.com.tr/video/la-palmada-cumbre-vieja-yanardaginda-lav-akisi-suruyor-41924588" TargetMode="Externa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unimontagna.it/en/networking/international-level/expo-2020-dubai/mountain-education-innovation-manifesto-mei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disk.yandex.com.tr/d/f31EBZFnlgUbUw"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08847" y="466165"/>
            <a:ext cx="9484659" cy="6024281"/>
          </a:xfrm>
        </p:spPr>
      </p:pic>
    </p:spTree>
    <p:extLst>
      <p:ext uri="{BB962C8B-B14F-4D97-AF65-F5344CB8AC3E}">
        <p14:creationId xmlns:p14="http://schemas.microsoft.com/office/powerpoint/2010/main" val="3976871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5150E7-5433-4B84-BB31-2748033FB51D}"/>
              </a:ext>
            </a:extLst>
          </p:cNvPr>
          <p:cNvSpPr>
            <a:spLocks noGrp="1"/>
          </p:cNvSpPr>
          <p:nvPr>
            <p:ph type="title"/>
          </p:nvPr>
        </p:nvSpPr>
        <p:spPr>
          <a:xfrm>
            <a:off x="2617693" y="932329"/>
            <a:ext cx="6167719" cy="1380565"/>
          </a:xfrm>
        </p:spPr>
        <p:txBody>
          <a:bodyPr>
            <a:noAutofit/>
          </a:bodyPr>
          <a:lstStyle/>
          <a:p>
            <a:pPr algn="ctr"/>
            <a:r>
              <a:rPr lang="tr-TR" sz="5400" b="1" i="1" dirty="0"/>
              <a:t>GÜVENLİ </a:t>
            </a:r>
            <a:r>
              <a:rPr lang="tr-TR" sz="5400" b="1" i="1" dirty="0" smtClean="0"/>
              <a:t>TURİZM</a:t>
            </a:r>
            <a:br>
              <a:rPr lang="tr-TR" sz="5400" b="1" i="1" dirty="0" smtClean="0"/>
            </a:br>
            <a:r>
              <a:rPr lang="tr-TR" b="1" i="1" dirty="0" smtClean="0"/>
              <a:t>27 Mayıs 2025 </a:t>
            </a:r>
            <a:endParaRPr lang="tr-TR" b="1" i="1" dirty="0"/>
          </a:p>
        </p:txBody>
      </p:sp>
      <p:sp>
        <p:nvSpPr>
          <p:cNvPr id="3" name="İçerik Yer Tutucusu 2">
            <a:extLst>
              <a:ext uri="{FF2B5EF4-FFF2-40B4-BE49-F238E27FC236}">
                <a16:creationId xmlns:a16="http://schemas.microsoft.com/office/drawing/2014/main" id="{C3AC84C4-A0D4-481E-9B4B-805DAC819931}"/>
              </a:ext>
            </a:extLst>
          </p:cNvPr>
          <p:cNvSpPr>
            <a:spLocks noGrp="1"/>
          </p:cNvSpPr>
          <p:nvPr>
            <p:ph idx="1"/>
          </p:nvPr>
        </p:nvSpPr>
        <p:spPr>
          <a:xfrm>
            <a:off x="932328" y="2635623"/>
            <a:ext cx="10309413" cy="3541339"/>
          </a:xfrm>
        </p:spPr>
        <p:txBody>
          <a:bodyPr>
            <a:normAutofit fontScale="92500" lnSpcReduction="10000"/>
          </a:bodyPr>
          <a:lstStyle/>
          <a:p>
            <a:pPr algn="ctr"/>
            <a:endParaRPr lang="tr-TR" sz="4000" b="1" dirty="0"/>
          </a:p>
          <a:p>
            <a:pPr algn="ctr"/>
            <a:r>
              <a:rPr lang="en-US" sz="4000" b="1" dirty="0"/>
              <a:t>Prof. Dr. Zerrin Toprak, </a:t>
            </a:r>
            <a:r>
              <a:rPr lang="en-US" sz="4000" b="1" dirty="0" err="1"/>
              <a:t>Karaman</a:t>
            </a:r>
            <a:endParaRPr lang="en-US" sz="4000" b="1" dirty="0"/>
          </a:p>
          <a:p>
            <a:pPr marL="0" indent="0" algn="ctr">
              <a:buNone/>
            </a:pPr>
            <a:endParaRPr lang="tr-TR" sz="3200" b="1" dirty="0" smtClean="0"/>
          </a:p>
          <a:p>
            <a:pPr marL="0" indent="0" algn="ctr">
              <a:buNone/>
            </a:pPr>
            <a:endParaRPr lang="tr-TR" sz="3200" b="1" dirty="0"/>
          </a:p>
          <a:p>
            <a:pPr marL="0" indent="0" algn="ctr">
              <a:buNone/>
            </a:pPr>
            <a:r>
              <a:rPr lang="tr-TR" sz="3200" b="1" dirty="0" smtClean="0"/>
              <a:t>Bkz</a:t>
            </a:r>
            <a:r>
              <a:rPr lang="tr-TR" sz="4000" b="1" dirty="0" smtClean="0"/>
              <a:t>: </a:t>
            </a:r>
            <a:r>
              <a:rPr lang="en-US" dirty="0"/>
              <a:t>Corporate social responsibilities of stakeholders in terms of secure tourism at disasters and sustainable tourism </a:t>
            </a:r>
            <a:r>
              <a:rPr lang="en-US" dirty="0" smtClean="0"/>
              <a:t>governance</a:t>
            </a:r>
            <a:r>
              <a:rPr lang="tr-TR" dirty="0" smtClean="0"/>
              <a:t> (2017)</a:t>
            </a:r>
            <a:endParaRPr lang="en-US" sz="4000" b="1" dirty="0"/>
          </a:p>
          <a:p>
            <a:r>
              <a:rPr lang="tr-TR" dirty="0">
                <a:solidFill>
                  <a:schemeClr val="tx2"/>
                </a:solidFill>
              </a:rPr>
              <a:t>https://dergipark.org.tr/tr/pub/jttr/issue/29610/317665</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9859" y="412376"/>
            <a:ext cx="2277035" cy="2133600"/>
          </a:xfrm>
          <a:prstGeom prst="rect">
            <a:avLst/>
          </a:prstGeom>
        </p:spPr>
      </p:pic>
    </p:spTree>
    <p:extLst>
      <p:ext uri="{BB962C8B-B14F-4D97-AF65-F5344CB8AC3E}">
        <p14:creationId xmlns:p14="http://schemas.microsoft.com/office/powerpoint/2010/main" val="12982251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Bilimsel Etkileşim Uygulamaları /</a:t>
            </a:r>
            <a:r>
              <a:rPr lang="en-US" dirty="0"/>
              <a:t>"Scientific Interaction Practices" </a:t>
            </a:r>
            <a:endParaRPr lang="tr-TR" dirty="0"/>
          </a:p>
        </p:txBody>
      </p:sp>
      <p:sp>
        <p:nvSpPr>
          <p:cNvPr id="3" name="İçerik Yer Tutucusu 2"/>
          <p:cNvSpPr>
            <a:spLocks noGrp="1"/>
          </p:cNvSpPr>
          <p:nvPr>
            <p:ph idx="1"/>
          </p:nvPr>
        </p:nvSpPr>
        <p:spPr/>
        <p:txBody>
          <a:bodyPr/>
          <a:lstStyle/>
          <a:p>
            <a:r>
              <a:rPr lang="tr-TR" dirty="0" smtClean="0"/>
              <a:t>Turizm, Tarım </a:t>
            </a:r>
            <a:r>
              <a:rPr lang="tr-TR" dirty="0"/>
              <a:t>gibi önemli ve karmaşık konuların halkla paylaşılması söz konusu olduğunda giderek daha da önemli hale gelen "Bilimsel Etkileşim Uygulamaları" terimiyle başlayalım. </a:t>
            </a:r>
            <a:endParaRPr lang="tr-TR" dirty="0" smtClean="0"/>
          </a:p>
          <a:p>
            <a:endParaRPr lang="tr-TR" dirty="0"/>
          </a:p>
          <a:p>
            <a:r>
              <a:rPr lang="tr-TR" dirty="0" smtClean="0"/>
              <a:t>Bu </a:t>
            </a:r>
            <a:r>
              <a:rPr lang="tr-TR" dirty="0"/>
              <a:t>terim, bilim insanları tarafından ilgili grupları (paydaşları) ve vatandaşları ilgilendiren bilimsel veya teknik konularla ilgili yapılan her türlü iletişimi kapsamak için kullanılır. Bu yaklaşımın katılımcı demokrasiyi gerektirdiğine şüphe yoktur.</a:t>
            </a:r>
          </a:p>
        </p:txBody>
      </p:sp>
    </p:spTree>
    <p:extLst>
      <p:ext uri="{BB962C8B-B14F-4D97-AF65-F5344CB8AC3E}">
        <p14:creationId xmlns:p14="http://schemas.microsoft.com/office/powerpoint/2010/main" val="1028140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GÜVENLİ TURİZM VE RİSK YÖNETİMİ </a:t>
            </a:r>
            <a:endParaRPr lang="tr-TR" dirty="0"/>
          </a:p>
        </p:txBody>
      </p:sp>
      <p:sp>
        <p:nvSpPr>
          <p:cNvPr id="3" name="İçerik Yer Tutucusu 2"/>
          <p:cNvSpPr>
            <a:spLocks noGrp="1"/>
          </p:cNvSpPr>
          <p:nvPr>
            <p:ph idx="1"/>
          </p:nvPr>
        </p:nvSpPr>
        <p:spPr/>
        <p:txBody>
          <a:bodyPr>
            <a:normAutofit lnSpcReduction="10000"/>
          </a:bodyPr>
          <a:lstStyle/>
          <a:p>
            <a:r>
              <a:rPr lang="tr-TR" dirty="0" smtClean="0"/>
              <a:t>(Hüseyin Aras, 2017,</a:t>
            </a:r>
            <a:r>
              <a:rPr lang="tr-TR" dirty="0"/>
              <a:t> MAKALE - 2017 - Türkiye’de Turizm Güvenliği </a:t>
            </a:r>
            <a:r>
              <a:rPr lang="tr-TR" dirty="0" smtClean="0"/>
              <a:t>Sorunu </a:t>
            </a:r>
            <a:r>
              <a:rPr lang="tr-TR" sz="2400" u="sng" dirty="0" smtClean="0">
                <a:hlinkClick r:id="rId2"/>
              </a:rPr>
              <a:t>Hitit </a:t>
            </a:r>
            <a:r>
              <a:rPr lang="tr-TR" sz="2400" u="sng" dirty="0">
                <a:hlinkClick r:id="rId2"/>
              </a:rPr>
              <a:t>Üniversitesi Sosyal Bilimler Enstitüsü Dergisi</a:t>
            </a:r>
            <a:r>
              <a:rPr lang="tr-TR" sz="2400" dirty="0"/>
              <a:t> 10(1):</a:t>
            </a:r>
            <a:r>
              <a:rPr lang="tr-TR" sz="2400" dirty="0" smtClean="0"/>
              <a:t>585-610)</a:t>
            </a:r>
            <a:endParaRPr lang="tr-TR" sz="2400" dirty="0"/>
          </a:p>
          <a:p>
            <a:endParaRPr lang="tr-TR" dirty="0" smtClean="0"/>
          </a:p>
          <a:p>
            <a:r>
              <a:rPr lang="tr-TR" dirty="0"/>
              <a:t>Hırsızlık, gasp, dolandırıcılık, cinsel taciz, fuhuş, kış aylarında yollarda buzlanma, trafik kazası, balon kazası, boğulma, yaralama, öldürme, korsan taksicilik, mülteciler, </a:t>
            </a:r>
            <a:r>
              <a:rPr lang="tr-TR" dirty="0" smtClean="0"/>
              <a:t>sokaktaki çocuklar, </a:t>
            </a:r>
            <a:r>
              <a:rPr lang="tr-TR" dirty="0"/>
              <a:t>başıboş köpekler, turistlere yönelik milliyet temalı nefret saldırıları, tarihi eser kaçakçılığı, sigara ve sahte içki kaçakçılığı, uyuşturucu kaçakçılığı, </a:t>
            </a:r>
            <a:r>
              <a:rPr lang="tr-TR" dirty="0" smtClean="0"/>
              <a:t>terörizm vb</a:t>
            </a:r>
            <a:r>
              <a:rPr lang="tr-TR" dirty="0"/>
              <a:t>. Türkiye’de turistlere yönelebilecek olan risklerdendir. Ancak bu risklerden her biri Türkiye’nin her turizm bölgesinde aynı biçimde, şiddette ve yoğunlukta gerçekleşmez. </a:t>
            </a:r>
          </a:p>
          <a:p>
            <a:endParaRPr lang="tr-TR" dirty="0" smtClean="0"/>
          </a:p>
          <a:p>
            <a:endParaRPr lang="tr-TR" dirty="0"/>
          </a:p>
          <a:p>
            <a:endParaRPr lang="tr-TR" dirty="0" smtClean="0"/>
          </a:p>
          <a:p>
            <a:endParaRPr lang="tr-TR" dirty="0"/>
          </a:p>
        </p:txBody>
      </p:sp>
    </p:spTree>
    <p:extLst>
      <p:ext uri="{BB962C8B-B14F-4D97-AF65-F5344CB8AC3E}">
        <p14:creationId xmlns:p14="http://schemas.microsoft.com/office/powerpoint/2010/main" val="4110275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2000" dirty="0" smtClean="0"/>
              <a:t>GÜVENLİ TURİZM VE RİSK </a:t>
            </a:r>
            <a:r>
              <a:rPr lang="tr-TR" sz="2000" dirty="0"/>
              <a:t>YÖNETİMİ :Antik Yunan filozoflarından Sokrates (MÖ 469-MÖ 399), “Bir şeyi daha iyi kullanmak için onunla ilgilenmemiz gerekir” derken, Aristo (MÖ 384–MÖ 322) ise; “Bir şeyi bilmemiz için varlık nedenini ortaya koymak gerekliliğini” sorgulamıştır. </a:t>
            </a:r>
          </a:p>
        </p:txBody>
      </p:sp>
      <p:sp>
        <p:nvSpPr>
          <p:cNvPr id="3" name="İçerik Yer Tutucusu 2"/>
          <p:cNvSpPr>
            <a:spLocks noGrp="1"/>
          </p:cNvSpPr>
          <p:nvPr>
            <p:ph idx="1"/>
          </p:nvPr>
        </p:nvSpPr>
        <p:spPr>
          <a:xfrm>
            <a:off x="584200" y="1485900"/>
            <a:ext cx="10769600" cy="4691063"/>
          </a:xfrm>
        </p:spPr>
        <p:txBody>
          <a:bodyPr>
            <a:noAutofit/>
          </a:bodyPr>
          <a:lstStyle/>
          <a:p>
            <a:r>
              <a:rPr lang="tr-TR" sz="2000" dirty="0" smtClean="0"/>
              <a:t> “MODUS OPERANDİ”</a:t>
            </a:r>
          </a:p>
          <a:p>
            <a:r>
              <a:rPr lang="tr-TR" sz="2000" dirty="0"/>
              <a:t>Gereklilikler şunlardır: (1) eyleme dönüştürülebilir bilginin ortak yaratılması, (2) güvenli alanlar oluşturulması, (3) güç yapılarına meydan okunması ve ortaya çıkan gerilimlerin yönetilmesi, (4) sistemsel sinerjilerin şekillendirilmesi ve (5) </a:t>
            </a:r>
            <a:r>
              <a:rPr lang="tr-TR" sz="2000" dirty="0" smtClean="0"/>
              <a:t>kalın çizgilerden kaçınılması</a:t>
            </a:r>
          </a:p>
          <a:p>
            <a:r>
              <a:rPr lang="tr-TR" sz="2000" dirty="0" smtClean="0"/>
              <a:t>Bu </a:t>
            </a:r>
            <a:r>
              <a:rPr lang="tr-TR" sz="2000" dirty="0"/>
              <a:t>gereklilikler birlikte bir </a:t>
            </a:r>
            <a:r>
              <a:rPr lang="tr-TR" sz="2000" dirty="0" err="1"/>
              <a:t>modus</a:t>
            </a:r>
            <a:r>
              <a:rPr lang="tr-TR" sz="2000" dirty="0"/>
              <a:t> </a:t>
            </a:r>
            <a:r>
              <a:rPr lang="tr-TR" sz="2000" dirty="0" err="1"/>
              <a:t>operandi</a:t>
            </a:r>
            <a:r>
              <a:rPr lang="tr-TR" sz="2000" dirty="0"/>
              <a:t> oluşturur; </a:t>
            </a:r>
            <a:r>
              <a:rPr lang="tr-TR" sz="2000" b="1" dirty="0" err="1"/>
              <a:t>Modus</a:t>
            </a:r>
            <a:r>
              <a:rPr lang="tr-TR" sz="2000" b="1" dirty="0"/>
              <a:t> </a:t>
            </a:r>
            <a:r>
              <a:rPr lang="tr-TR" sz="2000" b="1" dirty="0" err="1"/>
              <a:t>operandi</a:t>
            </a:r>
            <a:r>
              <a:rPr lang="tr-TR" sz="2000" dirty="0"/>
              <a:t> (çoğulu </a:t>
            </a:r>
            <a:r>
              <a:rPr lang="tr-TR" sz="2000" b="1" dirty="0" err="1"/>
              <a:t>modi</a:t>
            </a:r>
            <a:r>
              <a:rPr lang="tr-TR" sz="2000" b="1" dirty="0"/>
              <a:t> </a:t>
            </a:r>
            <a:r>
              <a:rPr lang="tr-TR" sz="2000" b="1" dirty="0" err="1"/>
              <a:t>operandi</a:t>
            </a:r>
            <a:r>
              <a:rPr lang="tr-TR" sz="2000" dirty="0"/>
              <a:t>), bir kimsenin çalışma yöntemi veya alışkanlığını tanımlamakta kullanılan </a:t>
            </a:r>
            <a:r>
              <a:rPr lang="tr-TR" sz="2000" dirty="0">
                <a:hlinkClick r:id="rId2" tooltip="Latince"/>
              </a:rPr>
              <a:t>Latince</a:t>
            </a:r>
            <a:r>
              <a:rPr lang="tr-TR" sz="2000" dirty="0"/>
              <a:t> bir deyim</a:t>
            </a:r>
            <a:r>
              <a:rPr lang="tr-TR" sz="2000" dirty="0" smtClean="0"/>
              <a:t>.</a:t>
            </a:r>
            <a:endParaRPr lang="tr-TR" sz="2000" dirty="0"/>
          </a:p>
          <a:p>
            <a:r>
              <a:rPr lang="tr-TR" sz="2000" dirty="0">
                <a:hlinkClick r:id="rId3" tooltip="Kriminoloji"/>
              </a:rPr>
              <a:t>Kriminoloji</a:t>
            </a:r>
            <a:r>
              <a:rPr lang="tr-TR" sz="2000" dirty="0"/>
              <a:t> ve </a:t>
            </a:r>
            <a:r>
              <a:rPr lang="tr-TR" sz="2000" dirty="0" err="1">
                <a:hlinkClick r:id="rId4" tooltip="Kriminalistik"/>
              </a:rPr>
              <a:t>kriminalistik</a:t>
            </a:r>
            <a:r>
              <a:rPr lang="tr-TR" sz="2000" dirty="0"/>
              <a:t> </a:t>
            </a:r>
            <a:r>
              <a:rPr lang="tr-TR" sz="2000" dirty="0">
                <a:hlinkClick r:id="rId5" tooltip="Terminoloji"/>
              </a:rPr>
              <a:t>terminolojisinde</a:t>
            </a:r>
            <a:r>
              <a:rPr lang="tr-TR" sz="2000" dirty="0"/>
              <a:t>, "vakanın oluş şekli" veya "failin yöntemi" anlamlarına gelir. </a:t>
            </a:r>
          </a:p>
          <a:p>
            <a:r>
              <a:rPr lang="tr-TR" dirty="0" smtClean="0"/>
              <a:t>T</a:t>
            </a:r>
            <a:r>
              <a:rPr lang="tr-TR" sz="2000" dirty="0" smtClean="0"/>
              <a:t>urizmde </a:t>
            </a:r>
            <a:r>
              <a:rPr lang="tr-TR" sz="2000" dirty="0" err="1"/>
              <a:t>dönüşümsel</a:t>
            </a:r>
            <a:r>
              <a:rPr lang="tr-TR" sz="2000" dirty="0"/>
              <a:t> sürdürülebilirlik üzerine etki odaklı, uygulamaya yönelik araştırmalar için </a:t>
            </a:r>
            <a:r>
              <a:rPr lang="tr-TR" sz="2000" dirty="0" smtClean="0"/>
              <a:t>birleşik </a:t>
            </a:r>
            <a:r>
              <a:rPr lang="tr-TR" sz="2000" dirty="0"/>
              <a:t>bir temel sağlayan kolektif olarak düşünme ve hareket etme biçimi. </a:t>
            </a:r>
          </a:p>
        </p:txBody>
      </p:sp>
    </p:spTree>
    <p:extLst>
      <p:ext uri="{BB962C8B-B14F-4D97-AF65-F5344CB8AC3E}">
        <p14:creationId xmlns:p14="http://schemas.microsoft.com/office/powerpoint/2010/main" val="1976644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t>Turizm ve GÜVENLİ </a:t>
            </a:r>
            <a:r>
              <a:rPr lang="tr-TR" sz="3200" b="1" dirty="0"/>
              <a:t>TURİZM </a:t>
            </a:r>
            <a:r>
              <a:rPr lang="tr-TR" sz="3200" dirty="0"/>
              <a:t>: </a:t>
            </a:r>
            <a:r>
              <a:rPr lang="tr-TR" sz="2400" dirty="0"/>
              <a:t>https://turkiyeturizmansiklopedisi.com/guvenli-turizm</a:t>
            </a:r>
            <a:endParaRPr lang="tr-TR" sz="3200" dirty="0"/>
          </a:p>
        </p:txBody>
      </p:sp>
      <p:sp>
        <p:nvSpPr>
          <p:cNvPr id="3" name="İçerik Yer Tutucusu 2"/>
          <p:cNvSpPr>
            <a:spLocks noGrp="1"/>
          </p:cNvSpPr>
          <p:nvPr>
            <p:ph idx="1"/>
          </p:nvPr>
        </p:nvSpPr>
        <p:spPr>
          <a:xfrm>
            <a:off x="838200" y="1524000"/>
            <a:ext cx="10515600" cy="4652963"/>
          </a:xfrm>
        </p:spPr>
        <p:txBody>
          <a:bodyPr>
            <a:normAutofit fontScale="92500"/>
          </a:bodyPr>
          <a:lstStyle/>
          <a:p>
            <a:r>
              <a:rPr lang="tr-TR" dirty="0"/>
              <a:t>Dünya Turizm Organizasyonu (UNWTO) </a:t>
            </a:r>
            <a:r>
              <a:rPr lang="tr-TR" dirty="0" smtClean="0"/>
              <a:t>TURİZMİ, </a:t>
            </a:r>
            <a:r>
              <a:rPr lang="tr-TR" dirty="0"/>
              <a:t>"Turizm, insanların kişisel veya ticari/mesleki amaçlarla olağan çevreleri dışındaki ülkelere veya yerlere hareketini içeren </a:t>
            </a:r>
            <a:r>
              <a:rPr lang="tr-TR" dirty="0" smtClean="0"/>
              <a:t>,bir yıldan az, sosyal</a:t>
            </a:r>
            <a:r>
              <a:rPr lang="tr-TR" dirty="0"/>
              <a:t>, kültürel ve ekonomik </a:t>
            </a:r>
            <a:r>
              <a:rPr lang="tr-TR" dirty="0" smtClean="0"/>
              <a:t>bir </a:t>
            </a:r>
            <a:r>
              <a:rPr lang="tr-TR" dirty="0"/>
              <a:t>olgu” (</a:t>
            </a:r>
            <a:r>
              <a:rPr lang="tr-TR" dirty="0" smtClean="0"/>
              <a:t>UNWTO</a:t>
            </a:r>
            <a:r>
              <a:rPr lang="tr-TR" dirty="0"/>
              <a:t> </a:t>
            </a:r>
            <a:r>
              <a:rPr lang="tr-TR" dirty="0" smtClean="0"/>
              <a:t>) </a:t>
            </a:r>
            <a:r>
              <a:rPr lang="tr-TR" dirty="0"/>
              <a:t>unsurlarıyla ilişkilendirerek tanımlamıştır. </a:t>
            </a:r>
            <a:endParaRPr lang="tr-TR" dirty="0" smtClean="0"/>
          </a:p>
          <a:p>
            <a:endParaRPr lang="tr-TR" dirty="0"/>
          </a:p>
          <a:p>
            <a:r>
              <a:rPr lang="tr-TR" dirty="0"/>
              <a:t> </a:t>
            </a:r>
            <a:r>
              <a:rPr lang="tr-TR" i="1" dirty="0" smtClean="0"/>
              <a:t>GÜVENLİ TURİZM: Turistin </a:t>
            </a:r>
            <a:r>
              <a:rPr lang="tr-TR" i="1" dirty="0"/>
              <a:t>seyahatini hedeflediği mekânda, gerekli imkân ve araçlarla, ortamın güvenli hale getirilerek emniyetinin sağlandığı turizm </a:t>
            </a:r>
            <a:r>
              <a:rPr lang="tr-TR" i="1" dirty="0" smtClean="0"/>
              <a:t>faaliyetleridir. </a:t>
            </a:r>
          </a:p>
          <a:p>
            <a:r>
              <a:rPr lang="tr-TR" sz="2400" dirty="0" smtClean="0"/>
              <a:t>GÜVENLİ TURİZM YÖNETİMİ</a:t>
            </a:r>
            <a:r>
              <a:rPr lang="tr-TR" dirty="0" smtClean="0"/>
              <a:t>; </a:t>
            </a:r>
            <a:r>
              <a:rPr lang="tr-TR" dirty="0"/>
              <a:t>turistin seyahatini hedeflediği mekânda, gerekli imkân ve araçlarla ortamın güvenli hale getirilerek, emniyetinin sağlandığı turizm faaliyetlerinin, planlamadan kontrole kadar olan yönetimidir</a:t>
            </a:r>
            <a:endParaRPr lang="tr-TR" dirty="0" smtClean="0"/>
          </a:p>
        </p:txBody>
      </p:sp>
    </p:spTree>
    <p:extLst>
      <p:ext uri="{BB962C8B-B14F-4D97-AF65-F5344CB8AC3E}">
        <p14:creationId xmlns:p14="http://schemas.microsoft.com/office/powerpoint/2010/main" val="1359489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879600" y="457200"/>
            <a:ext cx="9296400" cy="7109639"/>
          </a:xfrm>
          <a:prstGeom prst="rect">
            <a:avLst/>
          </a:prstGeom>
        </p:spPr>
        <p:txBody>
          <a:bodyPr wrap="square">
            <a:spAutoFit/>
          </a:bodyPr>
          <a:lstStyle/>
          <a:p>
            <a:r>
              <a:rPr lang="tr-TR" sz="4000" dirty="0" smtClean="0">
                <a:latin typeface="Cambria" panose="02040503050406030204" pitchFamily="18" charset="0"/>
                <a:ea typeface="Calibri" panose="020F0502020204030204" pitchFamily="34" charset="0"/>
                <a:cs typeface="Times New Roman" panose="02020603050405020304" pitchFamily="18" charset="0"/>
              </a:rPr>
              <a:t>Turistik bir destinasyon </a:t>
            </a:r>
            <a:r>
              <a:rPr lang="tr-TR" sz="4000" dirty="0">
                <a:latin typeface="Cambria" panose="02040503050406030204" pitchFamily="18" charset="0"/>
                <a:ea typeface="Calibri" panose="020F0502020204030204" pitchFamily="34" charset="0"/>
                <a:cs typeface="Times New Roman" panose="02020603050405020304" pitchFamily="18" charset="0"/>
              </a:rPr>
              <a:t>için başarı veya </a:t>
            </a:r>
            <a:r>
              <a:rPr lang="tr-TR" sz="4000" dirty="0" smtClean="0">
                <a:latin typeface="Cambria" panose="02040503050406030204" pitchFamily="18" charset="0"/>
                <a:ea typeface="Calibri" panose="020F0502020204030204" pitchFamily="34" charset="0"/>
                <a:cs typeface="Times New Roman" panose="02020603050405020304" pitchFamily="18" charset="0"/>
              </a:rPr>
              <a:t>başarısızlık; </a:t>
            </a:r>
          </a:p>
          <a:p>
            <a:r>
              <a:rPr lang="tr-TR" sz="4000" dirty="0" smtClean="0">
                <a:latin typeface="Cambria" panose="02040503050406030204" pitchFamily="18" charset="0"/>
                <a:ea typeface="Calibri" panose="020F0502020204030204" pitchFamily="34" charset="0"/>
                <a:cs typeface="Times New Roman" panose="02020603050405020304" pitchFamily="18" charset="0"/>
              </a:rPr>
              <a:t>-ziyaretçiler </a:t>
            </a:r>
            <a:r>
              <a:rPr lang="tr-TR" sz="4000" dirty="0">
                <a:latin typeface="Cambria" panose="02040503050406030204" pitchFamily="18" charset="0"/>
                <a:ea typeface="Calibri" panose="020F0502020204030204" pitchFamily="34" charset="0"/>
                <a:cs typeface="Times New Roman" panose="02020603050405020304" pitchFamily="18" charset="0"/>
              </a:rPr>
              <a:t>için </a:t>
            </a:r>
            <a:r>
              <a:rPr lang="tr-TR" sz="4000" dirty="0" smtClean="0">
                <a:latin typeface="Cambria" panose="02040503050406030204" pitchFamily="18" charset="0"/>
                <a:ea typeface="Calibri" panose="020F0502020204030204" pitchFamily="34" charset="0"/>
                <a:cs typeface="Times New Roman" panose="02020603050405020304" pitchFamily="18" charset="0"/>
              </a:rPr>
              <a:t>emniyetin/</a:t>
            </a:r>
            <a:r>
              <a:rPr lang="tr-TR" sz="4000" dirty="0" err="1" smtClean="0">
                <a:latin typeface="Cambria" panose="02040503050406030204" pitchFamily="18" charset="0"/>
                <a:ea typeface="Calibri" panose="020F0502020204030204" pitchFamily="34" charset="0"/>
                <a:cs typeface="Times New Roman" panose="02020603050405020304" pitchFamily="18" charset="0"/>
              </a:rPr>
              <a:t>imkan,araç,personel</a:t>
            </a:r>
            <a:r>
              <a:rPr lang="tr-TR" sz="4000" dirty="0" smtClean="0">
                <a:latin typeface="Cambria" panose="02040503050406030204" pitchFamily="18" charset="0"/>
                <a:ea typeface="Calibri" panose="020F0502020204030204" pitchFamily="34" charset="0"/>
                <a:cs typeface="Times New Roman" panose="02020603050405020304" pitchFamily="18" charset="0"/>
              </a:rPr>
              <a:t> </a:t>
            </a:r>
            <a:r>
              <a:rPr lang="tr-TR" sz="4000" dirty="0">
                <a:latin typeface="Cambria" panose="02040503050406030204" pitchFamily="18" charset="0"/>
                <a:ea typeface="Calibri" panose="020F0502020204030204" pitchFamily="34" charset="0"/>
                <a:cs typeface="Times New Roman" panose="02020603050405020304" pitchFamily="18" charset="0"/>
              </a:rPr>
              <a:t>(security) </a:t>
            </a:r>
            <a:r>
              <a:rPr lang="tr-TR" sz="4000" dirty="0" smtClean="0">
                <a:latin typeface="Cambria" panose="02040503050406030204" pitchFamily="18" charset="0"/>
                <a:ea typeface="Calibri" panose="020F0502020204030204" pitchFamily="34" charset="0"/>
                <a:cs typeface="Times New Roman" panose="02020603050405020304" pitchFamily="18" charset="0"/>
              </a:rPr>
              <a:t>&amp;</a:t>
            </a:r>
          </a:p>
          <a:p>
            <a:endParaRPr lang="tr-TR" sz="4000" dirty="0" smtClean="0">
              <a:latin typeface="Cambria" panose="02040503050406030204" pitchFamily="18" charset="0"/>
              <a:ea typeface="Calibri" panose="020F0502020204030204" pitchFamily="34" charset="0"/>
              <a:cs typeface="Times New Roman" panose="02020603050405020304" pitchFamily="18" charset="0"/>
            </a:endParaRPr>
          </a:p>
          <a:p>
            <a:r>
              <a:rPr lang="tr-TR" sz="4000" dirty="0" smtClean="0">
                <a:latin typeface="Cambria" panose="02040503050406030204" pitchFamily="18" charset="0"/>
                <a:ea typeface="Calibri" panose="020F0502020204030204" pitchFamily="34" charset="0"/>
                <a:cs typeface="Times New Roman" panose="02020603050405020304" pitchFamily="18" charset="0"/>
              </a:rPr>
              <a:t>-güvenli </a:t>
            </a:r>
            <a:r>
              <a:rPr lang="tr-TR" sz="4000" dirty="0">
                <a:latin typeface="Cambria" panose="02040503050406030204" pitchFamily="18" charset="0"/>
                <a:ea typeface="Calibri" panose="020F0502020204030204" pitchFamily="34" charset="0"/>
                <a:cs typeface="Times New Roman" panose="02020603050405020304" pitchFamily="18" charset="0"/>
              </a:rPr>
              <a:t>bir </a:t>
            </a:r>
            <a:r>
              <a:rPr lang="tr-TR" sz="4000" dirty="0" smtClean="0">
                <a:latin typeface="Cambria" panose="02040503050406030204" pitchFamily="18" charset="0"/>
                <a:ea typeface="Calibri" panose="020F0502020204030204" pitchFamily="34" charset="0"/>
                <a:cs typeface="Times New Roman" panose="02020603050405020304" pitchFamily="18" charset="0"/>
              </a:rPr>
              <a:t>ortamın </a:t>
            </a:r>
            <a:r>
              <a:rPr lang="tr-TR" sz="4000" dirty="0">
                <a:latin typeface="Cambria" panose="02040503050406030204" pitchFamily="18" charset="0"/>
                <a:ea typeface="Calibri" panose="020F0502020204030204" pitchFamily="34" charset="0"/>
                <a:cs typeface="Times New Roman" panose="02020603050405020304" pitchFamily="18" charset="0"/>
              </a:rPr>
              <a:t>(safe place/environment</a:t>
            </a:r>
            <a:r>
              <a:rPr lang="tr-TR" sz="4000" dirty="0" smtClean="0">
                <a:latin typeface="Cambria" panose="02040503050406030204" pitchFamily="18" charset="0"/>
                <a:ea typeface="Calibri" panose="020F0502020204030204" pitchFamily="34" charset="0"/>
                <a:cs typeface="Times New Roman" panose="02020603050405020304" pitchFamily="18" charset="0"/>
              </a:rPr>
              <a:t>)</a:t>
            </a:r>
          </a:p>
          <a:p>
            <a:endParaRPr lang="tr-TR" sz="4000" dirty="0">
              <a:latin typeface="Cambria" panose="02040503050406030204" pitchFamily="18" charset="0"/>
              <a:cs typeface="Times New Roman" panose="02020603050405020304" pitchFamily="18" charset="0"/>
            </a:endParaRPr>
          </a:p>
          <a:p>
            <a:r>
              <a:rPr lang="tr-TR" sz="4000" dirty="0" smtClean="0">
                <a:latin typeface="Cambria" panose="02040503050406030204" pitchFamily="18" charset="0"/>
                <a:cs typeface="Times New Roman" panose="02020603050405020304" pitchFamily="18" charset="0"/>
              </a:rPr>
              <a:t>SAĞLANMASI /SAĞLANAMAMASI </a:t>
            </a:r>
          </a:p>
          <a:p>
            <a:endParaRPr lang="tr-TR" sz="4000" dirty="0">
              <a:latin typeface="Cambria" panose="02040503050406030204" pitchFamily="18" charset="0"/>
              <a:cs typeface="Times New Roman" panose="02020603050405020304" pitchFamily="18" charset="0"/>
            </a:endParaRPr>
          </a:p>
          <a:p>
            <a:endParaRPr lang="tr-TR" sz="1600" dirty="0"/>
          </a:p>
        </p:txBody>
      </p:sp>
    </p:spTree>
    <p:extLst>
      <p:ext uri="{BB962C8B-B14F-4D97-AF65-F5344CB8AC3E}">
        <p14:creationId xmlns:p14="http://schemas.microsoft.com/office/powerpoint/2010/main" val="2698152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2F9EA2D-FA9A-4003-9DA1-0235EA39C66B}"/>
              </a:ext>
            </a:extLst>
          </p:cNvPr>
          <p:cNvSpPr>
            <a:spLocks noGrp="1"/>
          </p:cNvSpPr>
          <p:nvPr>
            <p:ph type="title"/>
          </p:nvPr>
        </p:nvSpPr>
        <p:spPr/>
        <p:txBody>
          <a:bodyPr/>
          <a:lstStyle/>
          <a:p>
            <a:r>
              <a:rPr lang="tr-TR" dirty="0"/>
              <a:t>GÜVENLİK NEDİR ?</a:t>
            </a:r>
          </a:p>
        </p:txBody>
      </p:sp>
      <p:sp>
        <p:nvSpPr>
          <p:cNvPr id="3" name="İçerik Yer Tutucusu 2">
            <a:extLst>
              <a:ext uri="{FF2B5EF4-FFF2-40B4-BE49-F238E27FC236}">
                <a16:creationId xmlns:a16="http://schemas.microsoft.com/office/drawing/2014/main" id="{695C1BFE-0A38-409D-8C1A-019E41B5E146}"/>
              </a:ext>
            </a:extLst>
          </p:cNvPr>
          <p:cNvSpPr>
            <a:spLocks noGrp="1"/>
          </p:cNvSpPr>
          <p:nvPr>
            <p:ph idx="1"/>
          </p:nvPr>
        </p:nvSpPr>
        <p:spPr/>
        <p:txBody>
          <a:bodyPr>
            <a:normAutofit/>
          </a:bodyPr>
          <a:lstStyle/>
          <a:p>
            <a:pPr algn="just"/>
            <a:r>
              <a:rPr lang="tr-TR" sz="4000" dirty="0"/>
              <a:t>Güvenlik kavramı, aniden veya yavaş meydana gelebilecek bir olgudur.</a:t>
            </a:r>
          </a:p>
          <a:p>
            <a:pPr algn="just"/>
            <a:endParaRPr lang="tr-TR" sz="4000" dirty="0"/>
          </a:p>
          <a:p>
            <a:pPr algn="just"/>
            <a:r>
              <a:rPr lang="tr-TR" sz="4000" dirty="0"/>
              <a:t>ekonomik, siyasi ve doğaya bağlı nedenlerle ortaya çıkar ve</a:t>
            </a:r>
          </a:p>
          <a:p>
            <a:pPr algn="just"/>
            <a:r>
              <a:rPr lang="tr-TR" sz="4000" dirty="0"/>
              <a:t>gündelik hayatın akışını tehdit eder.</a:t>
            </a:r>
          </a:p>
        </p:txBody>
      </p:sp>
    </p:spTree>
    <p:extLst>
      <p:ext uri="{BB962C8B-B14F-4D97-AF65-F5344CB8AC3E}">
        <p14:creationId xmlns:p14="http://schemas.microsoft.com/office/powerpoint/2010/main" val="3309060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1B9CF6A-044A-4D6B-A571-C16975654A0A}"/>
              </a:ext>
            </a:extLst>
          </p:cNvPr>
          <p:cNvSpPr>
            <a:spLocks noGrp="1"/>
          </p:cNvSpPr>
          <p:nvPr>
            <p:ph type="title"/>
          </p:nvPr>
        </p:nvSpPr>
        <p:spPr/>
        <p:txBody>
          <a:bodyPr/>
          <a:lstStyle/>
          <a:p>
            <a:r>
              <a:rPr lang="tr-TR" dirty="0"/>
              <a:t>Güvenlik ile ilgili konular nelerdir?</a:t>
            </a:r>
          </a:p>
        </p:txBody>
      </p:sp>
      <p:sp>
        <p:nvSpPr>
          <p:cNvPr id="3" name="İçerik Yer Tutucusu 2">
            <a:extLst>
              <a:ext uri="{FF2B5EF4-FFF2-40B4-BE49-F238E27FC236}">
                <a16:creationId xmlns:a16="http://schemas.microsoft.com/office/drawing/2014/main" id="{CEA4E3CD-4B6C-4488-BB7D-DC97778FE528}"/>
              </a:ext>
            </a:extLst>
          </p:cNvPr>
          <p:cNvSpPr>
            <a:spLocks noGrp="1"/>
          </p:cNvSpPr>
          <p:nvPr>
            <p:ph idx="1"/>
          </p:nvPr>
        </p:nvSpPr>
        <p:spPr/>
        <p:txBody>
          <a:bodyPr/>
          <a:lstStyle/>
          <a:p>
            <a:pPr algn="just"/>
            <a:r>
              <a:rPr lang="tr-TR" dirty="0"/>
              <a:t/>
            </a:r>
            <a:br>
              <a:rPr lang="tr-TR" dirty="0"/>
            </a:br>
            <a:r>
              <a:rPr lang="tr-TR" b="1" dirty="0"/>
              <a:t>Mevcut koşullara göre:  </a:t>
            </a:r>
          </a:p>
          <a:p>
            <a:pPr algn="just"/>
            <a:r>
              <a:rPr lang="tr-TR" b="1" dirty="0"/>
              <a:t>topluluk güvenliği, </a:t>
            </a:r>
          </a:p>
          <a:p>
            <a:pPr algn="just"/>
            <a:r>
              <a:rPr lang="tr-TR" b="1" dirty="0"/>
              <a:t>Kamu güvenliği, siyasi güvenlik, siber </a:t>
            </a:r>
            <a:r>
              <a:rPr lang="tr-TR" b="1" dirty="0" smtClean="0"/>
              <a:t>güvenlik/ </a:t>
            </a:r>
            <a:r>
              <a:rPr lang="tr-TR" b="1" dirty="0"/>
              <a:t>e-güvenlik ,tehditleri, sağlık tehditleri, insan güvenliği tehditleri, </a:t>
            </a:r>
            <a:r>
              <a:rPr lang="tr-TR" b="1" u="sng" dirty="0" smtClean="0"/>
              <a:t>kıyı-deniz yükselmesi, şiddetli rüzgarlar fırtınalar , afetler , </a:t>
            </a:r>
            <a:r>
              <a:rPr lang="tr-TR" b="1" dirty="0" smtClean="0"/>
              <a:t>çevre </a:t>
            </a:r>
            <a:r>
              <a:rPr lang="tr-TR" b="1" dirty="0"/>
              <a:t>güvenliği, yasal koruma, </a:t>
            </a:r>
            <a:r>
              <a:rPr lang="tr-TR" b="1" dirty="0" smtClean="0"/>
              <a:t> </a:t>
            </a:r>
            <a:r>
              <a:rPr lang="tr-TR" b="1" dirty="0"/>
              <a:t>vb. </a:t>
            </a:r>
          </a:p>
          <a:p>
            <a:pPr algn="just"/>
            <a:r>
              <a:rPr lang="tr-TR" b="1" dirty="0"/>
              <a:t>Bu konu, insan güvenliğinin genel teması içindeki temel unsurlarıyla incelenmektedir. </a:t>
            </a:r>
          </a:p>
          <a:p>
            <a:endParaRPr lang="tr-TR" dirty="0"/>
          </a:p>
        </p:txBody>
      </p:sp>
    </p:spTree>
    <p:extLst>
      <p:ext uri="{BB962C8B-B14F-4D97-AF65-F5344CB8AC3E}">
        <p14:creationId xmlns:p14="http://schemas.microsoft.com/office/powerpoint/2010/main" val="1937524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Content Placeholder 27650">
            <a:extLst>
              <a:ext uri="{FF2B5EF4-FFF2-40B4-BE49-F238E27FC236}">
                <a16:creationId xmlns:a16="http://schemas.microsoft.com/office/drawing/2014/main" id="{A81B536D-95CB-4E38-8661-4B64E73420AF}"/>
              </a:ext>
            </a:extLst>
          </p:cNvPr>
          <p:cNvGraphicFramePr>
            <a:graphicFrameLocks noGrp="1"/>
          </p:cNvGraphicFramePr>
          <p:nvPr>
            <p:ph idx="4294967295"/>
            <p:extLst/>
          </p:nvPr>
        </p:nvGraphicFramePr>
        <p:xfrm>
          <a:off x="817563" y="288925"/>
          <a:ext cx="10588625" cy="6208713"/>
        </p:xfrm>
        <a:graphic>
          <a:graphicData uri="http://schemas.openxmlformats.org/presentationml/2006/ole">
            <mc:AlternateContent xmlns:mc="http://schemas.openxmlformats.org/markup-compatibility/2006">
              <mc:Choice xmlns:v="urn:schemas-microsoft-com:vml" Requires="v">
                <p:oleObj spid="_x0000_s3076" name="Document" r:id="rId3" imgW="5903610" imgH="3462831" progId="Word.Document.8">
                  <p:embed/>
                </p:oleObj>
              </mc:Choice>
              <mc:Fallback>
                <p:oleObj name="Document" r:id="rId3" imgW="5903610" imgH="3462831" progId="Word.Document.8">
                  <p:embed/>
                  <p:pic>
                    <p:nvPicPr>
                      <p:cNvPr id="50178" name="Content Placeholder 27650">
                        <a:extLst>
                          <a:ext uri="{FF2B5EF4-FFF2-40B4-BE49-F238E27FC236}">
                            <a16:creationId xmlns:a16="http://schemas.microsoft.com/office/drawing/2014/main" id="{A81B536D-95CB-4E38-8661-4B64E73420AF}"/>
                          </a:ext>
                        </a:extLst>
                      </p:cNvPr>
                      <p:cNvPicPr>
                        <a:picLocks noGrp="1" noChangeArrowheads="1"/>
                      </p:cNvPicPr>
                      <p:nvPr/>
                    </p:nvPicPr>
                    <p:blipFill>
                      <a:blip r:embed="rId4"/>
                      <a:srcRect/>
                      <a:stretch>
                        <a:fillRect/>
                      </a:stretch>
                    </p:blipFill>
                    <p:spPr bwMode="auto">
                      <a:xfrm>
                        <a:off x="817563" y="288925"/>
                        <a:ext cx="10588625" cy="620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67635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p:nvPr>
        </p:nvSpPr>
        <p:spPr/>
        <p:txBody>
          <a:bodyPr/>
          <a:lstStyle/>
          <a:p>
            <a:r>
              <a:rPr lang="tr-TR" dirty="0"/>
              <a:t>Birleşmiş Milletlerin, ortak hedefleri esas itibariyle turizm ile de bağlantılı, 5 kilit alanı içermektedir</a:t>
            </a:r>
            <a:r>
              <a:rPr lang="tr-TR" dirty="0" smtClean="0"/>
              <a:t>;</a:t>
            </a:r>
          </a:p>
          <a:p>
            <a:r>
              <a:rPr lang="tr-TR" dirty="0" smtClean="0"/>
              <a:t> </a:t>
            </a:r>
            <a:r>
              <a:rPr lang="tr-TR" dirty="0"/>
              <a:t>(1) Kapsayıcı ve sürdürülebilir ekonomik büyüme; </a:t>
            </a:r>
            <a:endParaRPr lang="tr-TR" dirty="0" smtClean="0"/>
          </a:p>
          <a:p>
            <a:r>
              <a:rPr lang="tr-TR" dirty="0" smtClean="0"/>
              <a:t>(</a:t>
            </a:r>
            <a:r>
              <a:rPr lang="tr-TR" dirty="0"/>
              <a:t>2) Sosyal kapsayıcılık, istihdam ve yoksulluğun azaltılması</a:t>
            </a:r>
            <a:r>
              <a:rPr lang="tr-TR" dirty="0" smtClean="0"/>
              <a:t>;</a:t>
            </a:r>
          </a:p>
          <a:p>
            <a:r>
              <a:rPr lang="tr-TR" dirty="0" smtClean="0"/>
              <a:t> </a:t>
            </a:r>
            <a:r>
              <a:rPr lang="tr-TR" dirty="0"/>
              <a:t>(3) Kaynak verimliliği, çevre koruma ve iklim değişikliği; (4) Kültürel değerler, çeşitlilik ve miras; </a:t>
            </a:r>
            <a:endParaRPr lang="tr-TR" dirty="0" smtClean="0"/>
          </a:p>
          <a:p>
            <a:r>
              <a:rPr lang="tr-TR" dirty="0" smtClean="0"/>
              <a:t>(</a:t>
            </a:r>
            <a:r>
              <a:rPr lang="tr-TR" dirty="0"/>
              <a:t>5) Karşılıklı anlayış, barış ve güvenlik. </a:t>
            </a:r>
            <a:endParaRPr lang="tr-TR" dirty="0" smtClean="0"/>
          </a:p>
          <a:p>
            <a:r>
              <a:rPr lang="tr-TR" dirty="0" smtClean="0"/>
              <a:t>Aslında </a:t>
            </a:r>
            <a:r>
              <a:rPr lang="tr-TR" dirty="0"/>
              <a:t>bütün bu değerler daha 1990’lı yılların başında Birleşmiş Milletler raporunda esasen güvenlik başlığı altında dikkate alınmıştır.</a:t>
            </a:r>
          </a:p>
          <a:p>
            <a:endParaRPr lang="tr-TR" dirty="0"/>
          </a:p>
        </p:txBody>
      </p:sp>
    </p:spTree>
    <p:extLst>
      <p:ext uri="{BB962C8B-B14F-4D97-AF65-F5344CB8AC3E}">
        <p14:creationId xmlns:p14="http://schemas.microsoft.com/office/powerpoint/2010/main" val="2211901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620993"/>
          </a:xfrm>
        </p:spPr>
        <p:txBody>
          <a:bodyPr>
            <a:normAutofit fontScale="90000"/>
          </a:bodyPr>
          <a:lstStyle/>
          <a:p>
            <a:r>
              <a:rPr lang="tr-TR" dirty="0" smtClean="0"/>
              <a:t>Turizm Yönetimi ve Politikasındaki yeni yaklaşım</a:t>
            </a:r>
            <a:endParaRPr lang="tr-TR" dirty="0"/>
          </a:p>
        </p:txBody>
      </p:sp>
      <p:sp>
        <p:nvSpPr>
          <p:cNvPr id="3" name="İçerik Yer Tutucusu 2"/>
          <p:cNvSpPr>
            <a:spLocks noGrp="1"/>
          </p:cNvSpPr>
          <p:nvPr>
            <p:ph idx="1"/>
          </p:nvPr>
        </p:nvSpPr>
        <p:spPr>
          <a:xfrm>
            <a:off x="838200" y="1326776"/>
            <a:ext cx="10515600" cy="4850187"/>
          </a:xfrm>
        </p:spPr>
        <p:txBody>
          <a:bodyPr>
            <a:normAutofit fontScale="85000" lnSpcReduction="20000"/>
          </a:bodyPr>
          <a:lstStyle/>
          <a:p>
            <a:r>
              <a:rPr lang="tr-TR" b="1" dirty="0"/>
              <a:t>Sürdürülebilir Kalkınma: </a:t>
            </a:r>
            <a:r>
              <a:rPr lang="tr-TR" dirty="0"/>
              <a:t>Bugünkü ve gelecekteki ekonomik, sosyal ve çevresel etkilerin dikkate alınması,</a:t>
            </a:r>
          </a:p>
          <a:p>
            <a:r>
              <a:rPr lang="tr-TR" b="1" dirty="0"/>
              <a:t>Rekabet</a:t>
            </a:r>
            <a:r>
              <a:rPr lang="tr-TR" dirty="0"/>
              <a:t>: Turizm piyasası ile ilgili verilerin toplanması ve rekabet edilebilirlik analizleri, turizm destinasyonunun belirlenmesi, stratejik rehberlik hizmetlerinin sağlanması, </a:t>
            </a:r>
          </a:p>
          <a:p>
            <a:r>
              <a:rPr lang="tr-TR" b="1" dirty="0"/>
              <a:t>Yenilikler ve Yatırımlar: </a:t>
            </a:r>
            <a:r>
              <a:rPr lang="tr-TR" dirty="0"/>
              <a:t>Kalkınma gündemindeki hedeflerin dikkate alınarak yenilik ve yatırım kararlarında yerel toplulukları da dikkate alan kapsayıcılığın sağlanması, </a:t>
            </a:r>
          </a:p>
          <a:p>
            <a:r>
              <a:rPr lang="tr-TR" b="1" dirty="0"/>
              <a:t>Etik, Kültürel ve Sosyal Sorumluluk</a:t>
            </a:r>
            <a:r>
              <a:rPr lang="tr-TR" dirty="0"/>
              <a:t>: Turizmin küresel etik kurallarının dikkate alınarak uygulanması,</a:t>
            </a:r>
          </a:p>
          <a:p>
            <a:r>
              <a:rPr lang="tr-TR" b="1" dirty="0"/>
              <a:t>Teknik İşbirliği: </a:t>
            </a:r>
            <a:r>
              <a:rPr lang="tr-TR" dirty="0"/>
              <a:t>Üye devletlerin özel ihtiyaçlarının karşılanmasında sosyo-ekonomik büyüme ve istihdam yaratarak yoksulluğun azaltılmasında itici güç olması ve bu konuları kapsayan teşvik edici çabalarda bulunması, </a:t>
            </a:r>
          </a:p>
          <a:p>
            <a:r>
              <a:rPr lang="tr-TR" b="1" dirty="0" smtClean="0"/>
              <a:t>İstatistik Çözümlemeler : </a:t>
            </a:r>
            <a:r>
              <a:rPr lang="tr-TR" dirty="0"/>
              <a:t>Ekonomik, demografik, sosyal ve doğa–çevresel duruma ilişkin verileri toplayarak yönetime ve halka hizmet etmek için demokratik bir toplumun bilgi sisteminin işletilmesi, </a:t>
            </a:r>
          </a:p>
          <a:p>
            <a:endParaRPr lang="tr-TR" dirty="0"/>
          </a:p>
        </p:txBody>
      </p:sp>
    </p:spTree>
    <p:extLst>
      <p:ext uri="{BB962C8B-B14F-4D97-AF65-F5344CB8AC3E}">
        <p14:creationId xmlns:p14="http://schemas.microsoft.com/office/powerpoint/2010/main" val="3848298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Günümüzün temel turizm ilkelerini etkileyen unsurlar</a:t>
            </a:r>
          </a:p>
        </p:txBody>
      </p:sp>
      <p:sp>
        <p:nvSpPr>
          <p:cNvPr id="3" name="İçerik Yer Tutucusu 2"/>
          <p:cNvSpPr>
            <a:spLocks noGrp="1"/>
          </p:cNvSpPr>
          <p:nvPr>
            <p:ph idx="1"/>
          </p:nvPr>
        </p:nvSpPr>
        <p:spPr/>
        <p:txBody>
          <a:bodyPr>
            <a:normAutofit fontScale="92500" lnSpcReduction="20000"/>
          </a:bodyPr>
          <a:lstStyle/>
          <a:p>
            <a:r>
              <a:rPr lang="tr-TR" dirty="0" smtClean="0"/>
              <a:t> </a:t>
            </a:r>
            <a:r>
              <a:rPr lang="tr-TR" dirty="0"/>
              <a:t>i) </a:t>
            </a:r>
            <a:r>
              <a:rPr lang="tr-TR" dirty="0" smtClean="0"/>
              <a:t>Doğa /Çevrenin </a:t>
            </a:r>
            <a:r>
              <a:rPr lang="tr-TR" dirty="0"/>
              <a:t>insan kaynaklı olsun olmasın bozulmadan korunması ve yozlaşmanın engellenmesi </a:t>
            </a:r>
            <a:endParaRPr lang="tr-TR" dirty="0" smtClean="0"/>
          </a:p>
          <a:p>
            <a:r>
              <a:rPr lang="tr-TR" dirty="0" smtClean="0"/>
              <a:t>ii</a:t>
            </a:r>
            <a:r>
              <a:rPr lang="tr-TR" dirty="0"/>
              <a:t>) Kültürel bütünlük, ekolojik süreçler, biyolojik çeşitlilik ve kaliteli yaşam sürdürmenin önemi, </a:t>
            </a:r>
            <a:endParaRPr lang="tr-TR" dirty="0" smtClean="0"/>
          </a:p>
          <a:p>
            <a:r>
              <a:rPr lang="tr-TR" dirty="0" smtClean="0"/>
              <a:t>iii</a:t>
            </a:r>
            <a:r>
              <a:rPr lang="tr-TR" dirty="0"/>
              <a:t>) Bireylerin; bugün ve gelecekte ekonomik, sosyal ve estetik ihtiyaçlarını karşılayacak şekilde destinasyonun yönetimini </a:t>
            </a:r>
            <a:r>
              <a:rPr lang="tr-TR" dirty="0" smtClean="0"/>
              <a:t>gerçekleştirmektir. </a:t>
            </a:r>
          </a:p>
          <a:p>
            <a:r>
              <a:rPr lang="tr-TR" dirty="0" smtClean="0"/>
              <a:t>Terör </a:t>
            </a:r>
            <a:r>
              <a:rPr lang="tr-TR" dirty="0"/>
              <a:t>sözcüğü açıkça telaffuz edilmese de bugün bu kriterlerin hepsini kapsayacak şekilde genişletilmiş güvenlik kavramı </a:t>
            </a:r>
            <a:r>
              <a:rPr lang="tr-TR" dirty="0" smtClean="0"/>
              <a:t>eklenmiştir. </a:t>
            </a:r>
            <a:r>
              <a:rPr lang="tr-TR" dirty="0"/>
              <a:t>Hedeflenen bu ilkeler, geleneksel yerel ve toplumsal refah ile memnuniyet kavramlarına işaret etmektedir</a:t>
            </a:r>
            <a:r>
              <a:rPr lang="tr-TR" dirty="0" smtClean="0"/>
              <a:t>.</a:t>
            </a:r>
          </a:p>
          <a:p>
            <a:r>
              <a:rPr lang="tr-TR" dirty="0" smtClean="0"/>
              <a:t>Gerçek hukuk kurallarıyla destekleyerek, ülkesel saygınlığın korunması önem taşımaktadır. </a:t>
            </a:r>
            <a:endParaRPr lang="tr-TR" dirty="0"/>
          </a:p>
        </p:txBody>
      </p:sp>
      <p:sp>
        <p:nvSpPr>
          <p:cNvPr id="4" name="Metin kutusu 3"/>
          <p:cNvSpPr txBox="1"/>
          <p:nvPr/>
        </p:nvSpPr>
        <p:spPr>
          <a:xfrm>
            <a:off x="842682" y="5952565"/>
            <a:ext cx="11205883" cy="954107"/>
          </a:xfrm>
          <a:prstGeom prst="rect">
            <a:avLst/>
          </a:prstGeom>
          <a:noFill/>
        </p:spPr>
        <p:txBody>
          <a:bodyPr wrap="square" rtlCol="0">
            <a:spAutoFit/>
          </a:bodyPr>
          <a:lstStyle/>
          <a:p>
            <a:r>
              <a:rPr lang="tr-TR" sz="2800" b="1" dirty="0" smtClean="0"/>
              <a:t>ACİL DURUM –AFET- KADOSTROFİK AFET (KURUMLARARASI-ÜLKELERARASI İŞBİRLİĞİ)</a:t>
            </a:r>
            <a:endParaRPr lang="tr-TR" sz="2800" b="1" dirty="0"/>
          </a:p>
        </p:txBody>
      </p:sp>
    </p:spTree>
    <p:extLst>
      <p:ext uri="{BB962C8B-B14F-4D97-AF65-F5344CB8AC3E}">
        <p14:creationId xmlns:p14="http://schemas.microsoft.com/office/powerpoint/2010/main" val="2740746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418379" cy="1325562"/>
          </a:xfrm>
        </p:spPr>
        <p:txBody>
          <a:bodyPr>
            <a:normAutofit fontScale="90000"/>
          </a:bodyPr>
          <a:lstStyle/>
          <a:p>
            <a:r>
              <a:rPr lang="tr-TR" b="1" dirty="0" smtClean="0"/>
              <a:t>              </a:t>
            </a:r>
            <a:br>
              <a:rPr lang="tr-TR" b="1" dirty="0" smtClean="0"/>
            </a:br>
            <a:r>
              <a:rPr lang="tr-TR" b="1" dirty="0" smtClean="0"/>
              <a:t>TURİZM ÇALIŞTAYLARIMIZ</a:t>
            </a:r>
            <a:br>
              <a:rPr lang="tr-TR" b="1" dirty="0" smtClean="0"/>
            </a:br>
            <a:r>
              <a:rPr lang="tr-TR" b="1" dirty="0" smtClean="0"/>
              <a:t> </a:t>
            </a:r>
            <a:endParaRPr lang="tr-TR" b="1"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5494" y="1690688"/>
            <a:ext cx="3854828" cy="5167311"/>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690687"/>
            <a:ext cx="3804745" cy="5167311"/>
          </a:xfrm>
          <a:prstGeom prst="rect">
            <a:avLst/>
          </a:prstGeom>
        </p:spPr>
      </p:pic>
      <p:sp>
        <p:nvSpPr>
          <p:cNvPr id="3" name="Rectangle 1"/>
          <p:cNvSpPr>
            <a:spLocks noChangeArrowheads="1"/>
          </p:cNvSpPr>
          <p:nvPr/>
        </p:nvSpPr>
        <p:spPr bwMode="auto">
          <a:xfrm>
            <a:off x="472967" y="0"/>
            <a:ext cx="11719033"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dirty="0" smtClean="0">
                <a:ln>
                  <a:noFill/>
                </a:ln>
                <a:solidFill>
                  <a:srgbClr val="1155CC"/>
                </a:solidFill>
                <a:effectLst/>
                <a:latin typeface="Arial" panose="020B0604020202020204" pitchFamily="34" charset="0"/>
                <a:cs typeface="Arial" panose="020B0604020202020204" pitchFamily="34" charset="0"/>
                <a:hlinkClick r:id="rId4"/>
              </a:rPr>
              <a:t>https://disk.yandex.com.tr/d/f31EBZFnlgUbw</a:t>
            </a:r>
            <a:r>
              <a:rPr kumimoji="0" lang="tr-TR" altLang="tr-TR" sz="1800" b="0" i="0" u="none" strike="noStrike" cap="none" normalizeH="0" baseline="0" dirty="0" smtClean="0">
                <a:ln>
                  <a:noFill/>
                </a:ln>
                <a:solidFill>
                  <a:schemeClr val="tx1"/>
                </a:solidFill>
                <a:effectLst/>
              </a:rPr>
              <a:t> </a:t>
            </a: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775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157E4D9-F83E-4772-8584-1A624CD55968}"/>
              </a:ext>
            </a:extLst>
          </p:cNvPr>
          <p:cNvSpPr>
            <a:spLocks noGrp="1"/>
          </p:cNvSpPr>
          <p:nvPr>
            <p:ph type="title"/>
          </p:nvPr>
        </p:nvSpPr>
        <p:spPr/>
        <p:txBody>
          <a:bodyPr/>
          <a:lstStyle/>
          <a:p>
            <a:r>
              <a:rPr lang="tr-TR" dirty="0"/>
              <a:t>Bu </a:t>
            </a:r>
            <a:r>
              <a:rPr lang="tr-TR" dirty="0" smtClean="0"/>
              <a:t>çalıştaylar nasıl </a:t>
            </a:r>
            <a:r>
              <a:rPr lang="tr-TR" dirty="0"/>
              <a:t>geliştirilmiştir?</a:t>
            </a:r>
          </a:p>
        </p:txBody>
      </p:sp>
      <p:sp>
        <p:nvSpPr>
          <p:cNvPr id="3" name="İçerik Yer Tutucusu 2">
            <a:extLst>
              <a:ext uri="{FF2B5EF4-FFF2-40B4-BE49-F238E27FC236}">
                <a16:creationId xmlns:a16="http://schemas.microsoft.com/office/drawing/2014/main" id="{060C3F09-7029-4036-AA14-F07C22245454}"/>
              </a:ext>
            </a:extLst>
          </p:cNvPr>
          <p:cNvSpPr>
            <a:spLocks noGrp="1"/>
          </p:cNvSpPr>
          <p:nvPr>
            <p:ph idx="1"/>
          </p:nvPr>
        </p:nvSpPr>
        <p:spPr/>
        <p:txBody>
          <a:bodyPr>
            <a:normAutofit fontScale="92500" lnSpcReduction="20000"/>
          </a:bodyPr>
          <a:lstStyle/>
          <a:p>
            <a:r>
              <a:rPr lang="tr-TR" dirty="0"/>
              <a:t>Seine Nehri'nin taşması ve Louvre Müzesinin kapatılması (2 Haziran 2016), </a:t>
            </a:r>
            <a:r>
              <a:rPr lang="tr-TR" dirty="0">
                <a:hlinkClick r:id="rId2"/>
              </a:rPr>
              <a:t>https://</a:t>
            </a:r>
            <a:r>
              <a:rPr lang="tr-TR" dirty="0" smtClean="0">
                <a:hlinkClick r:id="rId2"/>
              </a:rPr>
              <a:t>www.bbc.com/news/world-europe-36451009</a:t>
            </a:r>
            <a:r>
              <a:rPr lang="tr-TR" dirty="0" smtClean="0"/>
              <a:t> </a:t>
            </a:r>
            <a:r>
              <a:rPr lang="tr-TR" i="1" u="sng" dirty="0" smtClean="0"/>
              <a:t>turizm </a:t>
            </a:r>
            <a:r>
              <a:rPr lang="tr-TR" i="1" u="sng" dirty="0"/>
              <a:t>güvenliği ve doğal afetlerde tarihi varlıkların korunması konularının incelenmesi gereğini ortaya çıkarmıştır. </a:t>
            </a:r>
            <a:r>
              <a:rPr lang="tr-TR" i="1" u="sng" dirty="0" smtClean="0"/>
              <a:t>İnsan güvenliği yanında</a:t>
            </a:r>
            <a:endParaRPr lang="tr-TR" i="1" u="sng" dirty="0"/>
          </a:p>
          <a:p>
            <a:r>
              <a:rPr lang="tr-TR" dirty="0" smtClean="0"/>
              <a:t>Seller ile uğraşılırken </a:t>
            </a:r>
            <a:r>
              <a:rPr lang="tr-TR" dirty="0"/>
              <a:t>bir terörist saldırı olasılığı da ortaya çıkmıştır.</a:t>
            </a:r>
          </a:p>
          <a:p>
            <a:r>
              <a:rPr lang="tr-TR" dirty="0"/>
              <a:t>15 Temmuz 2016'da </a:t>
            </a:r>
            <a:r>
              <a:rPr lang="tr-TR" dirty="0" err="1"/>
              <a:t>Nice'de</a:t>
            </a:r>
            <a:r>
              <a:rPr lang="tr-TR" dirty="0"/>
              <a:t> 84 kişi öldü ve bir dizi terörist saldırı, </a:t>
            </a:r>
            <a:r>
              <a:rPr lang="tr-TR" dirty="0" smtClean="0"/>
              <a:t>13 Kasım Paris saldırısı , https</a:t>
            </a:r>
            <a:r>
              <a:rPr lang="tr-TR" dirty="0"/>
              <a:t>://www.bbc.com/turkce/haberler-dunya-36800904 </a:t>
            </a:r>
            <a:endParaRPr lang="tr-TR" dirty="0" smtClean="0"/>
          </a:p>
          <a:p>
            <a:r>
              <a:rPr lang="tr-TR" dirty="0" smtClean="0"/>
              <a:t>Avrupa'da </a:t>
            </a:r>
            <a:r>
              <a:rPr lang="tr-TR" dirty="0"/>
              <a:t>bir ülkeden diğerine virüs gibi yayılmıştır. Çoğu olay, turist çeken kalabalık bölgelerde gerçekleşmiştir</a:t>
            </a:r>
          </a:p>
          <a:p>
            <a:r>
              <a:rPr lang="tr-TR" dirty="0"/>
              <a:t>Kalabalık bölgeler terörist saldırılar için iyi hedefler haline gelmiştir Bu nedenle, sürdürülebilir turizm için  yeni güvenlik göstergelerini gözden geçirmenin önemli olduğu gerçeği üzerine çalışmalar yapmak zorunluluk haline gelmiştir. </a:t>
            </a:r>
          </a:p>
        </p:txBody>
      </p:sp>
      <p:sp>
        <p:nvSpPr>
          <p:cNvPr id="4" name="AutoShape 2" descr="https://media8.fra1.digitaloceanspaces.com/english/wp-content/uploads/2025/02/gettyimages-537581352.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5" name="Resim 4"/>
          <p:cNvPicPr>
            <a:picLocks noChangeAspect="1"/>
          </p:cNvPicPr>
          <p:nvPr/>
        </p:nvPicPr>
        <p:blipFill>
          <a:blip r:embed="rId3"/>
          <a:stretch>
            <a:fillRect/>
          </a:stretch>
        </p:blipFill>
        <p:spPr>
          <a:xfrm>
            <a:off x="8695767" y="224958"/>
            <a:ext cx="3365126" cy="1442478"/>
          </a:xfrm>
          <a:prstGeom prst="rect">
            <a:avLst/>
          </a:prstGeom>
        </p:spPr>
      </p:pic>
      <p:sp>
        <p:nvSpPr>
          <p:cNvPr id="6" name="Metin kutusu 5"/>
          <p:cNvSpPr txBox="1"/>
          <p:nvPr/>
        </p:nvSpPr>
        <p:spPr>
          <a:xfrm>
            <a:off x="986118" y="6113929"/>
            <a:ext cx="10668000" cy="369332"/>
          </a:xfrm>
          <a:prstGeom prst="rect">
            <a:avLst/>
          </a:prstGeom>
          <a:noFill/>
        </p:spPr>
        <p:txBody>
          <a:bodyPr wrap="square" rtlCol="0">
            <a:spAutoFit/>
          </a:bodyPr>
          <a:lstStyle/>
          <a:p>
            <a:r>
              <a:rPr lang="tr-TR" dirty="0" smtClean="0"/>
              <a:t>14 Mayıs 2025 BÜYÜK SEL BASKINLARI FARKINDALIK GÜNÜ </a:t>
            </a:r>
            <a:endParaRPr lang="tr-TR" dirty="0"/>
          </a:p>
        </p:txBody>
      </p:sp>
    </p:spTree>
    <p:extLst>
      <p:ext uri="{BB962C8B-B14F-4D97-AF65-F5344CB8AC3E}">
        <p14:creationId xmlns:p14="http://schemas.microsoft.com/office/powerpoint/2010/main" val="4114413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Birleşik Krallık _ Fırtınalar </a:t>
            </a:r>
            <a:endParaRPr lang="tr-TR" dirty="0"/>
          </a:p>
        </p:txBody>
      </p:sp>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991" y="1807695"/>
            <a:ext cx="5801784" cy="4736540"/>
          </a:xfrm>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518" y="1792941"/>
            <a:ext cx="5181600" cy="4751294"/>
          </a:xfrm>
          <a:prstGeom prst="rect">
            <a:avLst/>
          </a:prstGeom>
        </p:spPr>
      </p:pic>
    </p:spTree>
    <p:extLst>
      <p:ext uri="{BB962C8B-B14F-4D97-AF65-F5344CB8AC3E}">
        <p14:creationId xmlns:p14="http://schemas.microsoft.com/office/powerpoint/2010/main" val="16663367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BÜYÜK SEL /SU BASKINLARI FARKINDALIK GÜNÜ</a:t>
            </a:r>
            <a:endParaRPr lang="tr-TR"/>
          </a:p>
        </p:txBody>
      </p:sp>
      <p:pic>
        <p:nvPicPr>
          <p:cNvPr id="4" name="İçerik Yer Tutucusu 3"/>
          <p:cNvPicPr>
            <a:picLocks noGrp="1" noChangeAspect="1"/>
          </p:cNvPicPr>
          <p:nvPr>
            <p:ph idx="1"/>
          </p:nvPr>
        </p:nvPicPr>
        <p:blipFill>
          <a:blip r:embed="rId2"/>
          <a:stretch>
            <a:fillRect/>
          </a:stretch>
        </p:blipFill>
        <p:spPr>
          <a:xfrm>
            <a:off x="1093694" y="1703294"/>
            <a:ext cx="10291482" cy="4966447"/>
          </a:xfrm>
          <a:prstGeom prst="rect">
            <a:avLst/>
          </a:prstGeom>
        </p:spPr>
      </p:pic>
    </p:spTree>
    <p:extLst>
      <p:ext uri="{BB962C8B-B14F-4D97-AF65-F5344CB8AC3E}">
        <p14:creationId xmlns:p14="http://schemas.microsoft.com/office/powerpoint/2010/main" val="64996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0A4D208-4ADA-4825-805C-39B7C75DF33C}"/>
              </a:ext>
            </a:extLst>
          </p:cNvPr>
          <p:cNvSpPr>
            <a:spLocks noGrp="1"/>
          </p:cNvSpPr>
          <p:nvPr>
            <p:ph type="title"/>
          </p:nvPr>
        </p:nvSpPr>
        <p:spPr/>
        <p:txBody>
          <a:bodyPr/>
          <a:lstStyle/>
          <a:p>
            <a:r>
              <a:rPr lang="tr-TR" dirty="0"/>
              <a:t>YABANCI ZİYARETÇİ- TURİST AZALMA  PANİĞİ </a:t>
            </a:r>
          </a:p>
        </p:txBody>
      </p:sp>
      <p:sp>
        <p:nvSpPr>
          <p:cNvPr id="3" name="İçerik Yer Tutucusu 2">
            <a:extLst>
              <a:ext uri="{FF2B5EF4-FFF2-40B4-BE49-F238E27FC236}">
                <a16:creationId xmlns:a16="http://schemas.microsoft.com/office/drawing/2014/main" id="{3466DE81-BBC1-4FB6-B659-A759EC99B9DE}"/>
              </a:ext>
            </a:extLst>
          </p:cNvPr>
          <p:cNvSpPr>
            <a:spLocks noGrp="1"/>
          </p:cNvSpPr>
          <p:nvPr>
            <p:ph idx="1"/>
          </p:nvPr>
        </p:nvSpPr>
        <p:spPr/>
        <p:txBody>
          <a:bodyPr>
            <a:normAutofit fontScale="92500"/>
          </a:bodyPr>
          <a:lstStyle/>
          <a:p>
            <a:pPr algn="just"/>
            <a:r>
              <a:rPr lang="tr-TR" sz="3200" dirty="0"/>
              <a:t>2016 yılında Türkiye'ye gelen yabancı ziyaretçilerin sayısı, 2015 yılına göre% -30.05 azalmış ve böylece 25 milyon 352 bin 213 kişiye gerilemiştir. 2016'te Rusya Federasyonu'ndan gelen turist sayısı gerilemiştir, 2014'da 4.479.049 kişi, 2016 yılında 866.256 kişiye düşmüştür  (http://www.tursab.org.tr/) [http://www.tursab.org.tr/dosya/15049/aralik-2016_15049_5443998.pdf erişim 3.03.2017] gerekçe iki ülke arasındaki "siyasi kriz", olup, turizm hareketliliğinde politik  kırılganlığa  iyi bir örnektir.</a:t>
            </a:r>
          </a:p>
          <a:p>
            <a:pPr algn="just"/>
            <a:r>
              <a:rPr lang="tr-TR" sz="3200" dirty="0"/>
              <a:t>2017 yılında gelen turist sayısı %14.5 arttı ancak harcamadılar </a:t>
            </a:r>
          </a:p>
        </p:txBody>
      </p:sp>
    </p:spTree>
    <p:extLst>
      <p:ext uri="{BB962C8B-B14F-4D97-AF65-F5344CB8AC3E}">
        <p14:creationId xmlns:p14="http://schemas.microsoft.com/office/powerpoint/2010/main" val="9366815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t>TURİZM SEKTÖRÜNDE RİSK FARKINDALIĞI</a:t>
            </a:r>
            <a:br>
              <a:rPr lang="tr-TR" b="1" dirty="0" smtClean="0"/>
            </a:br>
            <a:r>
              <a:rPr lang="tr-TR" b="1" dirty="0" smtClean="0"/>
              <a:t>SWOT/ GZFT (</a:t>
            </a:r>
            <a:r>
              <a:rPr lang="tr-TR" sz="2800" b="1" dirty="0" smtClean="0"/>
              <a:t>11. plan TÖİKR yararlanılmıştır</a:t>
            </a:r>
            <a:r>
              <a:rPr lang="tr-TR" b="1" dirty="0" smtClean="0"/>
              <a:t>)</a:t>
            </a:r>
            <a:endParaRPr lang="tr-TR" b="1" dirty="0"/>
          </a:p>
        </p:txBody>
      </p:sp>
      <p:graphicFrame>
        <p:nvGraphicFramePr>
          <p:cNvPr id="9" name="İçerik Yer Tutucusu 8"/>
          <p:cNvGraphicFramePr>
            <a:graphicFrameLocks noGrp="1"/>
          </p:cNvGraphicFramePr>
          <p:nvPr>
            <p:ph sz="half" idx="2"/>
            <p:extLst>
              <p:ext uri="{D42A27DB-BD31-4B8C-83A1-F6EECF244321}">
                <p14:modId xmlns:p14="http://schemas.microsoft.com/office/powerpoint/2010/main" val="2192006053"/>
              </p:ext>
            </p:extLst>
          </p:nvPr>
        </p:nvGraphicFramePr>
        <p:xfrm>
          <a:off x="979738" y="1690688"/>
          <a:ext cx="10232524" cy="5164831"/>
        </p:xfrm>
        <a:graphic>
          <a:graphicData uri="http://schemas.openxmlformats.org/drawingml/2006/table">
            <a:tbl>
              <a:tblPr firstRow="1" bandRow="1">
                <a:tableStyleId>{5C22544A-7EE6-4342-B048-85BDC9FD1C3A}</a:tableStyleId>
              </a:tblPr>
              <a:tblGrid>
                <a:gridCol w="5133474">
                  <a:extLst>
                    <a:ext uri="{9D8B030D-6E8A-4147-A177-3AD203B41FA5}">
                      <a16:colId xmlns:a16="http://schemas.microsoft.com/office/drawing/2014/main" val="3250047772"/>
                    </a:ext>
                  </a:extLst>
                </a:gridCol>
                <a:gridCol w="5099050">
                  <a:extLst>
                    <a:ext uri="{9D8B030D-6E8A-4147-A177-3AD203B41FA5}">
                      <a16:colId xmlns:a16="http://schemas.microsoft.com/office/drawing/2014/main" val="1379931772"/>
                    </a:ext>
                  </a:extLst>
                </a:gridCol>
              </a:tblGrid>
              <a:tr h="2391151">
                <a:tc>
                  <a:txBody>
                    <a:bodyPr/>
                    <a:lstStyle/>
                    <a:p>
                      <a:r>
                        <a:rPr lang="tr-TR" sz="2400" b="1" u="sng" dirty="0" smtClean="0">
                          <a:solidFill>
                            <a:srgbClr val="FF0000"/>
                          </a:solidFill>
                        </a:rPr>
                        <a:t>GÜÇLÜ YANLAR</a:t>
                      </a:r>
                    </a:p>
                    <a:p>
                      <a:endParaRPr lang="tr-TR" sz="2400" b="1" dirty="0" smtClean="0">
                        <a:solidFill>
                          <a:srgbClr val="FF0000"/>
                        </a:solidFill>
                      </a:endParaRPr>
                    </a:p>
                    <a:p>
                      <a:r>
                        <a:rPr lang="tr-TR" sz="2400" b="1" dirty="0" smtClean="0">
                          <a:solidFill>
                            <a:srgbClr val="FF0000"/>
                          </a:solidFill>
                        </a:rPr>
                        <a:t>YÜKSEK TURİZM POTANSİYELİ</a:t>
                      </a:r>
                    </a:p>
                    <a:p>
                      <a:r>
                        <a:rPr lang="tr-TR" sz="2400" b="1" dirty="0" smtClean="0">
                          <a:solidFill>
                            <a:srgbClr val="FF0000"/>
                          </a:solidFill>
                        </a:rPr>
                        <a:t>KAYNAKLAR </a:t>
                      </a:r>
                      <a:endParaRPr lang="tr-TR" sz="2400" b="1" dirty="0">
                        <a:solidFill>
                          <a:srgbClr val="FF0000"/>
                        </a:solidFill>
                      </a:endParaRPr>
                    </a:p>
                  </a:txBody>
                  <a:tcPr/>
                </a:tc>
                <a:tc>
                  <a:txBody>
                    <a:bodyPr/>
                    <a:lstStyle/>
                    <a:p>
                      <a:r>
                        <a:rPr lang="tr-TR" sz="2400" b="1" u="sng" dirty="0" smtClean="0">
                          <a:solidFill>
                            <a:schemeClr val="tx2"/>
                          </a:solidFill>
                        </a:rPr>
                        <a:t>ZAYIF YANLAR</a:t>
                      </a:r>
                    </a:p>
                    <a:p>
                      <a:r>
                        <a:rPr lang="tr-TR" sz="2400" b="1" dirty="0" smtClean="0">
                          <a:solidFill>
                            <a:schemeClr val="tx2"/>
                          </a:solidFill>
                        </a:rPr>
                        <a:t>/BÜROKRATİK/</a:t>
                      </a:r>
                    </a:p>
                    <a:p>
                      <a:r>
                        <a:rPr lang="tr-TR" sz="2400" b="1" dirty="0" smtClean="0">
                          <a:solidFill>
                            <a:schemeClr val="tx2"/>
                          </a:solidFill>
                        </a:rPr>
                        <a:t>İDARİ VE POLİTİK </a:t>
                      </a:r>
                    </a:p>
                    <a:p>
                      <a:endParaRPr lang="tr-TR" sz="2400" b="1" dirty="0" smtClean="0">
                        <a:solidFill>
                          <a:schemeClr val="tx2"/>
                        </a:solidFill>
                      </a:endParaRPr>
                    </a:p>
                    <a:p>
                      <a:r>
                        <a:rPr lang="tr-TR" sz="2400" dirty="0" smtClean="0"/>
                        <a:t>deniz-kum-güneş turizmi</a:t>
                      </a:r>
                      <a:endParaRPr lang="tr-TR" sz="2400" b="1" dirty="0">
                        <a:solidFill>
                          <a:schemeClr val="tx2"/>
                        </a:solidFill>
                      </a:endParaRPr>
                    </a:p>
                  </a:txBody>
                  <a:tcPr/>
                </a:tc>
                <a:extLst>
                  <a:ext uri="{0D108BD9-81ED-4DB2-BD59-A6C34878D82A}">
                    <a16:rowId xmlns:a16="http://schemas.microsoft.com/office/drawing/2014/main" val="3376203381"/>
                  </a:ext>
                </a:extLst>
              </a:tr>
              <a:tr h="2391151">
                <a:tc>
                  <a:txBody>
                    <a:bodyPr/>
                    <a:lstStyle/>
                    <a:p>
                      <a:r>
                        <a:rPr lang="tr-TR" sz="2800" b="1" u="sng" dirty="0" smtClean="0"/>
                        <a:t>TEHDİTLER</a:t>
                      </a:r>
                    </a:p>
                    <a:p>
                      <a:r>
                        <a:rPr lang="tr-TR" sz="2400" b="1" u="none" dirty="0" smtClean="0"/>
                        <a:t>CİDDİ</a:t>
                      </a:r>
                      <a:r>
                        <a:rPr lang="tr-TR" sz="2400" b="1" u="none" baseline="0" dirty="0" smtClean="0"/>
                        <a:t> HER TÜRLÜ GÜVENLİK TEHDİTLERİ (iklim değişiklikleri, göç, mali kaynak )</a:t>
                      </a:r>
                    </a:p>
                    <a:p>
                      <a:r>
                        <a:rPr lang="tr-TR" sz="2400" b="1" u="none" baseline="0" dirty="0" smtClean="0"/>
                        <a:t>Deniz, kıyı (mevzuat güvenlik sağlamıyor, </a:t>
                      </a:r>
                      <a:r>
                        <a:rPr lang="tr-TR" sz="2400" b="1" u="sng" baseline="0" dirty="0" smtClean="0"/>
                        <a:t>CPK;  Deniz yok, dağ yok</a:t>
                      </a:r>
                    </a:p>
                  </a:txBody>
                  <a:tcPr/>
                </a:tc>
                <a:tc>
                  <a:txBody>
                    <a:bodyPr/>
                    <a:lstStyle/>
                    <a:p>
                      <a:r>
                        <a:rPr lang="tr-TR" sz="2800" b="1" u="sng" dirty="0" smtClean="0"/>
                        <a:t>FIRSATLAR</a:t>
                      </a:r>
                    </a:p>
                    <a:p>
                      <a:r>
                        <a:rPr lang="tr-TR" sz="2400" b="1" u="none" dirty="0" smtClean="0"/>
                        <a:t>RİSK </a:t>
                      </a:r>
                      <a:r>
                        <a:rPr lang="tr-TR" sz="2400" b="1" u="none" dirty="0" err="1" smtClean="0"/>
                        <a:t>FARKINDALIĞIna</a:t>
                      </a:r>
                      <a:r>
                        <a:rPr lang="tr-TR" sz="2400" b="1" u="none" dirty="0" smtClean="0"/>
                        <a:t> karşı girişimler (deniz turizmi)</a:t>
                      </a:r>
                    </a:p>
                    <a:p>
                      <a:r>
                        <a:rPr lang="tr-TR" sz="2400" b="1" u="none" dirty="0" smtClean="0"/>
                        <a:t>SEKTÖREL</a:t>
                      </a:r>
                      <a:r>
                        <a:rPr lang="tr-TR" sz="2400" b="1" u="none" baseline="0" dirty="0" smtClean="0"/>
                        <a:t> DESTEK</a:t>
                      </a:r>
                    </a:p>
                    <a:p>
                      <a:r>
                        <a:rPr lang="tr-TR" sz="2400" b="1" u="none" baseline="0" dirty="0" smtClean="0"/>
                        <a:t>Cumhurbaşkanlığı Politika Kurulları (CPK)</a:t>
                      </a:r>
                    </a:p>
                    <a:p>
                      <a:endParaRPr lang="tr-TR" sz="2800" b="1" u="none" dirty="0"/>
                    </a:p>
                  </a:txBody>
                  <a:tcPr/>
                </a:tc>
                <a:extLst>
                  <a:ext uri="{0D108BD9-81ED-4DB2-BD59-A6C34878D82A}">
                    <a16:rowId xmlns:a16="http://schemas.microsoft.com/office/drawing/2014/main" val="50586302"/>
                  </a:ext>
                </a:extLst>
              </a:tr>
            </a:tbl>
          </a:graphicData>
        </a:graphic>
      </p:graphicFrame>
    </p:spTree>
    <p:extLst>
      <p:ext uri="{BB962C8B-B14F-4D97-AF65-F5344CB8AC3E}">
        <p14:creationId xmlns:p14="http://schemas.microsoft.com/office/powerpoint/2010/main" val="849179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060434"/>
          </a:xfrm>
        </p:spPr>
        <p:txBody>
          <a:bodyPr>
            <a:normAutofit/>
          </a:bodyPr>
          <a:lstStyle/>
          <a:p>
            <a:r>
              <a:rPr lang="tr-TR" sz="3600" dirty="0"/>
              <a:t>Artık “güvenli turizm” başlığı altında ziyaret edilen mekânların özelliklerini; </a:t>
            </a:r>
            <a:r>
              <a:rPr lang="tr-TR" sz="3600" dirty="0" smtClean="0"/>
              <a:t/>
            </a:r>
            <a:br>
              <a:rPr lang="tr-TR" sz="3600" dirty="0" smtClean="0"/>
            </a:br>
            <a:r>
              <a:rPr lang="tr-TR" sz="3600" dirty="0" smtClean="0"/>
              <a:t>i</a:t>
            </a:r>
            <a:r>
              <a:rPr lang="tr-TR" sz="3600" dirty="0"/>
              <a:t>) risk içerdiği bilinen bir gayzer, yanardağ etekleri veya büyük dalgalara maruz kalabilecek plajlar ve kıyı alanları, ii)hiç akla gelmeyen ve aniden meteorolojik ve/veya jeolojik nedenlerden kaynaklanan ve tehdit dolu ortamlara dönüşen ziyaret merkezleri</a:t>
            </a:r>
            <a:r>
              <a:rPr lang="tr-TR" sz="3600" dirty="0" smtClean="0"/>
              <a:t>,</a:t>
            </a:r>
            <a:br>
              <a:rPr lang="tr-TR" sz="3600" dirty="0" smtClean="0"/>
            </a:br>
            <a:r>
              <a:rPr lang="tr-TR" sz="3600" dirty="0" smtClean="0"/>
              <a:t> </a:t>
            </a:r>
            <a:r>
              <a:rPr lang="tr-TR" sz="3600" dirty="0"/>
              <a:t>iii) Çeşitli nedenlerle kaotik ortamlar doğduğunda, insan kaynaklı silahlı terör eylemleri için cazip olabilecek alanlar olarak tanımlamak ve güvenlik açıklarını düşünerek turistik faaliyetleri planlamak önem taşımaktadır. </a:t>
            </a:r>
          </a:p>
        </p:txBody>
      </p:sp>
    </p:spTree>
    <p:extLst>
      <p:ext uri="{BB962C8B-B14F-4D97-AF65-F5344CB8AC3E}">
        <p14:creationId xmlns:p14="http://schemas.microsoft.com/office/powerpoint/2010/main" val="3939267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1524000" y="0"/>
            <a:ext cx="0" cy="0"/>
          </a:xfrm>
        </p:spPr>
        <p:txBody>
          <a:bodyPr anchor="ctr">
            <a:normAutofit fontScale="90000"/>
          </a:bodyPr>
          <a:lstStyle/>
          <a:p>
            <a:pPr eaLnBrk="1" hangingPunct="1">
              <a:defRPr/>
            </a:pPr>
            <a:endParaRPr lang="tr-TR" altLang="tr-TR" sz="4000" b="1" dirty="0">
              <a:solidFill>
                <a:schemeClr val="tx2"/>
              </a:solidFill>
              <a:effectLst>
                <a:outerShdw blurRad="38100" dist="38100" dir="2700000" algn="tl">
                  <a:srgbClr val="C0C0C0"/>
                </a:outerShdw>
              </a:effectLst>
            </a:endParaRPr>
          </a:p>
        </p:txBody>
      </p:sp>
      <p:sp>
        <p:nvSpPr>
          <p:cNvPr id="55299" name="Rectangle 3"/>
          <p:cNvSpPr>
            <a:spLocks noGrp="1" noChangeArrowheads="1"/>
          </p:cNvSpPr>
          <p:nvPr>
            <p:ph type="body" idx="4294967295"/>
          </p:nvPr>
        </p:nvSpPr>
        <p:spPr>
          <a:xfrm>
            <a:off x="1524000" y="0"/>
            <a:ext cx="0" cy="0"/>
          </a:xfrm>
        </p:spPr>
        <p:txBody>
          <a:bodyPr>
            <a:normAutofit fontScale="25000" lnSpcReduction="20000"/>
          </a:bodyPr>
          <a:lstStyle/>
          <a:p>
            <a:pPr eaLnBrk="1" hangingPunct="1">
              <a:defRPr/>
            </a:pPr>
            <a:endParaRPr lang="tr-TR" altLang="tr-TR" dirty="0" smtClean="0">
              <a:effectLst>
                <a:outerShdw blurRad="38100" dist="38100" dir="2700000" algn="tl">
                  <a:srgbClr val="C0C0C0"/>
                </a:outerShdw>
              </a:effectLst>
            </a:endParaRPr>
          </a:p>
        </p:txBody>
      </p:sp>
      <p:pic>
        <p:nvPicPr>
          <p:cNvPr id="80899" name="Picture 4" descr="yanardag_japan 2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557338"/>
            <a:ext cx="8207375"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332163" y="260350"/>
            <a:ext cx="6858000" cy="1077218"/>
          </a:xfrm>
          <a:prstGeom prst="rect">
            <a:avLst/>
          </a:prstGeom>
        </p:spPr>
        <p:txBody>
          <a:bodyPr>
            <a:spAutoFit/>
          </a:bodyPr>
          <a:lstStyle/>
          <a:p>
            <a:pPr>
              <a:defRPr/>
            </a:pPr>
            <a:r>
              <a:rPr lang="tr-TR" altLang="tr-TR" sz="3200" b="1" dirty="0">
                <a:solidFill>
                  <a:schemeClr val="tx2"/>
                </a:solidFill>
                <a:effectLst>
                  <a:outerShdw blurRad="38100" dist="38100" dir="2700000" algn="tl">
                    <a:srgbClr val="C0C0C0"/>
                  </a:outerShdw>
                </a:effectLst>
              </a:rPr>
              <a:t>Japonya Ontake Yanardağı Patlaması  </a:t>
            </a:r>
            <a:br>
              <a:rPr lang="tr-TR" altLang="tr-TR" sz="3200" b="1" dirty="0">
                <a:solidFill>
                  <a:schemeClr val="tx2"/>
                </a:solidFill>
                <a:effectLst>
                  <a:outerShdw blurRad="38100" dist="38100" dir="2700000" algn="tl">
                    <a:srgbClr val="C0C0C0"/>
                  </a:outerShdw>
                </a:effectLst>
              </a:rPr>
            </a:br>
            <a:r>
              <a:rPr lang="tr-TR" altLang="tr-TR" sz="3200" b="1" dirty="0">
                <a:solidFill>
                  <a:schemeClr val="tx2"/>
                </a:solidFill>
                <a:effectLst>
                  <a:outerShdw blurRad="38100" dist="38100" dir="2700000" algn="tl">
                    <a:srgbClr val="C0C0C0"/>
                  </a:outerShdw>
                </a:effectLst>
              </a:rPr>
              <a:t>27 Eylül , 2014</a:t>
            </a:r>
          </a:p>
        </p:txBody>
      </p:sp>
    </p:spTree>
    <p:extLst>
      <p:ext uri="{BB962C8B-B14F-4D97-AF65-F5344CB8AC3E}">
        <p14:creationId xmlns:p14="http://schemas.microsoft.com/office/powerpoint/2010/main" val="14521139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sz="quarter" idx="10"/>
          </p:nvPr>
        </p:nvSpPr>
        <p:spPr>
          <a:xfrm>
            <a:off x="1866900" y="1557338"/>
            <a:ext cx="8497888" cy="5759450"/>
          </a:xfrm>
        </p:spPr>
        <p:txBody>
          <a:bodyPr vert="horz" wrap="square" lIns="91440" tIns="45720" rIns="91440" bIns="45720" numCol="1" rtlCol="0" anchor="t" anchorCtr="0" compatLnSpc="1">
            <a:prstTxWarp prst="textNoShape">
              <a:avLst/>
            </a:prstTxWarp>
            <a:normAutofit/>
          </a:bodyPr>
          <a:lstStyle/>
          <a:p>
            <a:pPr eaLnBrk="1" hangingPunct="1">
              <a:lnSpc>
                <a:spcPct val="90000"/>
              </a:lnSpc>
            </a:pPr>
            <a:r>
              <a:rPr lang="tr-TR" altLang="tr-TR" sz="2400">
                <a:solidFill>
                  <a:schemeClr val="tx2"/>
                </a:solidFill>
                <a:effectLst>
                  <a:outerShdw blurRad="38100" dist="38100" dir="2700000" algn="tl">
                    <a:srgbClr val="C0C0C0"/>
                  </a:outerShdw>
                </a:effectLst>
              </a:rPr>
              <a:t>Merkezi Japonya'da Ontake Dağı , yüksek göğe gaz ve büyük beyaz tüy gibi  kül püsküren ve küllerin çevredeki her şeyi kapladığı bir patlamayı  Cumartesi öğleden kısa bir süre önce patlaması gerçekleştirdi. .Turistik bir bölge olanbu alanda,  yaklaşık 250 kişi dağın yamaçlarında sıkıştığını, ancak olası tehlike nedeniyle Cumartesi gecesi bir kısmı kendileri aşağı indiler.  </a:t>
            </a:r>
          </a:p>
          <a:p>
            <a:pPr eaLnBrk="1" hangingPunct="1">
              <a:lnSpc>
                <a:spcPct val="90000"/>
              </a:lnSpc>
            </a:pPr>
            <a:r>
              <a:rPr lang="tr-TR" altLang="tr-TR" sz="2400">
                <a:solidFill>
                  <a:schemeClr val="tx2"/>
                </a:solidFill>
                <a:effectLst>
                  <a:outerShdw blurRad="38100" dist="38100" dir="2700000" algn="tl">
                    <a:srgbClr val="C0C0C0"/>
                  </a:outerShdw>
                </a:effectLst>
              </a:rPr>
              <a:t>Japonya'nın Yangın ve Afet Yönetimi Ajansı göre, 57 ölüm vakası gerçekleşmiştir.  </a:t>
            </a:r>
          </a:p>
        </p:txBody>
      </p:sp>
      <p:sp>
        <p:nvSpPr>
          <p:cNvPr id="81922" name="Text Placeholder 1"/>
          <p:cNvSpPr>
            <a:spLocks noGrp="1"/>
          </p:cNvSpPr>
          <p:nvPr>
            <p:ph type="body" sz="quarter" idx="11"/>
          </p:nvPr>
        </p:nvSpPr>
        <p:spPr bwMode="auto">
          <a:xfrm>
            <a:off x="1847850" y="1268414"/>
            <a:ext cx="8496300" cy="4968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endParaRPr lang="tr-TR" altLang="tr-TR" smtClean="0"/>
          </a:p>
        </p:txBody>
      </p:sp>
      <p:sp>
        <p:nvSpPr>
          <p:cNvPr id="81923" name="Text Placeholder 3"/>
          <p:cNvSpPr>
            <a:spLocks noGrp="1"/>
          </p:cNvSpPr>
          <p:nvPr>
            <p:ph type="body" sz="quarter" idx="13"/>
          </p:nvPr>
        </p:nvSpPr>
        <p:spPr bwMode="auto">
          <a:xfrm>
            <a:off x="1524000" y="1"/>
            <a:ext cx="9144000" cy="188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20000"/>
          </a:bodyPr>
          <a:lstStyle/>
          <a:p>
            <a:endParaRPr lang="tr-TR" altLang="tr-TR" smtClean="0"/>
          </a:p>
        </p:txBody>
      </p:sp>
      <p:sp>
        <p:nvSpPr>
          <p:cNvPr id="81924" name="Text Placeholder 2"/>
          <p:cNvSpPr>
            <a:spLocks noGrp="1"/>
          </p:cNvSpPr>
          <p:nvPr>
            <p:ph type="body" sz="quarter" idx="12"/>
          </p:nvPr>
        </p:nvSpPr>
        <p:spPr bwMode="auto">
          <a:xfrm>
            <a:off x="1692276" y="6421438"/>
            <a:ext cx="1008063" cy="215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p>
            <a:endParaRPr lang="tr-TR" altLang="tr-TR" smtClean="0"/>
          </a:p>
        </p:txBody>
      </p:sp>
      <p:sp>
        <p:nvSpPr>
          <p:cNvPr id="58370" name="Rectangle 2"/>
          <p:cNvSpPr>
            <a:spLocks noGrp="1" noChangeArrowheads="1"/>
          </p:cNvSpPr>
          <p:nvPr>
            <p:ph type="title" idx="4294967295"/>
          </p:nvPr>
        </p:nvSpPr>
        <p:spPr>
          <a:xfrm>
            <a:off x="1524000" y="0"/>
            <a:ext cx="0" cy="0"/>
          </a:xfrm>
        </p:spPr>
        <p:txBody>
          <a:bodyPr anchor="ctr">
            <a:normAutofit fontScale="90000"/>
          </a:bodyPr>
          <a:lstStyle/>
          <a:p>
            <a:pPr eaLnBrk="1" hangingPunct="1">
              <a:defRPr/>
            </a:pPr>
            <a:endParaRPr lang="tr-TR" altLang="tr-TR" sz="4000" b="1" dirty="0">
              <a:solidFill>
                <a:schemeClr val="tx2"/>
              </a:solidFill>
              <a:effectLst>
                <a:outerShdw blurRad="38100" dist="38100" dir="2700000" algn="tl">
                  <a:srgbClr val="C0C0C0"/>
                </a:outerShdw>
              </a:effectLst>
            </a:endParaRPr>
          </a:p>
        </p:txBody>
      </p:sp>
      <p:sp>
        <p:nvSpPr>
          <p:cNvPr id="5" name="Rectangle 4"/>
          <p:cNvSpPr/>
          <p:nvPr/>
        </p:nvSpPr>
        <p:spPr>
          <a:xfrm>
            <a:off x="3548064" y="347663"/>
            <a:ext cx="6435725" cy="831850"/>
          </a:xfrm>
          <a:prstGeom prst="rect">
            <a:avLst/>
          </a:prstGeom>
        </p:spPr>
        <p:txBody>
          <a:bodyPr>
            <a:spAutoFit/>
          </a:bodyPr>
          <a:lstStyle/>
          <a:p>
            <a:pPr>
              <a:defRPr/>
            </a:pPr>
            <a:r>
              <a:rPr lang="tr-TR" altLang="tr-TR" sz="2400" b="1" dirty="0">
                <a:solidFill>
                  <a:schemeClr val="tx2"/>
                </a:solidFill>
                <a:effectLst>
                  <a:outerShdw blurRad="38100" dist="38100" dir="2700000" algn="tl">
                    <a:srgbClr val="C0C0C0"/>
                  </a:outerShdw>
                </a:effectLst>
              </a:rPr>
              <a:t>Japonya Ontake Yanardağı Patlaması  </a:t>
            </a:r>
            <a:br>
              <a:rPr lang="tr-TR" altLang="tr-TR" sz="2400" b="1" dirty="0">
                <a:solidFill>
                  <a:schemeClr val="tx2"/>
                </a:solidFill>
                <a:effectLst>
                  <a:outerShdw blurRad="38100" dist="38100" dir="2700000" algn="tl">
                    <a:srgbClr val="C0C0C0"/>
                  </a:outerShdw>
                </a:effectLst>
              </a:rPr>
            </a:br>
            <a:r>
              <a:rPr lang="tr-TR" altLang="tr-TR" sz="2400" b="1" dirty="0">
                <a:solidFill>
                  <a:schemeClr val="tx2"/>
                </a:solidFill>
                <a:effectLst>
                  <a:outerShdw blurRad="38100" dist="38100" dir="2700000" algn="tl">
                    <a:srgbClr val="C0C0C0"/>
                  </a:outerShdw>
                </a:effectLst>
              </a:rPr>
              <a:t>27 Eylül , 2014</a:t>
            </a:r>
          </a:p>
        </p:txBody>
      </p:sp>
    </p:spTree>
    <p:extLst>
      <p:ext uri="{BB962C8B-B14F-4D97-AF65-F5344CB8AC3E}">
        <p14:creationId xmlns:p14="http://schemas.microsoft.com/office/powerpoint/2010/main" val="1086641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460014" cy="6858000"/>
          </a:xfrm>
        </p:spPr>
        <p:txBody>
          <a:bodyPr>
            <a:normAutofit/>
          </a:bodyPr>
          <a:lstStyle/>
          <a:p>
            <a:r>
              <a:rPr lang="tr-TR" sz="3200" b="1" dirty="0"/>
              <a:t>B</a:t>
            </a:r>
            <a:r>
              <a:rPr lang="tr-TR" sz="2800" dirty="0" smtClean="0"/>
              <a:t>azı </a:t>
            </a:r>
            <a:r>
              <a:rPr lang="tr-TR" sz="2800" dirty="0"/>
              <a:t>popüler turistik destinasyonlar, doğa kaynaklı tehditleri çekici değerler haline getirmeyi başarabilen stratejiler ile ayakta kalabilmektedir. </a:t>
            </a:r>
            <a:r>
              <a:rPr lang="tr-TR" sz="2800" dirty="0" smtClean="0"/>
              <a:t/>
            </a:r>
            <a:br>
              <a:rPr lang="tr-TR" sz="2800" dirty="0" smtClean="0"/>
            </a:br>
            <a:r>
              <a:rPr lang="tr-TR" sz="2800" dirty="0" smtClean="0"/>
              <a:t/>
            </a:r>
            <a:br>
              <a:rPr lang="tr-TR" sz="2800" dirty="0" smtClean="0"/>
            </a:br>
            <a:r>
              <a:rPr lang="tr-TR" sz="2800" dirty="0" smtClean="0"/>
              <a:t>-Turizm </a:t>
            </a:r>
            <a:r>
              <a:rPr lang="tr-TR" sz="2800" dirty="0"/>
              <a:t>firmalarının yanısıra, kamu yönetimleri de, idari web sayfalarında güvenli bir turizm deneyimi için talimat ve ilkeleri ortaya koyarak, turistlerde güvenli seyahat duygusunu güçlendiren bilgilendirmeyi önemseyen yapılanmaları,  erişilebilir hale getirmiştir. </a:t>
            </a:r>
            <a:r>
              <a:rPr lang="tr-TR" sz="2800" dirty="0" smtClean="0"/>
              <a:t/>
            </a:r>
            <a:br>
              <a:rPr lang="tr-TR" sz="2800" dirty="0" smtClean="0"/>
            </a:br>
            <a:r>
              <a:rPr lang="tr-TR" sz="2800" dirty="0"/>
              <a:t/>
            </a:r>
            <a:br>
              <a:rPr lang="tr-TR" sz="2800" dirty="0"/>
            </a:br>
            <a:r>
              <a:rPr lang="tr-TR" sz="3200" b="1" dirty="0" smtClean="0"/>
              <a:t>D</a:t>
            </a:r>
            <a:r>
              <a:rPr lang="tr-TR" sz="2800" dirty="0" smtClean="0"/>
              <a:t>ağlık </a:t>
            </a:r>
            <a:r>
              <a:rPr lang="tr-TR" sz="2800" dirty="0"/>
              <a:t>alanlarda turizmin güvenliğini sağlamak adına önceden, optimum nüfus ve araç sayısına dikkat edileceği başta olmak üzere, her alanın özelliğini dikkate </a:t>
            </a:r>
            <a:r>
              <a:rPr lang="tr-TR" sz="2800" dirty="0" smtClean="0"/>
              <a:t>alan, ihtiyatlılık </a:t>
            </a:r>
            <a:r>
              <a:rPr lang="tr-TR" sz="2800" dirty="0"/>
              <a:t>ilkesi içinde yapılan çalışmalar, turist adaylarıyla önceden elektronik ortamlarda web sayfalarında paylaşılarak, güven iklimi oluşturulmasına özen gösterilmektedir</a:t>
            </a:r>
            <a:r>
              <a:rPr lang="tr-TR" sz="3200" dirty="0"/>
              <a:t>. </a:t>
            </a:r>
            <a:r>
              <a:rPr lang="tr-TR" sz="4000" dirty="0"/>
              <a:t/>
            </a:r>
            <a:br>
              <a:rPr lang="tr-TR" sz="4000" dirty="0"/>
            </a:br>
            <a:endParaRPr lang="tr-TR" sz="4000" dirty="0"/>
          </a:p>
        </p:txBody>
      </p:sp>
    </p:spTree>
    <p:extLst>
      <p:ext uri="{BB962C8B-B14F-4D97-AF65-F5344CB8AC3E}">
        <p14:creationId xmlns:p14="http://schemas.microsoft.com/office/powerpoint/2010/main" val="2363048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653142"/>
            <a:ext cx="11353800" cy="548129"/>
          </a:xfrm>
        </p:spPr>
        <p:txBody>
          <a:bodyPr>
            <a:noAutofit/>
          </a:bodyPr>
          <a:lstStyle/>
          <a:p>
            <a:r>
              <a:rPr lang="tr-TR" sz="2000" dirty="0">
                <a:solidFill>
                  <a:schemeClr val="tx2"/>
                </a:solidFill>
                <a:hlinkClick r:id="rId2" tooltip="La Palmada Cumbre Vieja Yanardağında lav akışı sürüyor"/>
              </a:rPr>
              <a:t>İspanya'nın </a:t>
            </a:r>
            <a:r>
              <a:rPr lang="tr-TR" sz="2000" dirty="0" smtClean="0">
                <a:solidFill>
                  <a:schemeClr val="tx2"/>
                </a:solidFill>
                <a:hlinkClick r:id="rId2" tooltip="La Palmada Cumbre Vieja Yanardağında lav akışı sürüyor"/>
              </a:rPr>
              <a:t>sömürgesi (14.yüzyıl) </a:t>
            </a:r>
            <a:r>
              <a:rPr lang="tr-TR" sz="2000" dirty="0">
                <a:solidFill>
                  <a:schemeClr val="tx2"/>
                </a:solidFill>
                <a:hlinkClick r:id="rId2" tooltip="La Palmada Cumbre Vieja Yanardağında lav akışı sürüyor"/>
              </a:rPr>
              <a:t>Kanarya Adaları grubundan La </a:t>
            </a:r>
            <a:r>
              <a:rPr lang="tr-TR" sz="2000" dirty="0" err="1">
                <a:solidFill>
                  <a:schemeClr val="tx2"/>
                </a:solidFill>
                <a:hlinkClick r:id="rId2" tooltip="La Palmada Cumbre Vieja Yanardağında lav akışı sürüyor"/>
              </a:rPr>
              <a:t>Palma</a:t>
            </a:r>
            <a:r>
              <a:rPr lang="tr-TR" sz="2000" dirty="0">
                <a:solidFill>
                  <a:schemeClr val="tx2"/>
                </a:solidFill>
                <a:hlinkClick r:id="rId2" tooltip="La Palmada Cumbre Vieja Yanardağında lav akışı sürüyor"/>
              </a:rPr>
              <a:t> Adası'nda 19 Eylül'den bu yana aktif olan </a:t>
            </a:r>
            <a:r>
              <a:rPr lang="tr-TR" sz="2000" dirty="0" err="1">
                <a:solidFill>
                  <a:schemeClr val="tx2"/>
                </a:solidFill>
                <a:hlinkClick r:id="rId2" tooltip="La Palmada Cumbre Vieja Yanardağında lav akışı sürüyor"/>
              </a:rPr>
              <a:t>Cumbre</a:t>
            </a:r>
            <a:r>
              <a:rPr lang="tr-TR" sz="2000" dirty="0">
                <a:solidFill>
                  <a:schemeClr val="tx2"/>
                </a:solidFill>
                <a:hlinkClick r:id="rId2" tooltip="La Palmada Cumbre Vieja Yanardağında lav akışı sürüyor"/>
              </a:rPr>
              <a:t> </a:t>
            </a:r>
            <a:r>
              <a:rPr lang="tr-TR" sz="2000" dirty="0" err="1">
                <a:solidFill>
                  <a:schemeClr val="tx2"/>
                </a:solidFill>
                <a:hlinkClick r:id="rId2" tooltip="La Palmada Cumbre Vieja Yanardağında lav akışı sürüyor"/>
              </a:rPr>
              <a:t>Vieja</a:t>
            </a:r>
            <a:r>
              <a:rPr lang="tr-TR" sz="2000" dirty="0">
                <a:solidFill>
                  <a:schemeClr val="tx2"/>
                </a:solidFill>
                <a:hlinkClick r:id="rId2" tooltip="La Palmada Cumbre Vieja Yanardağında lav akışı sürüyor"/>
              </a:rPr>
              <a:t> </a:t>
            </a:r>
            <a:r>
              <a:rPr lang="tr-TR" sz="2000" dirty="0" err="1">
                <a:solidFill>
                  <a:schemeClr val="tx2"/>
                </a:solidFill>
                <a:hlinkClick r:id="rId2" tooltip="La Palmada Cumbre Vieja Yanardağında lav akışı sürüyor"/>
              </a:rPr>
              <a:t>Yanardağı'nda</a:t>
            </a:r>
            <a:r>
              <a:rPr lang="tr-TR" sz="2000" dirty="0">
                <a:solidFill>
                  <a:schemeClr val="tx2"/>
                </a:solidFill>
                <a:hlinkClick r:id="rId2" tooltip="La Palmada Cumbre Vieja Yanardağında lav akışı sürüyor"/>
              </a:rPr>
              <a:t> lav akışı 5 ağızdan ve 10 farklı koldan devam ediyor</a:t>
            </a:r>
            <a:r>
              <a:rPr lang="tr-TR" sz="2000" dirty="0" smtClean="0">
                <a:solidFill>
                  <a:schemeClr val="tx2"/>
                </a:solidFill>
                <a:hlinkClick r:id="rId2" tooltip="La Palmada Cumbre Vieja Yanardağında lav akışı sürüyor"/>
              </a:rPr>
              <a:t>.</a:t>
            </a:r>
            <a:r>
              <a:rPr lang="tr-TR" sz="4000" dirty="0"/>
              <a:t> </a:t>
            </a:r>
            <a:r>
              <a:rPr lang="tr-TR" sz="2000" dirty="0"/>
              <a:t>Sanayi, Ticaret ve Turizm Bakanı </a:t>
            </a:r>
            <a:r>
              <a:rPr lang="tr-TR" sz="2000" dirty="0" err="1">
                <a:hlinkClick r:id="rId3" tooltip="Reyes Maroto (sayfa mevcut değil)"/>
              </a:rPr>
              <a:t>Reyes</a:t>
            </a:r>
            <a:r>
              <a:rPr lang="tr-TR" sz="2000" dirty="0">
                <a:hlinkClick r:id="rId3" tooltip="Reyes Maroto (sayfa mevcut değil)"/>
              </a:rPr>
              <a:t> </a:t>
            </a:r>
            <a:r>
              <a:rPr lang="tr-TR" sz="2000" dirty="0" err="1">
                <a:hlinkClick r:id="rId3" tooltip="Reyes Maroto (sayfa mevcut değil)"/>
              </a:rPr>
              <a:t>Maroto</a:t>
            </a:r>
            <a:r>
              <a:rPr lang="tr-TR" sz="2000" dirty="0"/>
              <a:t>, "(La </a:t>
            </a:r>
            <a:r>
              <a:rPr lang="tr-TR" sz="2000" dirty="0" err="1"/>
              <a:t>Palma</a:t>
            </a:r>
            <a:r>
              <a:rPr lang="tr-TR" sz="2000" dirty="0"/>
              <a:t> patlaması) turistleri adaya çekebilecek bir fırsat</a:t>
            </a:r>
            <a:r>
              <a:rPr lang="tr-TR" sz="2000" dirty="0" smtClean="0"/>
              <a:t>"</a:t>
            </a:r>
            <a:r>
              <a:rPr lang="tr-TR" sz="2000" dirty="0">
                <a:solidFill>
                  <a:schemeClr val="tx2"/>
                </a:solidFill>
              </a:rPr>
              <a:t/>
            </a:r>
            <a:br>
              <a:rPr lang="tr-TR" sz="2000" dirty="0">
                <a:solidFill>
                  <a:schemeClr val="tx2"/>
                </a:solidFill>
              </a:rPr>
            </a:br>
            <a:endParaRPr lang="tr-TR" sz="2000" dirty="0">
              <a:solidFill>
                <a:schemeClr val="tx2"/>
              </a:solidFill>
            </a:endParaRPr>
          </a:p>
        </p:txBody>
      </p:sp>
      <p:pic>
        <p:nvPicPr>
          <p:cNvPr id="4" name="İçerik Yer Tutucusu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8754" y="1406178"/>
            <a:ext cx="12074491" cy="6658174"/>
          </a:xfrm>
        </p:spPr>
      </p:pic>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509" y="3009539"/>
            <a:ext cx="5722875" cy="4706470"/>
          </a:xfrm>
          <a:prstGeom prst="rect">
            <a:avLst/>
          </a:prstGeom>
        </p:spPr>
      </p:pic>
      <p:sp>
        <p:nvSpPr>
          <p:cNvPr id="3" name="Metin kutusu 2"/>
          <p:cNvSpPr txBox="1"/>
          <p:nvPr/>
        </p:nvSpPr>
        <p:spPr>
          <a:xfrm>
            <a:off x="8390965" y="932329"/>
            <a:ext cx="3639670" cy="369332"/>
          </a:xfrm>
          <a:prstGeom prst="rect">
            <a:avLst/>
          </a:prstGeom>
          <a:noFill/>
        </p:spPr>
        <p:txBody>
          <a:bodyPr wrap="square" rtlCol="0">
            <a:spAutoFit/>
          </a:bodyPr>
          <a:lstStyle/>
          <a:p>
            <a:r>
              <a:rPr lang="tr-TR" dirty="0" smtClean="0"/>
              <a:t>19 Eylül 2021</a:t>
            </a:r>
            <a:endParaRPr lang="tr-TR" dirty="0"/>
          </a:p>
        </p:txBody>
      </p:sp>
    </p:spTree>
    <p:extLst>
      <p:ext uri="{BB962C8B-B14F-4D97-AF65-F5344CB8AC3E}">
        <p14:creationId xmlns:p14="http://schemas.microsoft.com/office/powerpoint/2010/main" val="2291622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 tarihler </a:t>
            </a:r>
            <a:r>
              <a:rPr lang="tr-TR" dirty="0" smtClean="0">
                <a:sym typeface="Wingdings" panose="05000000000000000000" pitchFamily="2" charset="2"/>
              </a:rPr>
              <a:t>gelişimi/Turizmde gerilemeler  </a:t>
            </a:r>
            <a:endParaRPr lang="tr-TR" dirty="0"/>
          </a:p>
        </p:txBody>
      </p:sp>
      <p:sp>
        <p:nvSpPr>
          <p:cNvPr id="3" name="İçerik Yer Tutucusu 2"/>
          <p:cNvSpPr>
            <a:spLocks noGrp="1"/>
          </p:cNvSpPr>
          <p:nvPr>
            <p:ph idx="1"/>
          </p:nvPr>
        </p:nvSpPr>
        <p:spPr/>
        <p:txBody>
          <a:bodyPr/>
          <a:lstStyle/>
          <a:p>
            <a:r>
              <a:rPr lang="tr-TR" dirty="0"/>
              <a:t>Turizm geliri 2018 yılında bir önceki yıla göre %12,3  artarak </a:t>
            </a:r>
          </a:p>
          <a:p>
            <a:r>
              <a:rPr lang="tr-TR" dirty="0"/>
              <a:t>                       2019                                              %17  artarak </a:t>
            </a:r>
          </a:p>
          <a:p>
            <a:r>
              <a:rPr lang="tr-TR" dirty="0"/>
              <a:t>                       2020                                             %65,1 azalarak</a:t>
            </a:r>
          </a:p>
          <a:p>
            <a:r>
              <a:rPr lang="tr-TR" dirty="0"/>
              <a:t>------------------2021     </a:t>
            </a:r>
            <a:r>
              <a:rPr lang="tr-TR" dirty="0" smtClean="0"/>
              <a:t>24 milyar dolar (21.12.2021)                                        </a:t>
            </a:r>
            <a:endParaRPr lang="tr-TR" dirty="0"/>
          </a:p>
          <a:p>
            <a:r>
              <a:rPr lang="tr-TR" dirty="0"/>
              <a:t> </a:t>
            </a:r>
            <a:r>
              <a:rPr lang="tr-TR" dirty="0" smtClean="0"/>
              <a:t>…………………..2022      34 milyar dolar </a:t>
            </a:r>
            <a:r>
              <a:rPr lang="tr-TR" smtClean="0"/>
              <a:t>tahmin </a:t>
            </a:r>
          </a:p>
          <a:p>
            <a:r>
              <a:rPr lang="tr-TR" smtClean="0"/>
              <a:t>BBBşk,Alpaslan</a:t>
            </a:r>
            <a:r>
              <a:rPr lang="tr-TR" dirty="0" smtClean="0"/>
              <a:t> Çakar</a:t>
            </a:r>
          </a:p>
          <a:p>
            <a:endParaRPr lang="tr-TR" dirty="0"/>
          </a:p>
          <a:p>
            <a:r>
              <a:rPr lang="tr-TR" b="1" dirty="0" smtClean="0"/>
              <a:t>COVID  ETKİSİ </a:t>
            </a:r>
            <a:endParaRPr lang="tr-TR" b="1" dirty="0"/>
          </a:p>
          <a:p>
            <a:endParaRPr lang="tr-TR" dirty="0"/>
          </a:p>
        </p:txBody>
      </p:sp>
    </p:spTree>
    <p:extLst>
      <p:ext uri="{BB962C8B-B14F-4D97-AF65-F5344CB8AC3E}">
        <p14:creationId xmlns:p14="http://schemas.microsoft.com/office/powerpoint/2010/main" val="131740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Onikinci</a:t>
            </a:r>
            <a:r>
              <a:rPr lang="tr-TR" dirty="0" smtClean="0"/>
              <a:t> Kalkınma Planı (2024-2028)</a:t>
            </a:r>
            <a:endParaRPr lang="tr-TR" dirty="0"/>
          </a:p>
        </p:txBody>
      </p:sp>
      <p:sp>
        <p:nvSpPr>
          <p:cNvPr id="3" name="İçerik Yer Tutucusu 2"/>
          <p:cNvSpPr>
            <a:spLocks noGrp="1"/>
          </p:cNvSpPr>
          <p:nvPr>
            <p:ph idx="1"/>
          </p:nvPr>
        </p:nvSpPr>
        <p:spPr/>
        <p:txBody>
          <a:bodyPr/>
          <a:lstStyle/>
          <a:p>
            <a:r>
              <a:rPr lang="tr-TR" dirty="0" smtClean="0"/>
              <a:t>11. Planda Covid  gerilemeye yol açtı 12. Planda da, ekonomik ve jeopolitik zorluklar ve yeni belirsizlikler gibi başlıklarda içerik değerlendirme size kalmış.</a:t>
            </a:r>
          </a:p>
          <a:p>
            <a:r>
              <a:rPr lang="tr-TR" dirty="0" smtClean="0"/>
              <a:t>Ulaşım ve konaklama maliyetlerinin arttığı, kültür turizmi gelirlerinde de zayıflama (s.43) yaşandığı </a:t>
            </a:r>
          </a:p>
          <a:p>
            <a:r>
              <a:rPr lang="tr-TR" dirty="0" smtClean="0"/>
              <a:t>Uluslararası turizm gelirleri toparlanıyor ?</a:t>
            </a:r>
          </a:p>
          <a:p>
            <a:r>
              <a:rPr lang="tr-TR" dirty="0" smtClean="0"/>
              <a:t>2019 yılında 38,9 milyar dolar ve turist sayısı 51,8</a:t>
            </a:r>
          </a:p>
          <a:p>
            <a:r>
              <a:rPr lang="tr-TR" dirty="0" smtClean="0"/>
              <a:t>2021  toparlanma …</a:t>
            </a:r>
          </a:p>
          <a:p>
            <a:r>
              <a:rPr lang="tr-TR" dirty="0" smtClean="0"/>
              <a:t>2022               46.5 milyar dolar ve turist sayısı 51,4</a:t>
            </a:r>
            <a:endParaRPr lang="tr-TR" dirty="0"/>
          </a:p>
        </p:txBody>
      </p:sp>
    </p:spTree>
    <p:extLst>
      <p:ext uri="{BB962C8B-B14F-4D97-AF65-F5344CB8AC3E}">
        <p14:creationId xmlns:p14="http://schemas.microsoft.com/office/powerpoint/2010/main" val="640943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2053 yılına doğru </a:t>
            </a:r>
            <a:endParaRPr lang="tr-TR" dirty="0"/>
          </a:p>
        </p:txBody>
      </p:sp>
      <p:sp>
        <p:nvSpPr>
          <p:cNvPr id="3" name="İçerik Yer Tutucusu 2"/>
          <p:cNvSpPr>
            <a:spLocks noGrp="1"/>
          </p:cNvSpPr>
          <p:nvPr>
            <p:ph idx="1"/>
          </p:nvPr>
        </p:nvSpPr>
        <p:spPr/>
        <p:txBody>
          <a:bodyPr/>
          <a:lstStyle/>
          <a:p>
            <a:r>
              <a:rPr lang="tr-TR" dirty="0" smtClean="0"/>
              <a:t>Vizyon : Yapay zeka, gelişmiş dijital teknoloji </a:t>
            </a:r>
          </a:p>
          <a:p>
            <a:r>
              <a:rPr lang="tr-TR" dirty="0" smtClean="0"/>
              <a:t>DÜNYA DESTİNASYON LİSTESİNDE İLK ÜÇ SIRADA YER ALMAK  </a:t>
            </a:r>
          </a:p>
          <a:p>
            <a:r>
              <a:rPr lang="tr-TR" dirty="0" smtClean="0"/>
              <a:t>Spor, sağlık, orman turizmi ve 12 ay süreklilik</a:t>
            </a:r>
          </a:p>
          <a:p>
            <a:r>
              <a:rPr lang="tr-TR" dirty="0" smtClean="0"/>
              <a:t>Turizm ve iklim değişikliğe uyum kapasitesi artırılacaktır.</a:t>
            </a:r>
          </a:p>
          <a:p>
            <a:r>
              <a:rPr lang="tr-TR" dirty="0" smtClean="0"/>
              <a:t>2022 Dünya Turizm ve Seyahat Konseyi : </a:t>
            </a:r>
          </a:p>
          <a:p>
            <a:r>
              <a:rPr lang="tr-TR" dirty="0" smtClean="0"/>
              <a:t>Paris/Fransa, Pekin/Çin, Orlando/Florida, Şanghay/Çin (otel geceleme ve müze biletleri göstergelerde yok)</a:t>
            </a:r>
          </a:p>
          <a:p>
            <a:r>
              <a:rPr lang="tr-TR" dirty="0" smtClean="0"/>
              <a:t>EN ÇOK ZİYARET EDİLEN : BANKONG, İSTANBUL, LONDRA , HONG KONG </a:t>
            </a:r>
            <a:endParaRPr lang="tr-TR" dirty="0"/>
          </a:p>
        </p:txBody>
      </p:sp>
    </p:spTree>
    <p:extLst>
      <p:ext uri="{BB962C8B-B14F-4D97-AF65-F5344CB8AC3E}">
        <p14:creationId xmlns:p14="http://schemas.microsoft.com/office/powerpoint/2010/main" val="9074423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21B704-41FF-4055-A64C-7DE735431246}"/>
              </a:ext>
            </a:extLst>
          </p:cNvPr>
          <p:cNvSpPr>
            <a:spLocks noGrp="1"/>
          </p:cNvSpPr>
          <p:nvPr>
            <p:ph type="title"/>
          </p:nvPr>
        </p:nvSpPr>
        <p:spPr>
          <a:xfrm>
            <a:off x="601579" y="1541929"/>
            <a:ext cx="10622233" cy="5316072"/>
          </a:xfrm>
        </p:spPr>
        <p:txBody>
          <a:bodyPr>
            <a:normAutofit/>
          </a:bodyPr>
          <a:lstStyle/>
          <a:p>
            <a:pPr algn="just"/>
            <a:r>
              <a:rPr lang="tr-TR" sz="4000" dirty="0"/>
              <a:t>Güvenlik konusunda iki temel </a:t>
            </a:r>
            <a:r>
              <a:rPr lang="tr-TR" sz="4000" dirty="0" smtClean="0"/>
              <a:t>unsur</a:t>
            </a:r>
            <a:r>
              <a:rPr lang="tr-TR" sz="4000" dirty="0"/>
              <a:t/>
            </a:r>
            <a:br>
              <a:rPr lang="tr-TR" sz="4000" dirty="0"/>
            </a:br>
            <a:r>
              <a:rPr lang="tr-TR" sz="4000" dirty="0" smtClean="0"/>
              <a:t>Güvenlik </a:t>
            </a:r>
            <a:r>
              <a:rPr lang="tr-TR" sz="4000" dirty="0"/>
              <a:t>konusu iki temel değişmeyi içermektedir: (i) tesislerin güvenliği (turist) ve </a:t>
            </a:r>
            <a:r>
              <a:rPr lang="tr-TR" sz="4000" dirty="0" smtClean="0"/>
              <a:t/>
            </a:r>
            <a:br>
              <a:rPr lang="tr-TR" sz="4000" dirty="0" smtClean="0"/>
            </a:br>
            <a:r>
              <a:rPr lang="tr-TR" sz="4000" dirty="0" smtClean="0"/>
              <a:t>(</a:t>
            </a:r>
            <a:r>
              <a:rPr lang="tr-TR" sz="4000" dirty="0"/>
              <a:t>ii) terörist saldırılar ve </a:t>
            </a:r>
            <a:r>
              <a:rPr lang="tr-TR" sz="4000" dirty="0" smtClean="0"/>
              <a:t>doğa kaynaklı </a:t>
            </a:r>
            <a:r>
              <a:rPr lang="tr-TR" sz="4000" dirty="0"/>
              <a:t>afetler açısından </a:t>
            </a:r>
            <a:r>
              <a:rPr lang="tr-TR" sz="4000" dirty="0" smtClean="0"/>
              <a:t>ülkenin/bölgenin </a:t>
            </a:r>
            <a:r>
              <a:rPr lang="tr-TR" sz="4000" dirty="0"/>
              <a:t>güvenliği.</a:t>
            </a:r>
            <a:br>
              <a:rPr lang="tr-TR" sz="4000" dirty="0"/>
            </a:br>
            <a:r>
              <a:rPr lang="tr-TR" sz="4000" dirty="0"/>
              <a:t>Ayrıca, turizm sektörünün ulusal ve sınır ötesi etkilere açılımı ile oluşan "sektörel güvenlik açığı" da dikkate alınmalıdır. </a:t>
            </a:r>
            <a:r>
              <a:rPr lang="tr-TR" sz="4000" dirty="0" smtClean="0"/>
              <a:t>(ülke-küresel ilişkiler)</a:t>
            </a:r>
            <a:endParaRPr lang="tr-TR" sz="4000" dirty="0"/>
          </a:p>
        </p:txBody>
      </p:sp>
      <p:sp>
        <p:nvSpPr>
          <p:cNvPr id="5" name="Metin kutusu 4"/>
          <p:cNvSpPr txBox="1"/>
          <p:nvPr/>
        </p:nvSpPr>
        <p:spPr>
          <a:xfrm>
            <a:off x="824753" y="233082"/>
            <a:ext cx="10919012" cy="954107"/>
          </a:xfrm>
          <a:prstGeom prst="rect">
            <a:avLst/>
          </a:prstGeom>
          <a:noFill/>
        </p:spPr>
        <p:txBody>
          <a:bodyPr wrap="square" rtlCol="0">
            <a:spAutoFit/>
          </a:bodyPr>
          <a:lstStyle/>
          <a:p>
            <a:r>
              <a:rPr lang="tr-TR" sz="2800" dirty="0" smtClean="0"/>
              <a:t>EN GÜVENLİ KENTLER  ABU DAHABİ, ÇİN KENTLERİ, TÜRKİYE’DEN ESKİŞEHİR </a:t>
            </a:r>
            <a:endParaRPr lang="tr-TR" sz="2800" dirty="0"/>
          </a:p>
        </p:txBody>
      </p:sp>
    </p:spTree>
    <p:extLst>
      <p:ext uri="{BB962C8B-B14F-4D97-AF65-F5344CB8AC3E}">
        <p14:creationId xmlns:p14="http://schemas.microsoft.com/office/powerpoint/2010/main" val="21161298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E90A1C2-2C6B-4F30-A18D-AD00AD14CB94}"/>
              </a:ext>
            </a:extLst>
          </p:cNvPr>
          <p:cNvSpPr>
            <a:spLocks noGrp="1"/>
          </p:cNvSpPr>
          <p:nvPr>
            <p:ph type="title"/>
          </p:nvPr>
        </p:nvSpPr>
        <p:spPr/>
        <p:txBody>
          <a:bodyPr/>
          <a:lstStyle/>
          <a:p>
            <a:r>
              <a:rPr lang="tr-TR" dirty="0" smtClean="0"/>
              <a:t>Turizm -Güvenlik ilişkisi  </a:t>
            </a:r>
            <a:endParaRPr lang="tr-TR" dirty="0"/>
          </a:p>
        </p:txBody>
      </p:sp>
      <p:sp>
        <p:nvSpPr>
          <p:cNvPr id="3" name="İçerik Yer Tutucusu 2">
            <a:extLst>
              <a:ext uri="{FF2B5EF4-FFF2-40B4-BE49-F238E27FC236}">
                <a16:creationId xmlns:a16="http://schemas.microsoft.com/office/drawing/2014/main" id="{EA1C8D97-4700-45F5-BF4C-618C5BDC9E89}"/>
              </a:ext>
            </a:extLst>
          </p:cNvPr>
          <p:cNvSpPr>
            <a:spLocks noGrp="1"/>
          </p:cNvSpPr>
          <p:nvPr>
            <p:ph idx="1"/>
          </p:nvPr>
        </p:nvSpPr>
        <p:spPr/>
        <p:txBody>
          <a:bodyPr>
            <a:normAutofit fontScale="92500"/>
          </a:bodyPr>
          <a:lstStyle/>
          <a:p>
            <a:r>
              <a:rPr lang="tr-TR" sz="3600" dirty="0"/>
              <a:t>Turizmin ilk formları temelde "çevre kirliliğinin antropolojik kaynaklarını önleme (daha ziyade, turizm alanlarında kirliliği önleyen çevresel kaliteyi iyileştirme hedefleri oluşturmaya dayalı iken ", </a:t>
            </a:r>
          </a:p>
          <a:p>
            <a:r>
              <a:rPr lang="tr-TR" sz="3600" dirty="0" smtClean="0"/>
              <a:t>2000’lerde </a:t>
            </a:r>
            <a:r>
              <a:rPr lang="tr-TR" sz="3600" dirty="0"/>
              <a:t>küresel ısınmanın/iklim değişikliğinin etkisini düşünerek, terörizm ve </a:t>
            </a:r>
            <a:r>
              <a:rPr lang="tr-TR" sz="3600" dirty="0" smtClean="0"/>
              <a:t>doğa kaynaklı </a:t>
            </a:r>
            <a:r>
              <a:rPr lang="tr-TR" sz="3600" dirty="0"/>
              <a:t>afetler </a:t>
            </a:r>
            <a:r>
              <a:rPr lang="tr-TR" sz="3600" dirty="0" smtClean="0"/>
              <a:t>ve virüs-</a:t>
            </a:r>
            <a:r>
              <a:rPr lang="tr-TR" sz="3600" dirty="0" err="1" smtClean="0"/>
              <a:t>pandemi</a:t>
            </a:r>
            <a:r>
              <a:rPr lang="tr-TR" sz="3600" dirty="0" smtClean="0"/>
              <a:t> gibi </a:t>
            </a:r>
            <a:r>
              <a:rPr lang="tr-TR" sz="3600" dirty="0"/>
              <a:t>stratejik çoklu çevresel risk analizlerinin yanı sıra her iki kaynak bütünlüğünde aynı anda kritik konuların da incelendiği bir araştırma alanı haline gelmiştir. </a:t>
            </a:r>
          </a:p>
          <a:p>
            <a:endParaRPr lang="tr-TR" dirty="0"/>
          </a:p>
        </p:txBody>
      </p:sp>
    </p:spTree>
    <p:extLst>
      <p:ext uri="{BB962C8B-B14F-4D97-AF65-F5344CB8AC3E}">
        <p14:creationId xmlns:p14="http://schemas.microsoft.com/office/powerpoint/2010/main" val="42020732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ULUSLARARASI TEMALAR :</a:t>
            </a:r>
            <a:endParaRPr lang="tr-TR" dirty="0"/>
          </a:p>
        </p:txBody>
      </p:sp>
      <p:sp>
        <p:nvSpPr>
          <p:cNvPr id="3" name="İçerik Yer Tutucusu 2"/>
          <p:cNvSpPr>
            <a:spLocks noGrp="1"/>
          </p:cNvSpPr>
          <p:nvPr>
            <p:ph idx="1"/>
          </p:nvPr>
        </p:nvSpPr>
        <p:spPr/>
        <p:txBody>
          <a:bodyPr>
            <a:normAutofit/>
          </a:bodyPr>
          <a:lstStyle/>
          <a:p>
            <a:r>
              <a:rPr lang="tr-TR" dirty="0"/>
              <a:t>“Sürdürülebilir Turizm” hareketlerinin farkındalık gelişmesini gösteren uluslararası toplantılardaki temalar kısaca incelendiğinde 4 Kasım 1966, “Uluslararası Turist Yılı”, 15 Aralık 1998, “2002'nin Uluslararası </a:t>
            </a:r>
            <a:r>
              <a:rPr lang="tr-TR" dirty="0" err="1"/>
              <a:t>Ekoturizm</a:t>
            </a:r>
            <a:r>
              <a:rPr lang="tr-TR" dirty="0"/>
              <a:t> Yılı Olarak İlanı”, 20 Aralık 2010, “Küresel Turizm Etiği İlkeleri”, 20 Aralık 2013, “Sürdürülebilir Turizm” ve Orta Amerika'da Sürdürülebilir Kalkınma ”ve 19 Aralık 2014 yılında ise, “Yoksulluğun Ortadan Kaldırılması ve Çevrenin Korunması İçin Eko-Turizm” de dâhil  olmak üzere sürdürülebilir turizmin teşvik edilmesi, öne çıkmıştır.  Birleşmiş Milletler 70. Genel Kurulu 2017 yılını, “Uluslararası Sürdürülebilir Turizm Yılı” ilan etmiştir</a:t>
            </a:r>
            <a:r>
              <a:rPr lang="tr-TR" dirty="0" smtClean="0"/>
              <a:t>.</a:t>
            </a:r>
          </a:p>
        </p:txBody>
      </p:sp>
    </p:spTree>
    <p:extLst>
      <p:ext uri="{BB962C8B-B14F-4D97-AF65-F5344CB8AC3E}">
        <p14:creationId xmlns:p14="http://schemas.microsoft.com/office/powerpoint/2010/main" val="34027448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463675"/>
          </a:xfrm>
        </p:spPr>
        <p:txBody>
          <a:bodyPr>
            <a:normAutofit/>
          </a:bodyPr>
          <a:lstStyle/>
          <a:p>
            <a:r>
              <a:rPr lang="en-US" b="1" dirty="0" smtClean="0"/>
              <a:t>Explore </a:t>
            </a:r>
            <a:r>
              <a:rPr lang="en-US" b="1" dirty="0"/>
              <a:t>the world, but leave only footprints. </a:t>
            </a:r>
            <a:r>
              <a:rPr lang="tr-TR" b="1" dirty="0"/>
              <a:t/>
            </a:r>
            <a:br>
              <a:rPr lang="tr-TR" b="1" dirty="0"/>
            </a:br>
            <a:r>
              <a:rPr lang="tr-TR" b="1" dirty="0"/>
              <a:t> </a:t>
            </a:r>
            <a:r>
              <a:rPr lang="tr-TR" sz="4000" b="1" i="1" dirty="0"/>
              <a:t>Dünyayı keşfedin ama sadece ayak izlerinizi bırakın</a:t>
            </a:r>
            <a:r>
              <a:rPr lang="tr-TR" b="1" dirty="0"/>
              <a:t>.</a:t>
            </a:r>
          </a:p>
        </p:txBody>
      </p:sp>
      <p:sp>
        <p:nvSpPr>
          <p:cNvPr id="3" name="İçerik Yer Tutucusu 2"/>
          <p:cNvSpPr>
            <a:spLocks noGrp="1"/>
          </p:cNvSpPr>
          <p:nvPr>
            <p:ph idx="1"/>
          </p:nvPr>
        </p:nvSpPr>
        <p:spPr/>
        <p:txBody>
          <a:bodyPr>
            <a:normAutofit/>
          </a:bodyPr>
          <a:lstStyle/>
          <a:p>
            <a:r>
              <a:rPr lang="tr-TR" dirty="0" smtClean="0"/>
              <a:t>2021 Kapsayıcı Büyüme için Turizm</a:t>
            </a:r>
          </a:p>
          <a:p>
            <a:r>
              <a:rPr lang="tr-TR" dirty="0" smtClean="0"/>
              <a:t>27 </a:t>
            </a:r>
            <a:r>
              <a:rPr lang="tr-TR" dirty="0"/>
              <a:t>Eylül 2022 yılı teması “Turizmi Yeniden Düşünmek: Krizden Dönüşüme” derken dağlık alanlara da vurgu yapılarak  «Uluslararası Sürdürülebilir Dağ Kalkınması» yılı sloganı öne çıkarılmıştır. </a:t>
            </a:r>
          </a:p>
          <a:p>
            <a:r>
              <a:rPr lang="tr-TR" dirty="0" smtClean="0"/>
              <a:t>2023 </a:t>
            </a:r>
            <a:r>
              <a:rPr lang="tr-TR" dirty="0"/>
              <a:t>yılı teması </a:t>
            </a:r>
            <a:r>
              <a:rPr lang="tr-TR" dirty="0" smtClean="0"/>
              <a:t>, </a:t>
            </a:r>
            <a:r>
              <a:rPr lang="tr-TR" dirty="0"/>
              <a:t>“Turizm ve Yeşil Yatırım”-UNWTO olarak ilan edilmiştir</a:t>
            </a:r>
            <a:r>
              <a:rPr lang="tr-TR" dirty="0" smtClean="0"/>
              <a:t>.</a:t>
            </a:r>
          </a:p>
          <a:p>
            <a:r>
              <a:rPr lang="tr-TR" dirty="0" smtClean="0"/>
              <a:t>2024 yılı teması : «Turizm ve Barış»</a:t>
            </a:r>
          </a:p>
          <a:p>
            <a:r>
              <a:rPr lang="tr-TR" dirty="0" smtClean="0"/>
              <a:t>2025 yılı teması : «Turizm ve Sürdürülebilir Dönüşüm»</a:t>
            </a:r>
          </a:p>
          <a:p>
            <a:endParaRPr lang="tr-TR" dirty="0"/>
          </a:p>
        </p:txBody>
      </p:sp>
    </p:spTree>
    <p:extLst>
      <p:ext uri="{BB962C8B-B14F-4D97-AF65-F5344CB8AC3E}">
        <p14:creationId xmlns:p14="http://schemas.microsoft.com/office/powerpoint/2010/main" val="12112769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GELECEK SENARYOSUNDA TURİZM GÜVENLİĞİ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Turizm rekabet ve </a:t>
            </a:r>
            <a:r>
              <a:rPr lang="tr-TR" dirty="0" smtClean="0"/>
              <a:t>beraberliği/işbirliği  </a:t>
            </a:r>
            <a:r>
              <a:rPr lang="tr-TR" dirty="0"/>
              <a:t>bir arada sağlaması gereken bir sektördür. Mümkün olan en az ve hatta sıfır emisyon için dijital ortamlar yaratmak bir yöntemsellik olarak karşımıza gelmektedir. Tabiki bu bir sistem bütünü olarak, “akıllı kent” kavramının üzerinde çalışılması gerektiğini karşımıza getirmektedir. Ayni zamanda güvenli ortamları tehdit eden açığı bulma ve kritik altyapı hizmetlerine zarar veren  “</a:t>
            </a:r>
            <a:r>
              <a:rPr lang="tr-TR" dirty="0" err="1"/>
              <a:t>hack</a:t>
            </a:r>
            <a:r>
              <a:rPr lang="tr-TR" dirty="0"/>
              <a:t>” kavramına da işaret etmektedir. Bu bakımdan dijital konuları yeni risk alanlarına da işaret etmektedir. </a:t>
            </a:r>
          </a:p>
          <a:p>
            <a:r>
              <a:rPr lang="tr-TR" dirty="0"/>
              <a:t>Turizme bağlı gelir dağılımı nasıl sağlanacak ve uzlaşılacaktır?. Konusu aşılması gereken önemli bir eşiktir. Kim yüzyüze seyahat içinde kalacak, kimler dijital dünyada turist olacaktır konusunda geliştirilmiş eylem planları için gerekli veri toplama metotları aracılığıyla (çalıştay , beyin fırtınası </a:t>
            </a:r>
            <a:r>
              <a:rPr lang="tr-TR" dirty="0" err="1"/>
              <a:t>vb</a:t>
            </a:r>
            <a:r>
              <a:rPr lang="tr-TR" dirty="0"/>
              <a:t>), disiplinlerarası bir yaklaşımla hızla çalışmaların sürdürülmesi önem taşımaktadır. </a:t>
            </a:r>
          </a:p>
          <a:p>
            <a:endParaRPr lang="tr-TR" dirty="0"/>
          </a:p>
          <a:p>
            <a:endParaRPr lang="tr-TR" dirty="0"/>
          </a:p>
        </p:txBody>
      </p:sp>
    </p:spTree>
    <p:extLst>
      <p:ext uri="{BB962C8B-B14F-4D97-AF65-F5344CB8AC3E}">
        <p14:creationId xmlns:p14="http://schemas.microsoft.com/office/powerpoint/2010/main" val="3093732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ULUSLARARASI ilişki ağları </a:t>
            </a:r>
            <a:br>
              <a:rPr lang="tr-TR" sz="3600" dirty="0" smtClean="0"/>
            </a:br>
            <a:r>
              <a:rPr lang="tr-TR" sz="3600" dirty="0" smtClean="0"/>
              <a:t>Türkiye için ne kadar işlevsellik sağlıyor?</a:t>
            </a:r>
            <a:endParaRPr lang="tr-TR" sz="3600" dirty="0"/>
          </a:p>
        </p:txBody>
      </p:sp>
      <p:sp>
        <p:nvSpPr>
          <p:cNvPr id="3" name="İçerik Yer Tutucusu 2"/>
          <p:cNvSpPr>
            <a:spLocks noGrp="1"/>
          </p:cNvSpPr>
          <p:nvPr>
            <p:ph idx="1"/>
          </p:nvPr>
        </p:nvSpPr>
        <p:spPr/>
        <p:txBody>
          <a:bodyPr>
            <a:normAutofit lnSpcReduction="10000"/>
          </a:bodyPr>
          <a:lstStyle/>
          <a:p>
            <a:endParaRPr lang="tr-TR" dirty="0"/>
          </a:p>
          <a:p>
            <a:r>
              <a:rPr lang="tr-TR" b="1" dirty="0"/>
              <a:t>Dağ Eğitimi ve İnovasyon Manifestosu (MEIM)</a:t>
            </a:r>
            <a:endParaRPr lang="tr-TR" dirty="0"/>
          </a:p>
          <a:p>
            <a:r>
              <a:rPr lang="tr-TR" u="sng" dirty="0">
                <a:hlinkClick r:id="rId2"/>
              </a:rPr>
              <a:t>https://www.unimontagna.it/en/networking/international-level/expo-2020-dubai/mountain-education-innovation-manifesto-meim/</a:t>
            </a:r>
            <a:endParaRPr lang="tr-TR" dirty="0"/>
          </a:p>
          <a:p>
            <a:r>
              <a:rPr lang="tr-TR" dirty="0"/>
              <a:t>Expo 2020 Dubai'deki “İklim ve </a:t>
            </a:r>
            <a:r>
              <a:rPr lang="tr-TR" dirty="0" err="1"/>
              <a:t>Biyoçeşitlilik</a:t>
            </a:r>
            <a:r>
              <a:rPr lang="tr-TR" dirty="0"/>
              <a:t>” haftası sırasında Dağ Eğitimi ve İnovasyon Manifestosu (MEIM), Dağ </a:t>
            </a:r>
            <a:r>
              <a:rPr lang="tr-TR" dirty="0" smtClean="0"/>
              <a:t>Ortaklığının/</a:t>
            </a:r>
            <a:r>
              <a:rPr lang="tr-TR" dirty="0" err="1" smtClean="0"/>
              <a:t>Mountain</a:t>
            </a:r>
            <a:r>
              <a:rPr lang="tr-TR" dirty="0" smtClean="0"/>
              <a:t> </a:t>
            </a:r>
            <a:r>
              <a:rPr lang="tr-TR" dirty="0" err="1" smtClean="0"/>
              <a:t>Partnership</a:t>
            </a:r>
            <a:r>
              <a:rPr lang="tr-TR" dirty="0" smtClean="0"/>
              <a:t> </a:t>
            </a:r>
            <a:r>
              <a:rPr lang="tr-TR" dirty="0"/>
              <a:t>üyesi olan Milan Üniversitesi – UNIMONT tarafından sunulan, dağlar için sürdürülebilir kalkınmayı teşvik etmek için tavsiyeler içeren, dünya çapında 28 ülkeden 100'den fazla gencin katıldığı bir istişarenin sonucu olan stratejik bir belgedir. </a:t>
            </a:r>
          </a:p>
          <a:p>
            <a:endParaRPr lang="tr-TR" dirty="0"/>
          </a:p>
        </p:txBody>
      </p:sp>
      <p:sp>
        <p:nvSpPr>
          <p:cNvPr id="4" name="AutoShape 2" descr="Mountain Partnership: Hom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5" name="Resim 4"/>
          <p:cNvPicPr>
            <a:picLocks noChangeAspect="1"/>
          </p:cNvPicPr>
          <p:nvPr/>
        </p:nvPicPr>
        <p:blipFill>
          <a:blip r:embed="rId3"/>
          <a:stretch>
            <a:fillRect/>
          </a:stretch>
        </p:blipFill>
        <p:spPr>
          <a:xfrm>
            <a:off x="8624047" y="475456"/>
            <a:ext cx="3314732" cy="1104900"/>
          </a:xfrm>
          <a:prstGeom prst="rect">
            <a:avLst/>
          </a:prstGeom>
        </p:spPr>
      </p:pic>
    </p:spTree>
    <p:extLst>
      <p:ext uri="{BB962C8B-B14F-4D97-AF65-F5344CB8AC3E}">
        <p14:creationId xmlns:p14="http://schemas.microsoft.com/office/powerpoint/2010/main" val="1356477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t>Dağ Eğitimi ve İnovasyon Manifestosu (MEIM)</a:t>
            </a:r>
            <a:r>
              <a:rPr lang="tr-TR" sz="3200" dirty="0"/>
              <a:t/>
            </a:r>
            <a:br>
              <a:rPr lang="tr-TR" sz="3200" dirty="0"/>
            </a:br>
            <a:r>
              <a:rPr lang="tr-TR" sz="3200" dirty="0" smtClean="0"/>
              <a:t>imzalayan ülkeler </a:t>
            </a:r>
            <a:endParaRPr lang="tr-TR" sz="32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7462" y="1690688"/>
            <a:ext cx="10376338" cy="4867767"/>
          </a:xfrm>
        </p:spPr>
      </p:pic>
    </p:spTree>
    <p:extLst>
      <p:ext uri="{BB962C8B-B14F-4D97-AF65-F5344CB8AC3E}">
        <p14:creationId xmlns:p14="http://schemas.microsoft.com/office/powerpoint/2010/main" val="22160645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Manifesto içeriği  _kamu politikası </a:t>
            </a:r>
            <a:endParaRPr lang="tr-TR" dirty="0"/>
          </a:p>
        </p:txBody>
      </p:sp>
      <p:sp>
        <p:nvSpPr>
          <p:cNvPr id="3" name="İçerik Yer Tutucusu 2"/>
          <p:cNvSpPr>
            <a:spLocks noGrp="1"/>
          </p:cNvSpPr>
          <p:nvPr>
            <p:ph idx="1"/>
          </p:nvPr>
        </p:nvSpPr>
        <p:spPr/>
        <p:txBody>
          <a:bodyPr>
            <a:normAutofit lnSpcReduction="10000"/>
          </a:bodyPr>
          <a:lstStyle/>
          <a:p>
            <a:r>
              <a:rPr lang="tr-TR" dirty="0"/>
              <a:t>Manifesto fikri, eğitimin insanlara dağlık bölgelerde canlı bir gelecek inşa etme araçlarını sağlamada hayati bir rol oynadığı inancından doğdu. </a:t>
            </a:r>
          </a:p>
          <a:p>
            <a:r>
              <a:rPr lang="tr-TR" dirty="0" smtClean="0"/>
              <a:t>Bu </a:t>
            </a:r>
            <a:r>
              <a:rPr lang="tr-TR" dirty="0"/>
              <a:t>nedenle MEIM, dünya çapında politika yapıcıları ve eğitim temsilcilerini, dağlık bölgelerde yaşayan gençlerin ifade ettiği ihtiyaçlar doğrultusunda politikalar, müfredat ve okul programları geliştirmeleri için desteklemeyi amaçlamaktadır</a:t>
            </a:r>
            <a:r>
              <a:rPr lang="tr-TR" dirty="0" smtClean="0"/>
              <a:t>.</a:t>
            </a:r>
            <a:r>
              <a:rPr lang="tr-TR" b="1" dirty="0"/>
              <a:t> </a:t>
            </a:r>
            <a:endParaRPr lang="tr-TR" b="1" dirty="0" smtClean="0"/>
          </a:p>
          <a:p>
            <a:r>
              <a:rPr lang="tr-TR" b="1" dirty="0" smtClean="0"/>
              <a:t>Doğa kaynaklı tehlike </a:t>
            </a:r>
            <a:r>
              <a:rPr lang="tr-TR" b="1" dirty="0"/>
              <a:t>riski giderek artarak insan yerleşimlerinin olduğu bölgelere baskı uygulamaktadır</a:t>
            </a:r>
            <a:r>
              <a:rPr lang="tr-TR" dirty="0"/>
              <a:t>. Kış turizminin kârlılığı, çoğunlukla yerel ekonomileri etkileyen sıcaklık artışından dolayı azalmaktadır.</a:t>
            </a:r>
          </a:p>
          <a:p>
            <a:endParaRPr lang="tr-TR" dirty="0"/>
          </a:p>
          <a:p>
            <a:endParaRPr lang="tr-TR" dirty="0"/>
          </a:p>
          <a:p>
            <a:endParaRPr lang="tr-TR" dirty="0"/>
          </a:p>
        </p:txBody>
      </p:sp>
    </p:spTree>
    <p:extLst>
      <p:ext uri="{BB962C8B-B14F-4D97-AF65-F5344CB8AC3E}">
        <p14:creationId xmlns:p14="http://schemas.microsoft.com/office/powerpoint/2010/main" val="2497093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656851"/>
          </a:xfrm>
        </p:spPr>
        <p:txBody>
          <a:bodyPr>
            <a:normAutofit fontScale="90000"/>
          </a:bodyPr>
          <a:lstStyle/>
          <a:p>
            <a:r>
              <a:rPr lang="tr-TR" dirty="0" smtClean="0"/>
              <a:t>Turizm ilişkisi –gençler ne istiyor ?</a:t>
            </a:r>
            <a:endParaRPr lang="tr-TR" dirty="0"/>
          </a:p>
        </p:txBody>
      </p:sp>
      <p:sp>
        <p:nvSpPr>
          <p:cNvPr id="3" name="İçerik Yer Tutucusu 2"/>
          <p:cNvSpPr>
            <a:spLocks noGrp="1"/>
          </p:cNvSpPr>
          <p:nvPr>
            <p:ph idx="1"/>
          </p:nvPr>
        </p:nvSpPr>
        <p:spPr>
          <a:xfrm>
            <a:off x="891988" y="1129554"/>
            <a:ext cx="10515600" cy="5728446"/>
          </a:xfrm>
        </p:spPr>
        <p:txBody>
          <a:bodyPr>
            <a:normAutofit/>
          </a:bodyPr>
          <a:lstStyle/>
          <a:p>
            <a:pPr lvl="0"/>
            <a:r>
              <a:rPr lang="tr-TR" sz="2400" dirty="0"/>
              <a:t>okul programlarının bölgelerimize değer getirebilecek projelerle ilişkilendirilmesi ve yerel toplulukların </a:t>
            </a:r>
            <a:r>
              <a:rPr lang="tr-TR" sz="2400" dirty="0" smtClean="0"/>
              <a:t>geliştirilmesi</a:t>
            </a:r>
            <a:r>
              <a:rPr lang="en-US" sz="2400" b="1" dirty="0"/>
              <a:t/>
            </a:r>
            <a:br>
              <a:rPr lang="en-US" sz="2400" b="1" dirty="0"/>
            </a:br>
            <a:r>
              <a:rPr lang="tr-TR" sz="2400" dirty="0"/>
              <a:t>             Örneğin, kültürel ve doğal miraslarının anlaşılmasını ve </a:t>
            </a:r>
            <a:r>
              <a:rPr lang="tr-TR" sz="2400" dirty="0" smtClean="0"/>
              <a:t>değerlenmesini teşvik </a:t>
            </a:r>
            <a:r>
              <a:rPr lang="tr-TR" sz="2400" dirty="0"/>
              <a:t>etmenin bir yolu olarak dağlık alanlarda sürdürülebilir turizmle </a:t>
            </a:r>
            <a:r>
              <a:rPr lang="tr-TR" sz="2400" dirty="0" smtClean="0"/>
              <a:t> ilgili </a:t>
            </a:r>
            <a:r>
              <a:rPr lang="tr-TR" sz="2400" dirty="0"/>
              <a:t>deneyimlerin tanıtılması,</a:t>
            </a:r>
          </a:p>
          <a:p>
            <a:pPr lvl="0"/>
            <a:r>
              <a:rPr lang="tr-TR" sz="2400" dirty="0"/>
              <a:t>en ücra dağ köyünde bile tüm gençlere teknoloji ve altyapılara ücretsiz ve kaliteli erişim sağlamaya ek </a:t>
            </a:r>
            <a:r>
              <a:rPr lang="tr-TR" sz="2400" dirty="0" smtClean="0"/>
              <a:t>olarak kentler ve </a:t>
            </a:r>
            <a:r>
              <a:rPr lang="tr-TR" sz="2400" dirty="0"/>
              <a:t>dağlık alanlar arasındaki bölgelerarası uçurumu azaltarak dağ topluluklarının ihtiyaçlarına yönelik teknoloji transferi ve teknoloji uyarlamalarını teşvik etmek.</a:t>
            </a:r>
          </a:p>
          <a:p>
            <a:r>
              <a:rPr lang="en-US" dirty="0"/>
              <a:t> </a:t>
            </a:r>
            <a:endParaRPr lang="tr-TR" dirty="0"/>
          </a:p>
        </p:txBody>
      </p:sp>
      <p:sp>
        <p:nvSpPr>
          <p:cNvPr id="5" name="Metin kutusu 4"/>
          <p:cNvSpPr txBox="1"/>
          <p:nvPr/>
        </p:nvSpPr>
        <p:spPr>
          <a:xfrm>
            <a:off x="1111625" y="4500282"/>
            <a:ext cx="10703858" cy="954107"/>
          </a:xfrm>
          <a:prstGeom prst="rect">
            <a:avLst/>
          </a:prstGeom>
          <a:noFill/>
        </p:spPr>
        <p:txBody>
          <a:bodyPr wrap="square" rtlCol="0">
            <a:spAutoFit/>
          </a:bodyPr>
          <a:lstStyle/>
          <a:p>
            <a:r>
              <a:rPr lang="tr-TR" sz="2800" dirty="0" smtClean="0"/>
              <a:t>TURİZM:  TARIM TOPRAKLARININ, ORMANLARIN VB TAHRİP OLMASI VE SÖMÜRÜLMESİNE KARŞILIK GELEN BİR KAVRAM DEĞİLDİR. </a:t>
            </a:r>
            <a:endParaRPr lang="tr-TR" sz="2800" dirty="0"/>
          </a:p>
        </p:txBody>
      </p:sp>
    </p:spTree>
    <p:extLst>
      <p:ext uri="{BB962C8B-B14F-4D97-AF65-F5344CB8AC3E}">
        <p14:creationId xmlns:p14="http://schemas.microsoft.com/office/powerpoint/2010/main" val="12647782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Hukuki Yapılardaki Bozulmalar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Kendi doğal ve kayıtlı topraklarımızda üretim </a:t>
            </a:r>
            <a:r>
              <a:rPr lang="tr-TR" dirty="0" smtClean="0"/>
              <a:t>yapılması </a:t>
            </a:r>
            <a:r>
              <a:rPr lang="tr-TR" dirty="0"/>
              <a:t>engelleniyor ve bu sadece iklim değişikliğiyle ilgili değil. Bunun nedeni, çiftçilerin idari kamulaştırma kararları nedeniyle topraklarından uzaklaştırılması ve yetkililerin tarım yerine </a:t>
            </a:r>
            <a:r>
              <a:rPr lang="tr-TR" dirty="0" smtClean="0"/>
              <a:t>konut veya bir çeşit yapılaşma olan turizm  </a:t>
            </a:r>
            <a:r>
              <a:rPr lang="tr-TR" dirty="0"/>
              <a:t>projelerine odaklanması. Bu eylemlerin hepsi Anayasamıza aykırıdır. </a:t>
            </a:r>
            <a:endParaRPr lang="tr-TR" dirty="0" smtClean="0"/>
          </a:p>
          <a:p>
            <a:r>
              <a:rPr lang="tr-TR" dirty="0" smtClean="0"/>
              <a:t>44 </a:t>
            </a:r>
            <a:r>
              <a:rPr lang="tr-TR" dirty="0"/>
              <a:t>ve 45. maddeler çiftçileri ve değerli toprakları tarım dışı faaliyetlerden açıkça koruyor ancak ne yazık ki bu yasalar gerektiği gibi uygulanmıyor</a:t>
            </a:r>
            <a:r>
              <a:rPr lang="tr-TR" dirty="0" smtClean="0"/>
              <a:t>.</a:t>
            </a:r>
          </a:p>
          <a:p>
            <a:r>
              <a:rPr lang="tr-TR" dirty="0" smtClean="0"/>
              <a:t>Bu </a:t>
            </a:r>
            <a:r>
              <a:rPr lang="tr-TR" dirty="0"/>
              <a:t>hatalı siyasi ve idari tutumun bir sonucu olarak doğal kaynaklar zarar görüyor, gıda güvenliği olumsuz etkileniyor ve halk huzursuz ve yoksul hale geliyor. 2001 yılında yapılan anayasa değişikliği Anayasanın temel felsefesine aykırı nitelikteydi. Tarım reformunun uygulanması, büyük enerji ve sulama projeleri, konut projeleri, yeni ormanlar dikilmesi, kıyıların korunması ve turizm amaçlı kamulaştırmalar… (Anayasa m.46-Değişik:2001-4709718) Bunların hepsi, çiftçilerin topraklarının halkın aleyhine olacak şekilde gizlice ellerinden alınması için yapılan değişiklikle ortaya konan ince </a:t>
            </a:r>
            <a:r>
              <a:rPr lang="tr-TR" dirty="0" smtClean="0"/>
              <a:t>dokunuşlardır. </a:t>
            </a:r>
            <a:endParaRPr lang="tr-TR" dirty="0"/>
          </a:p>
        </p:txBody>
      </p:sp>
    </p:spTree>
    <p:extLst>
      <p:ext uri="{BB962C8B-B14F-4D97-AF65-F5344CB8AC3E}">
        <p14:creationId xmlns:p14="http://schemas.microsoft.com/office/powerpoint/2010/main" val="26660377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538545"/>
            <a:ext cx="10515600" cy="1325563"/>
          </a:xfrm>
        </p:spPr>
        <p:txBody>
          <a:bodyPr/>
          <a:lstStyle/>
          <a:p>
            <a:r>
              <a:rPr lang="tr-TR" b="1" dirty="0" smtClean="0"/>
              <a:t>Türkiye bir dağlık alan ülkesidir.</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79628" y="1730061"/>
            <a:ext cx="3957144" cy="5301359"/>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697" y="1690687"/>
            <a:ext cx="4335518" cy="5340733"/>
          </a:xfrm>
          <a:prstGeom prst="rect">
            <a:avLst/>
          </a:prstGeom>
        </p:spPr>
      </p:pic>
      <p:sp>
        <p:nvSpPr>
          <p:cNvPr id="3" name="Rectangle 1"/>
          <p:cNvSpPr>
            <a:spLocks noChangeArrowheads="1"/>
          </p:cNvSpPr>
          <p:nvPr/>
        </p:nvSpPr>
        <p:spPr bwMode="auto">
          <a:xfrm>
            <a:off x="0" y="17342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4"/>
              </a:rPr>
              <a:t>https://disk.yandex.com.tr/d/f31EBZFnlgUbUw</a:t>
            </a:r>
            <a:r>
              <a:rPr kumimoji="0" lang="tr-TR" altLang="tr-TR" sz="1800" b="0" i="0" u="none" strike="noStrike" cap="none" normalizeH="0" baseline="0" smtClean="0">
                <a:ln>
                  <a:noFill/>
                </a:ln>
                <a:solidFill>
                  <a:schemeClr val="tx1"/>
                </a:solidFill>
                <a:effectLst/>
              </a:rPr>
              <a:t> </a:t>
            </a:r>
            <a:endParaRPr kumimoji="0" lang="tr-TR" altLang="tr-TR" sz="1800" b="0" i="0" u="none" strike="noStrike" cap="none" normalizeH="0" baseline="0" smtClean="0">
              <a:ln>
                <a:noFill/>
              </a:ln>
              <a:solidFill>
                <a:schemeClr val="tx1"/>
              </a:solidFill>
              <a:effectLst/>
              <a:latin typeface="Arial" panose="020B0604020202020204" pitchFamily="34" charset="0"/>
            </a:endParaRPr>
          </a:p>
        </p:txBody>
      </p:sp>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5625"/>
            <a:ext cx="105156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914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8845" y="296546"/>
            <a:ext cx="9749155" cy="1977732"/>
          </a:xfrm>
        </p:spPr>
        <p:txBody>
          <a:bodyPr>
            <a:noAutofit/>
          </a:bodyPr>
          <a:lstStyle/>
          <a:p>
            <a:r>
              <a:rPr lang="tr-TR" sz="4000" b="1" dirty="0"/>
              <a:t>Turizmde </a:t>
            </a:r>
            <a:r>
              <a:rPr lang="en-US" sz="4000" b="1" dirty="0" err="1"/>
              <a:t>kaliteyi</a:t>
            </a:r>
            <a:r>
              <a:rPr lang="en-US" sz="4000" b="1" dirty="0"/>
              <a:t> </a:t>
            </a:r>
            <a:r>
              <a:rPr lang="en-US" sz="4000" b="1" dirty="0" err="1"/>
              <a:t>sağlamak</a:t>
            </a:r>
            <a:r>
              <a:rPr lang="en-US" sz="4000" b="1" dirty="0"/>
              <a:t> </a:t>
            </a:r>
            <a:r>
              <a:rPr lang="en-US" sz="4000" b="1" dirty="0" err="1"/>
              <a:t>için</a:t>
            </a:r>
            <a:r>
              <a:rPr lang="en-US" sz="4000" b="1" dirty="0"/>
              <a:t> </a:t>
            </a:r>
            <a:r>
              <a:rPr lang="en-US" sz="4000" b="1" dirty="0" err="1"/>
              <a:t>emniyet</a:t>
            </a:r>
            <a:r>
              <a:rPr lang="en-US" sz="4000" b="1" dirty="0"/>
              <a:t> </a:t>
            </a:r>
            <a:r>
              <a:rPr lang="en-US" sz="4000" b="1" dirty="0" err="1"/>
              <a:t>ve</a:t>
            </a:r>
            <a:r>
              <a:rPr lang="en-US" sz="4000" b="1" dirty="0"/>
              <a:t> </a:t>
            </a:r>
            <a:r>
              <a:rPr lang="en-US" sz="4000" b="1" dirty="0" err="1"/>
              <a:t>güvenlik</a:t>
            </a:r>
            <a:r>
              <a:rPr lang="en-US" sz="4000" b="1" dirty="0"/>
              <a:t> </a:t>
            </a:r>
            <a:r>
              <a:rPr lang="en-US" sz="4000" b="1" dirty="0" err="1"/>
              <a:t>önemlidir</a:t>
            </a:r>
            <a:r>
              <a:rPr lang="en-US" sz="4000" b="1" dirty="0"/>
              <a:t>.</a:t>
            </a:r>
          </a:p>
        </p:txBody>
      </p:sp>
      <p:sp>
        <p:nvSpPr>
          <p:cNvPr id="3" name="Subtitle 2"/>
          <p:cNvSpPr>
            <a:spLocks noGrp="1"/>
          </p:cNvSpPr>
          <p:nvPr>
            <p:ph type="subTitle" idx="1"/>
          </p:nvPr>
        </p:nvSpPr>
        <p:spPr>
          <a:xfrm>
            <a:off x="1524000" y="2836985"/>
            <a:ext cx="9144000" cy="3424115"/>
          </a:xfrm>
        </p:spPr>
        <p:txBody>
          <a:bodyPr>
            <a:normAutofit/>
          </a:bodyPr>
          <a:lstStyle/>
          <a:p>
            <a:pPr algn="just"/>
            <a:r>
              <a:rPr lang="en-US" sz="3200" dirty="0" err="1"/>
              <a:t>Türkiye</a:t>
            </a:r>
            <a:r>
              <a:rPr lang="en-US" sz="3200" dirty="0"/>
              <a:t>, </a:t>
            </a:r>
            <a:r>
              <a:rPr lang="en-US" sz="3200" dirty="0" err="1"/>
              <a:t>farklı</a:t>
            </a:r>
            <a:r>
              <a:rPr lang="en-US" sz="3200" dirty="0"/>
              <a:t> t</a:t>
            </a:r>
            <a:r>
              <a:rPr lang="tr-TR" sz="3200" dirty="0"/>
              <a:t>ipte</a:t>
            </a:r>
            <a:r>
              <a:rPr lang="en-US" sz="3200" dirty="0"/>
              <a:t> </a:t>
            </a:r>
            <a:r>
              <a:rPr lang="en-US" sz="3200" dirty="0" err="1"/>
              <a:t>turizm</a:t>
            </a:r>
            <a:r>
              <a:rPr lang="en-US" sz="3200" dirty="0"/>
              <a:t> </a:t>
            </a:r>
            <a:r>
              <a:rPr lang="en-US" sz="3200" dirty="0" err="1"/>
              <a:t>hareketleri</a:t>
            </a:r>
            <a:r>
              <a:rPr lang="en-US" sz="3200" dirty="0"/>
              <a:t> </a:t>
            </a:r>
            <a:r>
              <a:rPr lang="en-US" sz="3200" dirty="0" err="1"/>
              <a:t>için</a:t>
            </a:r>
            <a:r>
              <a:rPr lang="en-US" sz="3200" dirty="0"/>
              <a:t> </a:t>
            </a:r>
            <a:r>
              <a:rPr lang="en-US" sz="3200" dirty="0" err="1"/>
              <a:t>önemli</a:t>
            </a:r>
            <a:r>
              <a:rPr lang="en-US" sz="3200" dirty="0"/>
              <a:t> </a:t>
            </a:r>
            <a:r>
              <a:rPr lang="en-US" sz="3200" dirty="0" err="1"/>
              <a:t>potansiyele</a:t>
            </a:r>
            <a:r>
              <a:rPr lang="en-US" sz="3200" dirty="0"/>
              <a:t> </a:t>
            </a:r>
            <a:r>
              <a:rPr lang="en-US" sz="3200" dirty="0" err="1"/>
              <a:t>sahip</a:t>
            </a:r>
            <a:r>
              <a:rPr lang="en-US" sz="3200" dirty="0"/>
              <a:t> </a:t>
            </a:r>
            <a:r>
              <a:rPr lang="en-US" sz="3200" dirty="0" err="1"/>
              <a:t>çekici</a:t>
            </a:r>
            <a:r>
              <a:rPr lang="en-US" sz="3200" dirty="0"/>
              <a:t> </a:t>
            </a:r>
            <a:r>
              <a:rPr lang="en-US" sz="3200" dirty="0" err="1"/>
              <a:t>bir</a:t>
            </a:r>
            <a:r>
              <a:rPr lang="en-US" sz="3200" dirty="0"/>
              <a:t> </a:t>
            </a:r>
            <a:r>
              <a:rPr lang="en-US" sz="3200" dirty="0" err="1"/>
              <a:t>ülkedir</a:t>
            </a:r>
            <a:r>
              <a:rPr lang="en-US" sz="3200" dirty="0"/>
              <a:t>. </a:t>
            </a:r>
            <a:r>
              <a:rPr lang="en-US" sz="3200" dirty="0" err="1"/>
              <a:t>Ancak</a:t>
            </a:r>
            <a:r>
              <a:rPr lang="en-US" sz="3200" dirty="0"/>
              <a:t>, </a:t>
            </a:r>
            <a:r>
              <a:rPr lang="en-US" sz="3200" dirty="0" err="1"/>
              <a:t>giderek</a:t>
            </a:r>
            <a:r>
              <a:rPr lang="en-US" sz="3200" dirty="0"/>
              <a:t> </a:t>
            </a:r>
            <a:r>
              <a:rPr lang="tr-TR" sz="3200" dirty="0"/>
              <a:t>insan ve doğa kaynaklı </a:t>
            </a:r>
            <a:r>
              <a:rPr lang="en-US" sz="3200" dirty="0" err="1"/>
              <a:t>afetler</a:t>
            </a:r>
            <a:r>
              <a:rPr lang="en-US" sz="3200" dirty="0"/>
              <a:t>, </a:t>
            </a:r>
            <a:r>
              <a:rPr lang="tr-TR" sz="3200" dirty="0" smtClean="0"/>
              <a:t>özellikle </a:t>
            </a:r>
          </a:p>
          <a:p>
            <a:pPr algn="just"/>
            <a:r>
              <a:rPr lang="tr-TR" sz="3200" dirty="0"/>
              <a:t>-</a:t>
            </a:r>
            <a:r>
              <a:rPr lang="en-US" sz="3200" dirty="0" smtClean="0"/>
              <a:t>iklim </a:t>
            </a:r>
            <a:r>
              <a:rPr lang="en-US" sz="3200" dirty="0" err="1"/>
              <a:t>değişikliğine</a:t>
            </a:r>
            <a:r>
              <a:rPr lang="en-US" sz="3200" dirty="0"/>
              <a:t> </a:t>
            </a:r>
            <a:r>
              <a:rPr lang="en-US" sz="3200" dirty="0" err="1"/>
              <a:t>bağlı</a:t>
            </a:r>
            <a:r>
              <a:rPr lang="en-US" sz="3200" dirty="0"/>
              <a:t> </a:t>
            </a:r>
            <a:r>
              <a:rPr lang="en-US" sz="3200" dirty="0" err="1"/>
              <a:t>olarak</a:t>
            </a:r>
            <a:r>
              <a:rPr lang="tr-TR" sz="3200" dirty="0"/>
              <a:t> doğa kaynaklı afetler önemli hale gelmektedir. </a:t>
            </a:r>
            <a:endParaRPr lang="tr-TR" sz="32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F0FAC14-9324-4852-9707-A43DCEA65267}"/>
              </a:ext>
            </a:extLst>
          </p:cNvPr>
          <p:cNvSpPr>
            <a:spLocks noGrp="1"/>
          </p:cNvSpPr>
          <p:nvPr>
            <p:ph type="title"/>
          </p:nvPr>
        </p:nvSpPr>
        <p:spPr/>
        <p:txBody>
          <a:bodyPr/>
          <a:lstStyle/>
          <a:p>
            <a:r>
              <a:rPr lang="tr-TR" dirty="0"/>
              <a:t>Değerlendirme 1</a:t>
            </a:r>
          </a:p>
        </p:txBody>
      </p:sp>
      <p:sp>
        <p:nvSpPr>
          <p:cNvPr id="3" name="İçerik Yer Tutucusu 2">
            <a:extLst>
              <a:ext uri="{FF2B5EF4-FFF2-40B4-BE49-F238E27FC236}">
                <a16:creationId xmlns:a16="http://schemas.microsoft.com/office/drawing/2014/main" id="{2E3FD4B2-EF5D-47BF-8BDD-F4A24E8777CE}"/>
              </a:ext>
            </a:extLst>
          </p:cNvPr>
          <p:cNvSpPr>
            <a:spLocks noGrp="1"/>
          </p:cNvSpPr>
          <p:nvPr>
            <p:ph idx="1"/>
          </p:nvPr>
        </p:nvSpPr>
        <p:spPr/>
        <p:txBody>
          <a:bodyPr>
            <a:normAutofit lnSpcReduction="10000"/>
          </a:bodyPr>
          <a:lstStyle/>
          <a:p>
            <a:r>
              <a:rPr lang="tr-TR" dirty="0"/>
              <a:t>Son zamanlarda, "sürdürülebilir güvenli turizm" </a:t>
            </a:r>
            <a:r>
              <a:rPr lang="tr-TR" dirty="0" smtClean="0"/>
              <a:t>çoğu </a:t>
            </a:r>
            <a:r>
              <a:rPr lang="tr-TR" dirty="0"/>
              <a:t>ülkede sık görülen bir sorundur.</a:t>
            </a:r>
          </a:p>
          <a:p>
            <a:r>
              <a:rPr lang="tr-TR" dirty="0"/>
              <a:t>Güvenli </a:t>
            </a:r>
            <a:r>
              <a:rPr lang="tr-TR" dirty="0" smtClean="0"/>
              <a:t>turizme ve </a:t>
            </a:r>
            <a:r>
              <a:rPr lang="tr-TR" u="sng" dirty="0" smtClean="0"/>
              <a:t>turistik bölgeler-coğrafi ilişkilere </a:t>
            </a:r>
            <a:r>
              <a:rPr lang="tr-TR" dirty="0"/>
              <a:t>yönelik entegre stratejik </a:t>
            </a:r>
            <a:r>
              <a:rPr lang="tr-TR" dirty="0" smtClean="0"/>
              <a:t>risk /kriz eylem </a:t>
            </a:r>
            <a:r>
              <a:rPr lang="tr-TR" dirty="0"/>
              <a:t>planları Türkiye'de geliştirilmemiştir.</a:t>
            </a:r>
          </a:p>
          <a:p>
            <a:r>
              <a:rPr lang="tr-TR" dirty="0"/>
              <a:t>Stratejik çevresel ve beşeri risk analizine bağlı olarak ve sosyal sorumluluklara katkıda bulunan </a:t>
            </a:r>
            <a:r>
              <a:rPr lang="tr-TR" dirty="0" smtClean="0"/>
              <a:t>çok yönlü eylem </a:t>
            </a:r>
            <a:r>
              <a:rPr lang="tr-TR" dirty="0"/>
              <a:t>planlarının geliştirilmesi, </a:t>
            </a:r>
            <a:r>
              <a:rPr lang="tr-TR" dirty="0" smtClean="0"/>
              <a:t>en </a:t>
            </a:r>
            <a:r>
              <a:rPr lang="tr-TR" dirty="0"/>
              <a:t>yüksek önceliğe sahiptir.</a:t>
            </a:r>
          </a:p>
          <a:p>
            <a:r>
              <a:rPr lang="tr-TR" dirty="0"/>
              <a:t>"Güvenli turizm için hangi stratejik model tipleri bilinmekte ve kullanılmaktadır?", "Gerçekten kullanılmakta mıdır?", "Turizm Yönetişimi ve yönetimi ne kadar işlevseldir ?" sorularının araştırılması için gerekli </a:t>
            </a:r>
            <a:r>
              <a:rPr lang="tr-TR" dirty="0" smtClean="0"/>
              <a:t>verileri elde </a:t>
            </a:r>
            <a:r>
              <a:rPr lang="tr-TR" dirty="0"/>
              <a:t>etmek önemlidir.</a:t>
            </a:r>
          </a:p>
        </p:txBody>
      </p:sp>
    </p:spTree>
    <p:extLst>
      <p:ext uri="{BB962C8B-B14F-4D97-AF65-F5344CB8AC3E}">
        <p14:creationId xmlns:p14="http://schemas.microsoft.com/office/powerpoint/2010/main" val="29269369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9032A1A-EEE4-48DA-BEFA-F2AEBA341C90}"/>
              </a:ext>
            </a:extLst>
          </p:cNvPr>
          <p:cNvSpPr>
            <a:spLocks noGrp="1"/>
          </p:cNvSpPr>
          <p:nvPr>
            <p:ph type="title"/>
          </p:nvPr>
        </p:nvSpPr>
        <p:spPr/>
        <p:txBody>
          <a:bodyPr/>
          <a:lstStyle/>
          <a:p>
            <a:r>
              <a:rPr lang="tr-TR" dirty="0"/>
              <a:t>Değerlendirme 2</a:t>
            </a:r>
          </a:p>
        </p:txBody>
      </p:sp>
      <p:sp>
        <p:nvSpPr>
          <p:cNvPr id="3" name="İçerik Yer Tutucusu 2">
            <a:extLst>
              <a:ext uri="{FF2B5EF4-FFF2-40B4-BE49-F238E27FC236}">
                <a16:creationId xmlns:a16="http://schemas.microsoft.com/office/drawing/2014/main" id="{0EBA1267-EB5C-4E1B-B71D-F5112D20B525}"/>
              </a:ext>
            </a:extLst>
          </p:cNvPr>
          <p:cNvSpPr>
            <a:spLocks noGrp="1"/>
          </p:cNvSpPr>
          <p:nvPr>
            <p:ph idx="1"/>
          </p:nvPr>
        </p:nvSpPr>
        <p:spPr/>
        <p:txBody>
          <a:bodyPr>
            <a:normAutofit fontScale="85000" lnSpcReduction="20000"/>
          </a:bodyPr>
          <a:lstStyle/>
          <a:p>
            <a:r>
              <a:rPr lang="tr-TR" dirty="0"/>
              <a:t>Sürdürülebilir güvenli turizm için sosyal-politik bilincin yanı sıra </a:t>
            </a:r>
            <a:r>
              <a:rPr lang="tr-TR" dirty="0" smtClean="0"/>
              <a:t>yerel ve merkezi idari </a:t>
            </a:r>
            <a:r>
              <a:rPr lang="tr-TR" dirty="0"/>
              <a:t>kapasiteyi arttıran ve bazı önemli sorunlara odaklanan stratejik taktiksel çalışmaların geliştirilmesi beklenmektedir.</a:t>
            </a:r>
          </a:p>
          <a:p>
            <a:r>
              <a:rPr lang="tr-TR" dirty="0"/>
              <a:t>Bu şekilde, </a:t>
            </a:r>
            <a:r>
              <a:rPr lang="tr-TR" dirty="0" smtClean="0"/>
              <a:t>yönetimden kaynaklanan olası </a:t>
            </a:r>
            <a:r>
              <a:rPr lang="tr-TR" dirty="0"/>
              <a:t>risklerin yurtiçi ve yurtdışı turizm faaliyetlerine olumsuz etkilerinin ortadan kaldırılabileceği öngörülmektedir.</a:t>
            </a:r>
          </a:p>
          <a:p>
            <a:r>
              <a:rPr lang="tr-TR" dirty="0"/>
              <a:t> </a:t>
            </a:r>
            <a:r>
              <a:rPr lang="tr-TR" dirty="0" smtClean="0"/>
              <a:t>Üniversitelerin </a:t>
            </a:r>
            <a:r>
              <a:rPr lang="tr-TR" dirty="0"/>
              <a:t>ve diğer kurum /kuruluşların toplumsal kurumsal sorumlulukları paydaş olarak nedir. Üniversiteler en uygun modelin oluşturulmasını </a:t>
            </a:r>
            <a:r>
              <a:rPr lang="tr-TR" dirty="0" smtClean="0"/>
              <a:t>desteklemeli </a:t>
            </a:r>
            <a:r>
              <a:rPr lang="tr-TR" dirty="0"/>
              <a:t>ve idari makamlar uygun bir yasal düzenlemeye yardımcı </a:t>
            </a:r>
            <a:r>
              <a:rPr lang="tr-TR" dirty="0" smtClean="0"/>
              <a:t>olmalı; </a:t>
            </a:r>
            <a:r>
              <a:rPr lang="tr-TR" dirty="0"/>
              <a:t>yerel yönetimler ve sivil toplum örgütleri, yerel düzeyde dinamik ve gerekli </a:t>
            </a:r>
            <a:r>
              <a:rPr lang="tr-TR" dirty="0" smtClean="0"/>
              <a:t>rolleri yürütmelidir.</a:t>
            </a:r>
            <a:endParaRPr lang="tr-TR" dirty="0"/>
          </a:p>
          <a:p>
            <a:r>
              <a:rPr lang="tr-TR" dirty="0"/>
              <a:t>Bu yapılar ve roller ne kadar işlevselliğe hizmet etmektedirler. Bu konuda protokoller </a:t>
            </a:r>
            <a:r>
              <a:rPr lang="tr-TR" dirty="0" smtClean="0"/>
              <a:t>yapılması önemlidir.</a:t>
            </a:r>
            <a:endParaRPr lang="tr-TR" dirty="0"/>
          </a:p>
          <a:p>
            <a:r>
              <a:rPr lang="tr-TR" dirty="0"/>
              <a:t>Stratejik planlarda geliştirilmiş durum tespiti ve eylem planlarına </a:t>
            </a:r>
            <a:r>
              <a:rPr lang="tr-TR" dirty="0" smtClean="0"/>
              <a:t>genel olarak yer </a:t>
            </a:r>
            <a:r>
              <a:rPr lang="tr-TR" dirty="0"/>
              <a:t>verilmiştir. </a:t>
            </a:r>
          </a:p>
        </p:txBody>
      </p:sp>
    </p:spTree>
    <p:extLst>
      <p:ext uri="{BB962C8B-B14F-4D97-AF65-F5344CB8AC3E}">
        <p14:creationId xmlns:p14="http://schemas.microsoft.com/office/powerpoint/2010/main" val="33812686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Tespitler </a:t>
            </a:r>
            <a:endParaRPr lang="tr-TR" dirty="0"/>
          </a:p>
        </p:txBody>
      </p:sp>
      <p:sp>
        <p:nvSpPr>
          <p:cNvPr id="3" name="İçerik Yer Tutucusu 2"/>
          <p:cNvSpPr>
            <a:spLocks noGrp="1"/>
          </p:cNvSpPr>
          <p:nvPr>
            <p:ph idx="1"/>
          </p:nvPr>
        </p:nvSpPr>
        <p:spPr/>
        <p:txBody>
          <a:bodyPr/>
          <a:lstStyle/>
          <a:p>
            <a:r>
              <a:rPr lang="tr-TR" dirty="0">
                <a:latin typeface="Cambria" panose="02040503050406030204" pitchFamily="18" charset="0"/>
                <a:ea typeface="Calibri" panose="020F0502020204030204" pitchFamily="34" charset="0"/>
                <a:cs typeface="Times New Roman" panose="02020603050405020304" pitchFamily="18" charset="0"/>
              </a:rPr>
              <a:t>Görülen o ki, artık turizmde rekabet alanı,  “güvenli turizm” ya da “güvenlikte rekabet” ilkelerini de kapsamaktadır. </a:t>
            </a:r>
            <a:endParaRPr lang="tr-TR" dirty="0" smtClean="0">
              <a:latin typeface="Cambria" panose="02040503050406030204" pitchFamily="18" charset="0"/>
              <a:ea typeface="Calibri" panose="020F0502020204030204" pitchFamily="34" charset="0"/>
              <a:cs typeface="Times New Roman" panose="02020603050405020304" pitchFamily="18" charset="0"/>
            </a:endParaRPr>
          </a:p>
          <a:p>
            <a:r>
              <a:rPr lang="tr-TR" dirty="0" smtClean="0">
                <a:latin typeface="Cambria" panose="02040503050406030204" pitchFamily="18" charset="0"/>
                <a:ea typeface="Calibri" panose="020F0502020204030204" pitchFamily="34" charset="0"/>
                <a:cs typeface="Times New Roman" panose="02020603050405020304" pitchFamily="18" charset="0"/>
              </a:rPr>
              <a:t>Güvenlik </a:t>
            </a:r>
            <a:r>
              <a:rPr lang="tr-TR" dirty="0">
                <a:latin typeface="Cambria" panose="02040503050406030204" pitchFamily="18" charset="0"/>
                <a:ea typeface="Calibri" panose="020F0502020204030204" pitchFamily="34" charset="0"/>
                <a:cs typeface="Times New Roman" panose="02020603050405020304" pitchFamily="18" charset="0"/>
              </a:rPr>
              <a:t>konusu; kıyı, dağlık alan gibi hangi coğrafi mekân olursa olsun, turizmde başarı için önemsenmesi gereken, insan ve doğa kaynaklı farklı afet </a:t>
            </a:r>
            <a:r>
              <a:rPr lang="tr-TR" dirty="0" smtClean="0">
                <a:latin typeface="Cambria" panose="02040503050406030204" pitchFamily="18" charset="0"/>
                <a:ea typeface="Calibri" panose="020F0502020204030204" pitchFamily="34" charset="0"/>
                <a:cs typeface="Times New Roman" panose="02020603050405020304" pitchFamily="18" charset="0"/>
              </a:rPr>
              <a:t>tiplerini dikkate almalıdır. </a:t>
            </a:r>
          </a:p>
          <a:p>
            <a:endParaRPr lang="tr-TR" dirty="0">
              <a:latin typeface="Cambria" panose="02040503050406030204" pitchFamily="18" charset="0"/>
              <a:ea typeface="Calibri" panose="020F0502020204030204" pitchFamily="34" charset="0"/>
              <a:cs typeface="Times New Roman" panose="02020603050405020304" pitchFamily="18" charset="0"/>
            </a:endParaRPr>
          </a:p>
          <a:p>
            <a:r>
              <a:rPr lang="tr-TR" dirty="0">
                <a:latin typeface="Cambria" panose="02040503050406030204" pitchFamily="18" charset="0"/>
                <a:ea typeface="Calibri" panose="020F0502020204030204" pitchFamily="34" charset="0"/>
                <a:cs typeface="Times New Roman" panose="02020603050405020304" pitchFamily="18" charset="0"/>
              </a:rPr>
              <a:t>T</a:t>
            </a:r>
            <a:r>
              <a:rPr lang="tr-TR" dirty="0" smtClean="0">
                <a:latin typeface="Cambria" panose="02040503050406030204" pitchFamily="18" charset="0"/>
                <a:ea typeface="Calibri" panose="020F0502020204030204" pitchFamily="34" charset="0"/>
                <a:cs typeface="Times New Roman" panose="02020603050405020304" pitchFamily="18" charset="0"/>
              </a:rPr>
              <a:t>oplumsal</a:t>
            </a:r>
            <a:r>
              <a:rPr lang="tr-TR" dirty="0">
                <a:latin typeface="Cambria" panose="02040503050406030204" pitchFamily="18" charset="0"/>
                <a:ea typeface="Calibri" panose="020F0502020204030204" pitchFamily="34" charset="0"/>
                <a:cs typeface="Times New Roman" panose="02020603050405020304" pitchFamily="18" charset="0"/>
              </a:rPr>
              <a:t>, kurumsal ve yerel </a:t>
            </a:r>
            <a:r>
              <a:rPr lang="tr-TR" dirty="0" smtClean="0">
                <a:latin typeface="Cambria" panose="02040503050406030204" pitchFamily="18" charset="0"/>
                <a:ea typeface="Calibri" panose="020F0502020204030204" pitchFamily="34" charset="0"/>
                <a:cs typeface="Times New Roman" panose="02020603050405020304" pitchFamily="18" charset="0"/>
              </a:rPr>
              <a:t>kapasite ile sağlanan dirençlilik, </a:t>
            </a:r>
            <a:r>
              <a:rPr lang="tr-TR" dirty="0">
                <a:latin typeface="Cambria" panose="02040503050406030204" pitchFamily="18" charset="0"/>
                <a:ea typeface="Calibri" panose="020F0502020204030204" pitchFamily="34" charset="0"/>
                <a:cs typeface="Times New Roman" panose="02020603050405020304" pitchFamily="18" charset="0"/>
              </a:rPr>
              <a:t>aslında “refah” kavramı ile ilişkili </a:t>
            </a:r>
            <a:r>
              <a:rPr lang="tr-TR" dirty="0" smtClean="0">
                <a:latin typeface="Cambria" panose="02040503050406030204" pitchFamily="18" charset="0"/>
                <a:ea typeface="Calibri" panose="020F0502020204030204" pitchFamily="34" charset="0"/>
                <a:cs typeface="Times New Roman" panose="02020603050405020304" pitchFamily="18" charset="0"/>
              </a:rPr>
              <a:t>disiplinlerarası ve </a:t>
            </a:r>
            <a:r>
              <a:rPr lang="tr-TR" dirty="0" err="1" smtClean="0">
                <a:latin typeface="Cambria" panose="02040503050406030204" pitchFamily="18" charset="0"/>
                <a:ea typeface="Calibri" panose="020F0502020204030204" pitchFamily="34" charset="0"/>
                <a:cs typeface="Times New Roman" panose="02020603050405020304" pitchFamily="18" charset="0"/>
              </a:rPr>
              <a:t>sektörlerarası</a:t>
            </a:r>
            <a:r>
              <a:rPr lang="tr-TR" dirty="0" smtClean="0">
                <a:latin typeface="Cambria" panose="02040503050406030204" pitchFamily="18" charset="0"/>
                <a:ea typeface="Calibri" panose="020F0502020204030204" pitchFamily="34" charset="0"/>
                <a:cs typeface="Times New Roman" panose="02020603050405020304" pitchFamily="18" charset="0"/>
              </a:rPr>
              <a:t>  işbirliğinin önemli bir değer olarak kabul </a:t>
            </a:r>
            <a:r>
              <a:rPr lang="tr-TR" dirty="0">
                <a:latin typeface="Cambria" panose="02040503050406030204" pitchFamily="18" charset="0"/>
                <a:ea typeface="Calibri" panose="020F0502020204030204" pitchFamily="34" charset="0"/>
                <a:cs typeface="Times New Roman" panose="02020603050405020304" pitchFamily="18" charset="0"/>
              </a:rPr>
              <a:t>edilmesine bağlıdır. </a:t>
            </a:r>
            <a:r>
              <a:rPr lang="tr-TR" b="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557859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Tespitler </a:t>
            </a:r>
            <a:endParaRPr lang="tr-TR" dirty="0"/>
          </a:p>
        </p:txBody>
      </p:sp>
      <p:sp>
        <p:nvSpPr>
          <p:cNvPr id="3" name="İçerik Yer Tutucusu 2"/>
          <p:cNvSpPr>
            <a:spLocks noGrp="1"/>
          </p:cNvSpPr>
          <p:nvPr>
            <p:ph idx="1"/>
          </p:nvPr>
        </p:nvSpPr>
        <p:spPr/>
        <p:txBody>
          <a:bodyPr/>
          <a:lstStyle/>
          <a:p>
            <a:r>
              <a:rPr lang="tr-TR" dirty="0">
                <a:latin typeface="Cambria" panose="02040503050406030204" pitchFamily="18" charset="0"/>
                <a:ea typeface="Calibri" panose="020F0502020204030204" pitchFamily="34" charset="0"/>
                <a:cs typeface="Times New Roman" panose="02020603050405020304" pitchFamily="18" charset="0"/>
              </a:rPr>
              <a:t>Bu işbirliğinde; riskli alan ve konuların tespiti, doğal, teknolojik, sosyal, beşeri, politik koşulların kontrolü; </a:t>
            </a:r>
            <a:endParaRPr lang="tr-TR" dirty="0" smtClean="0">
              <a:latin typeface="Cambria" panose="02040503050406030204" pitchFamily="18" charset="0"/>
              <a:ea typeface="Calibri" panose="020F0502020204030204" pitchFamily="34" charset="0"/>
              <a:cs typeface="Times New Roman" panose="02020603050405020304" pitchFamily="18" charset="0"/>
            </a:endParaRPr>
          </a:p>
          <a:p>
            <a:r>
              <a:rPr lang="tr-TR" dirty="0" smtClean="0">
                <a:latin typeface="Cambria" panose="02040503050406030204" pitchFamily="18" charset="0"/>
                <a:ea typeface="Calibri" panose="020F0502020204030204" pitchFamily="34" charset="0"/>
                <a:cs typeface="Times New Roman" panose="02020603050405020304" pitchFamily="18" charset="0"/>
              </a:rPr>
              <a:t>Rasyonel plan/akılcı , </a:t>
            </a:r>
            <a:r>
              <a:rPr lang="tr-TR" dirty="0">
                <a:latin typeface="Cambria" panose="02040503050406030204" pitchFamily="18" charset="0"/>
                <a:ea typeface="Calibri" panose="020F0502020204030204" pitchFamily="34" charset="0"/>
                <a:cs typeface="Times New Roman" panose="02020603050405020304" pitchFamily="18" charset="0"/>
              </a:rPr>
              <a:t>politika ve yöntemlerin geliştirilmesinin sağlanması; </a:t>
            </a:r>
            <a:endParaRPr lang="tr-TR" dirty="0" smtClean="0">
              <a:latin typeface="Cambria" panose="02040503050406030204" pitchFamily="18" charset="0"/>
              <a:ea typeface="Calibri" panose="020F0502020204030204" pitchFamily="34" charset="0"/>
              <a:cs typeface="Times New Roman" panose="02020603050405020304" pitchFamily="18" charset="0"/>
            </a:endParaRPr>
          </a:p>
          <a:p>
            <a:r>
              <a:rPr lang="tr-TR" smtClean="0">
                <a:latin typeface="Cambria" panose="02040503050406030204" pitchFamily="18" charset="0"/>
                <a:ea typeface="Calibri" panose="020F0502020204030204" pitchFamily="34" charset="0"/>
                <a:cs typeface="Times New Roman" panose="02020603050405020304" pitchFamily="18" charset="0"/>
              </a:rPr>
              <a:t>Yasal karar </a:t>
            </a:r>
            <a:r>
              <a:rPr lang="tr-TR" dirty="0">
                <a:latin typeface="Cambria" panose="02040503050406030204" pitchFamily="18" charset="0"/>
                <a:ea typeface="Calibri" panose="020F0502020204030204" pitchFamily="34" charset="0"/>
                <a:cs typeface="Times New Roman" panose="02020603050405020304" pitchFamily="18" charset="0"/>
              </a:rPr>
              <a:t>alıcı ve uygulayıcıların eğitimi dâhil, her detayın düşünülerek yönlendirilmesi, farkındalığın artırılması ve bir kültür olarak topluma benimsetilmesi önemlidir. </a:t>
            </a:r>
            <a:endParaRPr lang="tr-TR" dirty="0" smtClean="0">
              <a:latin typeface="Cambria" panose="02040503050406030204" pitchFamily="18" charset="0"/>
              <a:ea typeface="Calibri" panose="020F0502020204030204" pitchFamily="34" charset="0"/>
              <a:cs typeface="Times New Roman" panose="02020603050405020304" pitchFamily="18" charset="0"/>
            </a:endParaRPr>
          </a:p>
          <a:p>
            <a:r>
              <a:rPr lang="tr-TR" dirty="0" smtClean="0">
                <a:latin typeface="Cambria" panose="02040503050406030204" pitchFamily="18" charset="0"/>
                <a:ea typeface="Calibri" panose="020F0502020204030204" pitchFamily="34" charset="0"/>
                <a:cs typeface="Times New Roman" panose="02020603050405020304" pitchFamily="18" charset="0"/>
              </a:rPr>
              <a:t>Bu </a:t>
            </a:r>
            <a:r>
              <a:rPr lang="tr-TR" dirty="0">
                <a:latin typeface="Cambria" panose="02040503050406030204" pitchFamily="18" charset="0"/>
                <a:ea typeface="Calibri" panose="020F0502020204030204" pitchFamily="34" charset="0"/>
                <a:cs typeface="Times New Roman" panose="02020603050405020304" pitchFamily="18" charset="0"/>
              </a:rPr>
              <a:t>farkındalıkta kamu, özel ve sivil paydaşların her biri yerel, ulusal ve uluslar arası düzeyde turizmin evrensel etik kodlarında yer alan sorumluluklara sahiptir. </a:t>
            </a:r>
            <a:endParaRPr lang="tr-TR"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9147046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Taktiksel Emperyalizm </a:t>
            </a:r>
            <a:endParaRPr lang="tr-TR" dirty="0"/>
          </a:p>
        </p:txBody>
      </p:sp>
      <p:sp>
        <p:nvSpPr>
          <p:cNvPr id="3" name="İçerik Yer Tutucusu 2"/>
          <p:cNvSpPr>
            <a:spLocks noGrp="1"/>
          </p:cNvSpPr>
          <p:nvPr>
            <p:ph idx="1"/>
          </p:nvPr>
        </p:nvSpPr>
        <p:spPr/>
        <p:txBody>
          <a:bodyPr/>
          <a:lstStyle/>
          <a:p>
            <a:r>
              <a:rPr lang="tr-TR" dirty="0" smtClean="0"/>
              <a:t>Gıdada yaşanan «şunu dikme, ekme bunu dik, ben üretiyorum, sen üretme anlayışı </a:t>
            </a:r>
          </a:p>
          <a:p>
            <a:endParaRPr lang="tr-TR" dirty="0"/>
          </a:p>
          <a:p>
            <a:r>
              <a:rPr lang="tr-TR" dirty="0" smtClean="0"/>
              <a:t>Turizm faaliyetlerinde de var mıdır ? </a:t>
            </a:r>
          </a:p>
          <a:p>
            <a:r>
              <a:rPr lang="tr-TR" dirty="0" smtClean="0"/>
              <a:t>Kıyılarımızda neden Yunan adaları benzeri turlar yok … sürekli cebimizden bilerek veya bilmeyerek başka devletlerin sektörlerini beslemekteyiz. </a:t>
            </a:r>
            <a:endParaRPr lang="tr-TR" dirty="0"/>
          </a:p>
        </p:txBody>
      </p:sp>
    </p:spTree>
    <p:extLst>
      <p:ext uri="{BB962C8B-B14F-4D97-AF65-F5344CB8AC3E}">
        <p14:creationId xmlns:p14="http://schemas.microsoft.com/office/powerpoint/2010/main" val="753887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Taktiksel Emperyalizm : temel davranışları</a:t>
            </a:r>
            <a:endParaRPr lang="tr-TR" dirty="0"/>
          </a:p>
        </p:txBody>
      </p:sp>
      <p:sp>
        <p:nvSpPr>
          <p:cNvPr id="3" name="İçerik Yer Tutucusu 2"/>
          <p:cNvSpPr>
            <a:spLocks noGrp="1"/>
          </p:cNvSpPr>
          <p:nvPr>
            <p:ph idx="1"/>
          </p:nvPr>
        </p:nvSpPr>
        <p:spPr/>
        <p:txBody>
          <a:bodyPr>
            <a:normAutofit fontScale="70000" lnSpcReduction="20000"/>
          </a:bodyPr>
          <a:lstStyle/>
          <a:p>
            <a:r>
              <a:rPr lang="tr-TR" dirty="0" smtClean="0"/>
              <a:t>i)kendinde </a:t>
            </a:r>
            <a:r>
              <a:rPr lang="tr-TR" dirty="0"/>
              <a:t>olmayıp, başka bir ülkede olan kaynaklara sahip olma, </a:t>
            </a:r>
          </a:p>
          <a:p>
            <a:r>
              <a:rPr lang="tr-TR" dirty="0"/>
              <a:t>ii) kendinde olanı koruma (sürdürülemez enerji kaynakları gibi), uygun gördüğü bir zaman kullanmaya erteleme ve ihtiyaçları başka ülkenin kaynaklarından karşılama,</a:t>
            </a:r>
          </a:p>
          <a:p>
            <a:r>
              <a:rPr lang="tr-TR" dirty="0"/>
              <a:t> iii) başka ülkenin kaynaklarını zor kullanarak kullandırmama ve uygun bir zaman kullanım için bekletme. </a:t>
            </a:r>
          </a:p>
          <a:p>
            <a:r>
              <a:rPr lang="tr-TR" dirty="0"/>
              <a:t>Egemen ülkenin, sömürdüğü ülke içinde uyguladığı bölgesel gelişme teorileri için de aşağı yukarı benzerdir</a:t>
            </a:r>
            <a:r>
              <a:rPr lang="tr-TR" dirty="0" smtClean="0"/>
              <a:t>.</a:t>
            </a:r>
          </a:p>
          <a:p>
            <a:r>
              <a:rPr lang="tr-TR" dirty="0" smtClean="0"/>
              <a:t> </a:t>
            </a:r>
            <a:r>
              <a:rPr lang="tr-TR" dirty="0"/>
              <a:t>Ancak emperyalist alışveriş, görünürde, halk istese de istemese de, her iki ülkenin </a:t>
            </a:r>
            <a:r>
              <a:rPr lang="tr-TR" b="1" i="1" dirty="0"/>
              <a:t>yönetimlerinin rızası ve uzlaşması ile ortaya çıkan bir ticari alışveriştir.</a:t>
            </a:r>
            <a:r>
              <a:rPr lang="tr-TR" dirty="0"/>
              <a:t> </a:t>
            </a:r>
            <a:endParaRPr lang="tr-TR" dirty="0" smtClean="0"/>
          </a:p>
          <a:p>
            <a:r>
              <a:rPr lang="tr-TR" dirty="0" smtClean="0"/>
              <a:t>Sömürülmeyi </a:t>
            </a:r>
            <a:r>
              <a:rPr lang="tr-TR" dirty="0"/>
              <a:t>kabul eden ülkede, yönetimin, halkına izah ettiği bir kalkınma iradesi bulunmaktadır.  Bu tip </a:t>
            </a:r>
            <a:r>
              <a:rPr lang="tr-TR"/>
              <a:t>bir </a:t>
            </a:r>
            <a:r>
              <a:rPr lang="tr-TR" smtClean="0"/>
              <a:t>anlaşma, </a:t>
            </a:r>
            <a:r>
              <a:rPr lang="tr-TR" dirty="0"/>
              <a:t>kalkınma vaadi ile ülkeleri daha da yoksullaştırmaya iten bir ekolojik emperyalizme yol açtığı genel bir yaklaşımdır</a:t>
            </a:r>
            <a:r>
              <a:rPr lang="tr-TR"/>
              <a:t>.  </a:t>
            </a:r>
            <a:endParaRPr lang="tr-TR" smtClean="0"/>
          </a:p>
          <a:p>
            <a:r>
              <a:rPr lang="tr-TR" smtClean="0"/>
              <a:t>Teknolojik </a:t>
            </a:r>
            <a:r>
              <a:rPr lang="tr-TR" dirty="0"/>
              <a:t>gelişmelerden destek alarak, geliştirilmiş baskı ve korkutma modelleri ile desteklenen hileli seçimler yoluyla, idare sömürülmeyi kabul ettiren </a:t>
            </a:r>
            <a:r>
              <a:rPr lang="tr-TR" dirty="0" err="1"/>
              <a:t>hibrit</a:t>
            </a:r>
            <a:r>
              <a:rPr lang="tr-TR" dirty="0"/>
              <a:t> modeller de oluşturabilir.</a:t>
            </a:r>
          </a:p>
          <a:p>
            <a:endParaRPr lang="tr-TR" dirty="0"/>
          </a:p>
        </p:txBody>
      </p:sp>
    </p:spTree>
    <p:extLst>
      <p:ext uri="{BB962C8B-B14F-4D97-AF65-F5344CB8AC3E}">
        <p14:creationId xmlns:p14="http://schemas.microsoft.com/office/powerpoint/2010/main" val="4604183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24000" y="711201"/>
            <a:ext cx="9144000" cy="5434013"/>
          </a:xfrm>
          <a:noFill/>
        </p:spPr>
      </p:pic>
    </p:spTree>
    <p:extLst>
      <p:ext uri="{BB962C8B-B14F-4D97-AF65-F5344CB8AC3E}">
        <p14:creationId xmlns:p14="http://schemas.microsoft.com/office/powerpoint/2010/main" val="2887239570"/>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Text Placeholder 4">
            <a:extLst>
              <a:ext uri="{FF2B5EF4-FFF2-40B4-BE49-F238E27FC236}">
                <a16:creationId xmlns:a16="http://schemas.microsoft.com/office/drawing/2014/main" id="{A70F410A-182D-441E-B724-4A4D5F44FB17}"/>
              </a:ext>
            </a:extLst>
          </p:cNvPr>
          <p:cNvSpPr>
            <a:spLocks noGrp="1" noChangeArrowheads="1"/>
          </p:cNvSpPr>
          <p:nvPr>
            <p:ph type="body" sz="quarter" idx="13"/>
          </p:nvPr>
        </p:nvSpPr>
        <p:spPr>
          <a:xfrm>
            <a:off x="1524000" y="1"/>
            <a:ext cx="9144000" cy="188913"/>
          </a:xfrm>
        </p:spPr>
        <p:txBody>
          <a:bodyPr>
            <a:normAutofit fontScale="92500" lnSpcReduction="20000"/>
          </a:bodyPr>
          <a:lstStyle/>
          <a:p>
            <a:endParaRPr lang="en-US" altLang="en-US">
              <a:ea typeface="SimSun" panose="02010600030101010101" pitchFamily="2" charset="-122"/>
            </a:endParaRPr>
          </a:p>
        </p:txBody>
      </p:sp>
      <p:sp>
        <p:nvSpPr>
          <p:cNvPr id="135174" name="Text Placeholder 5">
            <a:extLst>
              <a:ext uri="{FF2B5EF4-FFF2-40B4-BE49-F238E27FC236}">
                <a16:creationId xmlns:a16="http://schemas.microsoft.com/office/drawing/2014/main" id="{5A04B385-B840-4BE6-99C3-15438C5B10C6}"/>
              </a:ext>
            </a:extLst>
          </p:cNvPr>
          <p:cNvSpPr>
            <a:spLocks noGrp="1" noChangeArrowheads="1"/>
          </p:cNvSpPr>
          <p:nvPr>
            <p:ph type="body" sz="quarter" idx="14"/>
          </p:nvPr>
        </p:nvSpPr>
        <p:spPr>
          <a:xfrm>
            <a:off x="1692276" y="6421438"/>
            <a:ext cx="1008063" cy="215900"/>
          </a:xfrm>
        </p:spPr>
        <p:txBody>
          <a:bodyPr>
            <a:normAutofit fontScale="92500" lnSpcReduction="10000"/>
          </a:bodyPr>
          <a:lstStyle/>
          <a:p>
            <a:endParaRPr lang="en-US" altLang="en-US">
              <a:ea typeface="SimSun" panose="02010600030101010101" pitchFamily="2" charset="-122"/>
            </a:endParaRPr>
          </a:p>
        </p:txBody>
      </p:sp>
      <p:sp>
        <p:nvSpPr>
          <p:cNvPr id="96262" name="WordArt 7">
            <a:extLst>
              <a:ext uri="{FF2B5EF4-FFF2-40B4-BE49-F238E27FC236}">
                <a16:creationId xmlns:a16="http://schemas.microsoft.com/office/drawing/2014/main" id="{8567B634-F6E0-4E99-A5E2-5AD087FF669E}"/>
              </a:ext>
            </a:extLst>
          </p:cNvPr>
          <p:cNvSpPr>
            <a:spLocks noChangeArrowheads="1" noChangeShapeType="1" noTextEdit="1"/>
          </p:cNvSpPr>
          <p:nvPr/>
        </p:nvSpPr>
        <p:spPr bwMode="auto">
          <a:xfrm>
            <a:off x="1860884" y="1860883"/>
            <a:ext cx="9464842" cy="2518611"/>
          </a:xfrm>
          <a:prstGeom prst="rect">
            <a:avLst/>
          </a:prstGeom>
          <a:extLst>
            <a:ext uri="{91240B29-F687-4F45-9708-019B960494DF}">
              <a14:hiddenLine xmlns:a14="http://schemas.microsoft.com/office/drawing/2010/main" w="9525">
                <a:noFill/>
                <a:round/>
                <a:headEnd/>
                <a:tailEnd/>
              </a14:hiddenLine>
            </a:ext>
          </a:extLst>
        </p:spPr>
        <p:txBody>
          <a:bodyPr wrap="none" fromWordArt="1">
            <a:prstTxWarp prst="textTriangle">
              <a:avLst>
                <a:gd name="adj" fmla="val 53822"/>
              </a:avLst>
            </a:prstTxWarp>
            <a:scene3d>
              <a:camera prst="legacyObliqueTopLeft"/>
              <a:lightRig rig="legacyNormal3" dir="r"/>
            </a:scene3d>
            <a:sp3d extrusionH="201600" prstMaterial="legacyMatte">
              <a:extrusionClr>
                <a:srgbClr val="0066CC"/>
              </a:extrusionClr>
              <a:contourClr>
                <a:srgbClr val="FFFFCC"/>
              </a:contourClr>
            </a:sp3d>
          </a:bodyPr>
          <a:lstStyle/>
          <a:p>
            <a:pPr algn="ctr" eaLnBrk="1" hangingPunct="1">
              <a:buFont typeface="Arial" panose="020B0604020202020204" pitchFamily="34" charset="0"/>
              <a:buNone/>
              <a:defRPr/>
            </a:pPr>
            <a:r>
              <a:rPr lang="tr-TR" sz="3600">
                <a:gradFill rotWithShape="1">
                  <a:gsLst>
                    <a:gs pos="0">
                      <a:srgbClr val="FFFFCC"/>
                    </a:gs>
                    <a:gs pos="100000">
                      <a:srgbClr val="FF9999"/>
                    </a:gs>
                  </a:gsLst>
                  <a:lin ang="5400000" scaled="1"/>
                </a:gradFill>
                <a:latin typeface="SimSun" panose="02010600030101010101" pitchFamily="2" charset="-122"/>
              </a:rPr>
              <a:t>İLGİNİZE TEŞEKKÜR EDERİM</a:t>
            </a:r>
          </a:p>
        </p:txBody>
      </p:sp>
      <p:pic>
        <p:nvPicPr>
          <p:cNvPr id="5" name="Picture 5" descr="AG00602_"/>
          <p:cNvPicPr>
            <a:picLocks noGrp="1" noChangeAspect="1" noChangeArrowheads="1" noCrop="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6917906" y="4379494"/>
            <a:ext cx="1943100" cy="1800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20468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901</TotalTime>
  <Words>2611</Words>
  <Application>Microsoft Office PowerPoint</Application>
  <PresentationFormat>Geniş ekran</PresentationFormat>
  <Paragraphs>204</Paragraphs>
  <Slides>47</Slides>
  <Notes>1</Notes>
  <HiddenSlides>0</HiddenSlides>
  <MMClips>0</MMClips>
  <ScaleCrop>false</ScaleCrop>
  <HeadingPairs>
    <vt:vector size="8" baseType="variant">
      <vt:variant>
        <vt:lpstr>Kullanılan Yazı Tipleri</vt:lpstr>
      </vt:variant>
      <vt:variant>
        <vt:i4>9</vt:i4>
      </vt:variant>
      <vt:variant>
        <vt:lpstr>Tema</vt:lpstr>
      </vt:variant>
      <vt:variant>
        <vt:i4>1</vt:i4>
      </vt:variant>
      <vt:variant>
        <vt:lpstr>Eklenmiş OLE Hizmet Programları</vt:lpstr>
      </vt:variant>
      <vt:variant>
        <vt:i4>1</vt:i4>
      </vt:variant>
      <vt:variant>
        <vt:lpstr>Slayt Başlıkları</vt:lpstr>
      </vt:variant>
      <vt:variant>
        <vt:i4>47</vt:i4>
      </vt:variant>
    </vt:vector>
  </HeadingPairs>
  <TitlesOfParts>
    <vt:vector size="58" baseType="lpstr">
      <vt:lpstr>宋体</vt:lpstr>
      <vt:lpstr>宋体</vt:lpstr>
      <vt:lpstr>Arial</vt:lpstr>
      <vt:lpstr>Calibri</vt:lpstr>
      <vt:lpstr>Calibri Light</vt:lpstr>
      <vt:lpstr>Cambria</vt:lpstr>
      <vt:lpstr>Times New Roman</vt:lpstr>
      <vt:lpstr>Verdana</vt:lpstr>
      <vt:lpstr>Wingdings</vt:lpstr>
      <vt:lpstr>Office Theme</vt:lpstr>
      <vt:lpstr>Document</vt:lpstr>
      <vt:lpstr>PowerPoint Sunusu</vt:lpstr>
      <vt:lpstr>GÜVENLİ TURİZM 27 Mayıs 2025 </vt:lpstr>
      <vt:lpstr>Bilimsel Etkileşim Uygulamaları /"Scientific Interaction Practices" </vt:lpstr>
      <vt:lpstr>GÜVENLİ TURİZM VE RİSK YÖNETİMİ </vt:lpstr>
      <vt:lpstr>GÜVENLİ TURİZM VE RİSK YÖNETİMİ :Antik Yunan filozoflarından Sokrates (MÖ 469-MÖ 399), “Bir şeyi daha iyi kullanmak için onunla ilgilenmemiz gerekir” derken, Aristo (MÖ 384–MÖ 322) ise; “Bir şeyi bilmemiz için varlık nedenini ortaya koymak gerekliliğini” sorgulamıştır. </vt:lpstr>
      <vt:lpstr>Turizm ve GÜVENLİ TURİZM : https://turkiyeturizmansiklopedisi.com/guvenli-turizm</vt:lpstr>
      <vt:lpstr>PowerPoint Sunusu</vt:lpstr>
      <vt:lpstr>GÜVENLİK NEDİR ?</vt:lpstr>
      <vt:lpstr>Güvenlik ile ilgili konular nelerdir?</vt:lpstr>
      <vt:lpstr>PowerPoint Sunusu</vt:lpstr>
      <vt:lpstr>PowerPoint Sunusu</vt:lpstr>
      <vt:lpstr>Turizm Yönetimi ve Politikasındaki yeni yaklaşım</vt:lpstr>
      <vt:lpstr>Günümüzün temel turizm ilkelerini etkileyen unsurlar</vt:lpstr>
      <vt:lpstr>               TURİZM ÇALIŞTAYLARIMIZ  </vt:lpstr>
      <vt:lpstr>Bu çalıştaylar nasıl geliştirilmiştir?</vt:lpstr>
      <vt:lpstr>Birleşik Krallık _ Fırtınalar </vt:lpstr>
      <vt:lpstr>BÜYÜK SEL /SU BASKINLARI FARKINDALIK GÜNÜ</vt:lpstr>
      <vt:lpstr>YABANCI ZİYARETÇİ- TURİST AZALMA  PANİĞİ </vt:lpstr>
      <vt:lpstr>TURİZM SEKTÖRÜNDE RİSK FARKINDALIĞI SWOT/ GZFT (11. plan TÖİKR yararlanılmıştır)</vt:lpstr>
      <vt:lpstr>Artık “güvenli turizm” başlığı altında ziyaret edilen mekânların özelliklerini;  i) risk içerdiği bilinen bir gayzer, yanardağ etekleri veya büyük dalgalara maruz kalabilecek plajlar ve kıyı alanları, ii)hiç akla gelmeyen ve aniden meteorolojik ve/veya jeolojik nedenlerden kaynaklanan ve tehdit dolu ortamlara dönüşen ziyaret merkezleri,  iii) Çeşitli nedenlerle kaotik ortamlar doğduğunda, insan kaynaklı silahlı terör eylemleri için cazip olabilecek alanlar olarak tanımlamak ve güvenlik açıklarını düşünerek turistik faaliyetleri planlamak önem taşımaktadır. </vt:lpstr>
      <vt:lpstr>PowerPoint Sunusu</vt:lpstr>
      <vt:lpstr>PowerPoint Sunusu</vt:lpstr>
      <vt:lpstr>Bazı popüler turistik destinasyonlar, doğa kaynaklı tehditleri çekici değerler haline getirmeyi başarabilen stratejiler ile ayakta kalabilmektedir.   -Turizm firmalarının yanısıra, kamu yönetimleri de, idari web sayfalarında güvenli bir turizm deneyimi için talimat ve ilkeleri ortaya koyarak, turistlerde güvenli seyahat duygusunu güçlendiren bilgilendirmeyi önemseyen yapılanmaları,  erişilebilir hale getirmiştir.   Dağlık alanlarda turizmin güvenliğini sağlamak adına önceden, optimum nüfus ve araç sayısına dikkat edileceği başta olmak üzere, her alanın özelliğini dikkate alan, ihtiyatlılık ilkesi içinde yapılan çalışmalar, turist adaylarıyla önceden elektronik ortamlarda web sayfalarında paylaşılarak, güven iklimi oluşturulmasına özen gösterilmektedir.  </vt:lpstr>
      <vt:lpstr>İspanya'nın sömürgesi (14.yüzyıl) Kanarya Adaları grubundan La Palma Adası'nda 19 Eylül'den bu yana aktif olan Cumbre Vieja Yanardağı'nda lav akışı 5 ağızdan ve 10 farklı koldan devam ediyor. Sanayi, Ticaret ve Turizm Bakanı Reyes Maroto, "(La Palma patlaması) turistleri adaya çekebilecek bir fırsat" </vt:lpstr>
      <vt:lpstr>Son tarihler gelişimi/Turizmde gerilemeler  </vt:lpstr>
      <vt:lpstr>Onikinci Kalkınma Planı (2024-2028)</vt:lpstr>
      <vt:lpstr>2053 yılına doğru </vt:lpstr>
      <vt:lpstr>Güvenlik konusunda iki temel unsur Güvenlik konusu iki temel değişmeyi içermektedir: (i) tesislerin güvenliği (turist) ve  (ii) terörist saldırılar ve doğa kaynaklı afetler açısından ülkenin/bölgenin güvenliği. Ayrıca, turizm sektörünün ulusal ve sınır ötesi etkilere açılımı ile oluşan "sektörel güvenlik açığı" da dikkate alınmalıdır. (ülke-küresel ilişkiler)</vt:lpstr>
      <vt:lpstr>Turizm -Güvenlik ilişkisi  </vt:lpstr>
      <vt:lpstr>ULUSLARARASI TEMALAR :</vt:lpstr>
      <vt:lpstr>Explore the world, but leave only footprints.   Dünyayı keşfedin ama sadece ayak izlerinizi bırakın.</vt:lpstr>
      <vt:lpstr>GELECEK SENARYOSUNDA TURİZM GÜVENLİĞİ</vt:lpstr>
      <vt:lpstr>ULUSLARARASI ilişki ağları  Türkiye için ne kadar işlevsellik sağlıyor?</vt:lpstr>
      <vt:lpstr>Dağ Eğitimi ve İnovasyon Manifestosu (MEIM) imzalayan ülkeler </vt:lpstr>
      <vt:lpstr>Manifesto içeriği  _kamu politikası </vt:lpstr>
      <vt:lpstr>Turizm ilişkisi –gençler ne istiyor ?</vt:lpstr>
      <vt:lpstr>Hukuki Yapılardaki Bozulmalar </vt:lpstr>
      <vt:lpstr>Türkiye bir dağlık alan ülkesidir.</vt:lpstr>
      <vt:lpstr>Turizmde kaliteyi sağlamak için emniyet ve güvenlik önemlidir.</vt:lpstr>
      <vt:lpstr>Değerlendirme 1</vt:lpstr>
      <vt:lpstr>Değerlendirme 2</vt:lpstr>
      <vt:lpstr>Tespitler </vt:lpstr>
      <vt:lpstr>Tespitler </vt:lpstr>
      <vt:lpstr>Taktiksel Emperyalizm </vt:lpstr>
      <vt:lpstr>Taktiksel Emperyalizm : temel davranışları</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SOCIAL RESPONSIBILITIES OF STAKEHOLDERS IN TERMS OF THE SECURE TOURISM AT DISASTERS and SUSTAINABLE TOURISM GOVERNANCE</dc:title>
  <dc:creator>Asus</dc:creator>
  <cp:lastModifiedBy>zerrin toprak</cp:lastModifiedBy>
  <cp:revision>146</cp:revision>
  <dcterms:created xsi:type="dcterms:W3CDTF">2017-04-19T20:52:00Z</dcterms:created>
  <dcterms:modified xsi:type="dcterms:W3CDTF">2025-05-22T12:17:38Z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1033-10.2.0.5811</vt:lpwstr>
  </property>
</Properties>
</file>