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97" r:id="rId2"/>
    <p:sldId id="286" r:id="rId3"/>
    <p:sldId id="276" r:id="rId4"/>
    <p:sldId id="277" r:id="rId5"/>
    <p:sldId id="278" r:id="rId6"/>
    <p:sldId id="279" r:id="rId7"/>
    <p:sldId id="280" r:id="rId8"/>
    <p:sldId id="265" r:id="rId9"/>
    <p:sldId id="257" r:id="rId10"/>
    <p:sldId id="281" r:id="rId11"/>
    <p:sldId id="307" r:id="rId12"/>
    <p:sldId id="267" r:id="rId13"/>
    <p:sldId id="268" r:id="rId14"/>
    <p:sldId id="269" r:id="rId15"/>
    <p:sldId id="264" r:id="rId16"/>
    <p:sldId id="266" r:id="rId17"/>
    <p:sldId id="262" r:id="rId18"/>
    <p:sldId id="274" r:id="rId19"/>
    <p:sldId id="270" r:id="rId20"/>
    <p:sldId id="271" r:id="rId21"/>
    <p:sldId id="272" r:id="rId22"/>
    <p:sldId id="273" r:id="rId23"/>
    <p:sldId id="398" r:id="rId24"/>
    <p:sldId id="400" r:id="rId25"/>
    <p:sldId id="399" r:id="rId26"/>
    <p:sldId id="261" r:id="rId27"/>
    <p:sldId id="263" r:id="rId28"/>
    <p:sldId id="401" r:id="rId29"/>
    <p:sldId id="275" r:id="rId30"/>
    <p:sldId id="260" r:id="rId31"/>
    <p:sldId id="396" r:id="rId32"/>
    <p:sldId id="366"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48"/>
      </p:cViewPr>
      <p:guideLst/>
    </p:cSldViewPr>
  </p:slideViewPr>
  <p:notesTextViewPr>
    <p:cViewPr>
      <p:scale>
        <a:sx n="1" d="1"/>
        <a:sy n="1" d="1"/>
      </p:scale>
      <p:origin x="0" y="0"/>
    </p:cViewPr>
  </p:notesTextViewPr>
  <p:sorterViewPr>
    <p:cViewPr>
      <p:scale>
        <a:sx n="100" d="100"/>
        <a:sy n="100" d="100"/>
      </p:scale>
      <p:origin x="0" y="-96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7F76A5-44AF-4DD3-A905-0BEECA9DAF27}" type="datetimeFigureOut">
              <a:rPr lang="tr-TR" smtClean="0"/>
              <a:t>24.03.2026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232A7-FD1B-44D5-9DB1-29CCEB873AC5}" type="slidenum">
              <a:rPr lang="tr-TR" smtClean="0"/>
              <a:t>‹#›</a:t>
            </a:fld>
            <a:endParaRPr lang="tr-TR"/>
          </a:p>
        </p:txBody>
      </p:sp>
    </p:spTree>
    <p:extLst>
      <p:ext uri="{BB962C8B-B14F-4D97-AF65-F5344CB8AC3E}">
        <p14:creationId xmlns:p14="http://schemas.microsoft.com/office/powerpoint/2010/main" val="124091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BE232A7-FD1B-44D5-9DB1-29CCEB873AC5}" type="slidenum">
              <a:rPr lang="tr-TR" smtClean="0"/>
              <a:t>6</a:t>
            </a:fld>
            <a:endParaRPr lang="tr-TR"/>
          </a:p>
        </p:txBody>
      </p:sp>
    </p:spTree>
    <p:extLst>
      <p:ext uri="{BB962C8B-B14F-4D97-AF65-F5344CB8AC3E}">
        <p14:creationId xmlns:p14="http://schemas.microsoft.com/office/powerpoint/2010/main" val="2274291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3DB56F-9F77-4801-A929-BBE29049AF4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8E9D37CB-4279-43EF-8E12-C61E54321D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3AC54E1-51D3-4A7F-8F9C-4D4B6434C5C8}"/>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5" name="Alt Bilgi Yer Tutucusu 4">
            <a:extLst>
              <a:ext uri="{FF2B5EF4-FFF2-40B4-BE49-F238E27FC236}">
                <a16:creationId xmlns:a16="http://schemas.microsoft.com/office/drawing/2014/main" id="{C346EA66-96BB-4FA4-87F7-2A9D29DCDB0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4EAE0C7-0063-4310-B33D-BCF7566807E4}"/>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66838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9CA071-D0D1-46D8-B266-33EE375DAA8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309EA9B-8995-43BF-8695-EECB0FB5645A}"/>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7207389-193B-4B1C-969A-B57E5547844B}"/>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5" name="Alt Bilgi Yer Tutucusu 4">
            <a:extLst>
              <a:ext uri="{FF2B5EF4-FFF2-40B4-BE49-F238E27FC236}">
                <a16:creationId xmlns:a16="http://schemas.microsoft.com/office/drawing/2014/main" id="{54D6A18D-EE2D-4BF4-BEBF-201D0693CAA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84EAC31-2E3D-4575-8D6A-29B44633BEFA}"/>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3025363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7FB0B3-C7AA-458F-A459-1DE1A1BF4E0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CC2DC1D-DFC8-4D6A-9F17-60AEFC5683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3AB568B-3D86-424F-A766-8811141791D3}"/>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5" name="Alt Bilgi Yer Tutucusu 4">
            <a:extLst>
              <a:ext uri="{FF2B5EF4-FFF2-40B4-BE49-F238E27FC236}">
                <a16:creationId xmlns:a16="http://schemas.microsoft.com/office/drawing/2014/main" id="{805EEF49-73E7-493D-92E5-D943AA96406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DD065D6-0326-43BC-A650-F3C26DBCC82D}"/>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2758389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6EA15C-B643-4D36-8808-4D8325CA3DB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543FFE4-575D-479B-BFB0-3D51691C92AF}"/>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054C083D-4C47-44BD-B692-A58487C4C64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AE7B53F-49A4-4685-B829-EA46510044DF}"/>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6" name="Alt Bilgi Yer Tutucusu 5">
            <a:extLst>
              <a:ext uri="{FF2B5EF4-FFF2-40B4-BE49-F238E27FC236}">
                <a16:creationId xmlns:a16="http://schemas.microsoft.com/office/drawing/2014/main" id="{CD170DA8-1F67-4BDB-B7C5-705BD55CBCA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399A71A-74BE-40C2-8EDE-0EFEA99E8083}"/>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2416068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11BA0C-000C-4B6C-BE31-E9DEC03C2D7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7FA6651-D4F2-4D93-A38C-01A1B62B06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6A485EE-52B9-4D4B-827B-0BE3EE67E2F1}"/>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579CF9F-1A2C-440B-807A-3C4470F650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1440394-BDF6-44C6-9F3D-3C1DD24AE58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9C3605F-9521-46C7-815C-362CE2A9DA05}"/>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8" name="Alt Bilgi Yer Tutucusu 7">
            <a:extLst>
              <a:ext uri="{FF2B5EF4-FFF2-40B4-BE49-F238E27FC236}">
                <a16:creationId xmlns:a16="http://schemas.microsoft.com/office/drawing/2014/main" id="{015C2BC2-A164-4FA2-8DF5-5B1D36BFFA5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E9FC1C8C-DBB7-4E50-88D7-440876F6FA4A}"/>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4219567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504754-8270-4CA9-A1F8-61B9A9A27E4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1A3C005A-DE5A-4525-B888-751D4B82C03C}"/>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4" name="Alt Bilgi Yer Tutucusu 3">
            <a:extLst>
              <a:ext uri="{FF2B5EF4-FFF2-40B4-BE49-F238E27FC236}">
                <a16:creationId xmlns:a16="http://schemas.microsoft.com/office/drawing/2014/main" id="{1324BBBD-A80D-4486-9703-F4CD3F53463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A55A4AA-7F00-4926-8723-E7B9E6C6CFEF}"/>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293811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2F77A0E-E179-456F-BADA-D821E6C62D31}"/>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3" name="Alt Bilgi Yer Tutucusu 2">
            <a:extLst>
              <a:ext uri="{FF2B5EF4-FFF2-40B4-BE49-F238E27FC236}">
                <a16:creationId xmlns:a16="http://schemas.microsoft.com/office/drawing/2014/main" id="{8E8679B1-0509-4FCA-A840-87C42AF9C6F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40892AE-D440-4C41-9EE4-0B99C39E244A}"/>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919485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F2E010-F66B-4A6E-B21F-FFAB12C4316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ADA6E32-FEE2-442E-BD2B-DDD0E63156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969D545-8928-496A-BC02-95D332EF27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1295666-7F0C-4727-BB48-800A4029F824}"/>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6" name="Alt Bilgi Yer Tutucusu 5">
            <a:extLst>
              <a:ext uri="{FF2B5EF4-FFF2-40B4-BE49-F238E27FC236}">
                <a16:creationId xmlns:a16="http://schemas.microsoft.com/office/drawing/2014/main" id="{E54308A6-66F3-405B-B8B5-AD7E585A680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9A69DB3-DB54-4AC5-A513-182AA6CD160E}"/>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4170225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CE75EB-C5C4-4B2A-8C07-F265B7051DA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2CDC98F-284B-4E41-A386-6180BC5B23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31EB6405-7178-4B3D-BB44-8EE0A0B26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45091BC-4E85-4827-A56B-E50AA7CB8147}"/>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6" name="Alt Bilgi Yer Tutucusu 5">
            <a:extLst>
              <a:ext uri="{FF2B5EF4-FFF2-40B4-BE49-F238E27FC236}">
                <a16:creationId xmlns:a16="http://schemas.microsoft.com/office/drawing/2014/main" id="{CAFC54DA-6BA8-4AD4-A3DA-AEB769385C9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C113B4A-5796-4C3B-AE01-7BC2EEC8E54F}"/>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2988280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74729A-F833-4220-8626-A0C2E23D21D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C0F9DBBC-D40B-4A4D-A31C-E934A1AB7C4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B26109D-1786-462C-9483-9F68E1032852}"/>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5" name="Alt Bilgi Yer Tutucusu 4">
            <a:extLst>
              <a:ext uri="{FF2B5EF4-FFF2-40B4-BE49-F238E27FC236}">
                <a16:creationId xmlns:a16="http://schemas.microsoft.com/office/drawing/2014/main" id="{E1DCED54-517C-4D66-80EC-306A872FAB0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32E9A86-DB61-4C50-B643-56D3F5CB931A}"/>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522250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57A3F0CB-C7AE-45C4-A7AB-4A305EE24C3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FFC0DFEC-AD40-4B8C-9753-330202F1790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0141F6E-DFE3-447B-ADBC-E6B1D4DF024E}"/>
              </a:ext>
            </a:extLst>
          </p:cNvPr>
          <p:cNvSpPr>
            <a:spLocks noGrp="1"/>
          </p:cNvSpPr>
          <p:nvPr>
            <p:ph type="dt" sz="half" idx="10"/>
          </p:nvPr>
        </p:nvSpPr>
        <p:spPr/>
        <p:txBody>
          <a:bodyPr/>
          <a:lstStyle/>
          <a:p>
            <a:fld id="{47A03E50-C86F-4834-8DE0-BAB6DD8B6125}" type="datetimeFigureOut">
              <a:rPr lang="tr-TR" smtClean="0"/>
              <a:t>24.03.2026</a:t>
            </a:fld>
            <a:endParaRPr lang="tr-TR"/>
          </a:p>
        </p:txBody>
      </p:sp>
      <p:sp>
        <p:nvSpPr>
          <p:cNvPr id="5" name="Alt Bilgi Yer Tutucusu 4">
            <a:extLst>
              <a:ext uri="{FF2B5EF4-FFF2-40B4-BE49-F238E27FC236}">
                <a16:creationId xmlns:a16="http://schemas.microsoft.com/office/drawing/2014/main" id="{6EA6ECE8-7A23-4E93-B899-D8533A540D6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C6DF9B2-1C1C-4ECD-9A44-BB89E424B2C8}"/>
              </a:ext>
            </a:extLst>
          </p:cNvPr>
          <p:cNvSpPr>
            <a:spLocks noGrp="1"/>
          </p:cNvSpPr>
          <p:nvPr>
            <p:ph type="sldNum" sz="quarter" idx="12"/>
          </p:nvPr>
        </p:nvSpPr>
        <p:spPr/>
        <p:txBody>
          <a:bodyPr/>
          <a:lstStyle/>
          <a:p>
            <a:fld id="{89FFA3B2-C56D-4483-A2AD-AEE50F2658AC}" type="slidenum">
              <a:rPr lang="tr-TR" smtClean="0"/>
              <a:t>‹#›</a:t>
            </a:fld>
            <a:endParaRPr lang="tr-TR"/>
          </a:p>
        </p:txBody>
      </p:sp>
    </p:spTree>
    <p:extLst>
      <p:ext uri="{BB962C8B-B14F-4D97-AF65-F5344CB8AC3E}">
        <p14:creationId xmlns:p14="http://schemas.microsoft.com/office/powerpoint/2010/main" val="2346380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2918061-EABD-4565-80B1-72960C9061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4C30180-6B2E-4346-B697-CAE1C4A557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5E8F6F0-A404-4CCE-9F86-A22025407D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03E50-C86F-4834-8DE0-BAB6DD8B6125}" type="datetimeFigureOut">
              <a:rPr lang="tr-TR" smtClean="0"/>
              <a:t>24.03.2026</a:t>
            </a:fld>
            <a:endParaRPr lang="tr-TR"/>
          </a:p>
        </p:txBody>
      </p:sp>
      <p:sp>
        <p:nvSpPr>
          <p:cNvPr id="5" name="Alt Bilgi Yer Tutucusu 4">
            <a:extLst>
              <a:ext uri="{FF2B5EF4-FFF2-40B4-BE49-F238E27FC236}">
                <a16:creationId xmlns:a16="http://schemas.microsoft.com/office/drawing/2014/main" id="{F2074A03-A8E9-4A1F-B005-8CF2449161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6D1C6CEB-7B3A-4BB2-98EE-75D842D6F6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FFA3B2-C56D-4483-A2AD-AEE50F2658AC}" type="slidenum">
              <a:rPr lang="tr-TR" smtClean="0"/>
              <a:t>‹#›</a:t>
            </a:fld>
            <a:endParaRPr lang="tr-TR"/>
          </a:p>
        </p:txBody>
      </p:sp>
    </p:spTree>
    <p:extLst>
      <p:ext uri="{BB962C8B-B14F-4D97-AF65-F5344CB8AC3E}">
        <p14:creationId xmlns:p14="http://schemas.microsoft.com/office/powerpoint/2010/main" val="1818498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hyperlink" Target="https://tr.wikipedia.org/wiki/Aslan_Cecil%27in_%C3%B6ld%C3%BCr%C3%BClmesi#cite_note-BBC33699346-6" TargetMode="External"/><Relationship Id="rId3" Type="http://schemas.openxmlformats.org/officeDocument/2006/relationships/hyperlink" Target="https://tr.wikipedia.org/wiki/Aslan_Cecil%27in_%C3%B6ld%C3%BCr%C3%BClmesi#cite_note-Capecchi-2" TargetMode="External"/><Relationship Id="rId7" Type="http://schemas.openxmlformats.org/officeDocument/2006/relationships/hyperlink" Target="https://tr.wikipedia.org/wiki/Aslan_Cecil%27in_%C3%B6ld%C3%BCr%C3%BClmesi#cite_note-palmerTranscript-5"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hyperlink" Target="https://tr.wikipedia.org/wiki/Aslan_Cecil%27in_%C3%B6ld%C3%BCr%C3%BClmesi#cite_note-:0-1" TargetMode="External"/><Relationship Id="rId5" Type="http://schemas.openxmlformats.org/officeDocument/2006/relationships/hyperlink" Target="https://tr.wikipedia.org/wiki/Aslan_Cecil%27in_%C3%B6ld%C3%BCr%C3%BClmesi#cite_note-BBC-4" TargetMode="External"/><Relationship Id="rId4" Type="http://schemas.openxmlformats.org/officeDocument/2006/relationships/hyperlink" Target="https://tr.wikipedia.org/wiki/Aslan_Cecil%27in_%C3%B6ld%C3%BCr%C3%BClmesi#cite_note-bakstA-3" TargetMode="External"/><Relationship Id="rId9" Type="http://schemas.openxmlformats.org/officeDocument/2006/relationships/hyperlink" Target="https://tr.wikipedia.org/wiki/Aslan_Cecil%27in_%C3%B6ld%C3%BCr%C3%BClmesi#cite_note-Dzirutwe-7"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reporteri.net/en/extra/Empathy-has-been-a-compulsory-subject-for-Danish-children-since-1993./" TargetMode="External"/><Relationship Id="rId2" Type="http://schemas.openxmlformats.org/officeDocument/2006/relationships/hyperlink" Target="https://www.adeccogroup.com/our-thinking/articles-and-editorials/empathy-in-denmar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71CDF9-5C3C-4F46-8A16-B577C5D16FD2}"/>
              </a:ext>
            </a:extLst>
          </p:cNvPr>
          <p:cNvSpPr>
            <a:spLocks noGrp="1"/>
          </p:cNvSpPr>
          <p:nvPr>
            <p:ph type="ctrTitle"/>
          </p:nvPr>
        </p:nvSpPr>
        <p:spPr>
          <a:xfrm>
            <a:off x="0" y="254000"/>
            <a:ext cx="12192000" cy="7899400"/>
          </a:xfrm>
        </p:spPr>
        <p:txBody>
          <a:bodyPr>
            <a:normAutofit fontScale="90000"/>
          </a:bodyPr>
          <a:lstStyle/>
          <a:p>
            <a:br>
              <a:rPr lang="tr-TR" sz="6700" b="1" dirty="0"/>
            </a:br>
            <a:br>
              <a:rPr lang="tr-TR" sz="6700" b="1" dirty="0"/>
            </a:br>
            <a:br>
              <a:rPr lang="tr-TR" sz="6700" b="1" dirty="0"/>
            </a:br>
            <a:r>
              <a:rPr lang="tr-TR" b="1" dirty="0">
                <a:solidFill>
                  <a:schemeClr val="tx2"/>
                </a:solidFill>
              </a:rPr>
              <a:t>Hayvan Hakları Etik Felsefesi, Hayvan Zorbalığı , İnsan Davranışı</a:t>
            </a:r>
            <a:br>
              <a:rPr lang="tr-TR" b="1" dirty="0">
                <a:solidFill>
                  <a:schemeClr val="tx2"/>
                </a:solidFill>
              </a:rPr>
            </a:br>
            <a:br>
              <a:rPr lang="tr-TR" sz="6700" b="1" dirty="0"/>
            </a:br>
            <a:r>
              <a:rPr lang="tr-TR" sz="4400" b="1" dirty="0"/>
              <a:t>Sunum: </a:t>
            </a:r>
            <a:r>
              <a:rPr lang="tr-TR" sz="4000" b="1" dirty="0"/>
              <a:t>Prof. Dr. Zerrin Toprak Karaman</a:t>
            </a:r>
            <a:br>
              <a:rPr lang="tr-TR" sz="4000" b="1" dirty="0"/>
            </a:br>
            <a:r>
              <a:rPr lang="tr-TR" sz="4000" b="1" dirty="0"/>
              <a:t>Sosyal Hizmetler Uzmanı, </a:t>
            </a:r>
            <a:r>
              <a:rPr lang="tr-TR" sz="4000" b="1" dirty="0" err="1"/>
              <a:t>Sevgül</a:t>
            </a:r>
            <a:r>
              <a:rPr lang="tr-TR" sz="4000" b="1" dirty="0"/>
              <a:t> Öncü</a:t>
            </a:r>
            <a:br>
              <a:rPr lang="tr-TR" sz="4400" b="1" dirty="0"/>
            </a:br>
            <a:br>
              <a:rPr lang="tr-TR" sz="5300" dirty="0"/>
            </a:br>
            <a:r>
              <a:rPr lang="tr-TR" sz="5300" dirty="0"/>
              <a:t> </a:t>
            </a:r>
            <a:r>
              <a:rPr lang="tr-TR" sz="3100" dirty="0"/>
              <a:t>Yer: Çok Amaçlı Salon/Altındağ STK Yerleşkesi </a:t>
            </a:r>
            <a:br>
              <a:rPr lang="tr-TR" sz="3100" dirty="0"/>
            </a:br>
            <a:r>
              <a:rPr lang="tr-TR" sz="3100" dirty="0"/>
              <a:t>📅 Tarih: 25 Mart 2026</a:t>
            </a:r>
            <a:br>
              <a:rPr lang="tr-TR" sz="3100" dirty="0"/>
            </a:br>
            <a:r>
              <a:rPr lang="tr-TR" sz="3100" dirty="0"/>
              <a:t>🕐 Saat: 14.00 – 15.00</a:t>
            </a:r>
            <a:br>
              <a:rPr lang="tr-TR" sz="3100" dirty="0"/>
            </a:br>
            <a:br>
              <a:rPr lang="tr-TR" sz="3100" dirty="0"/>
            </a:br>
            <a:r>
              <a:rPr lang="tr-TR" sz="3600" b="1" i="1" dirty="0">
                <a:solidFill>
                  <a:schemeClr val="accent6">
                    <a:lumMod val="75000"/>
                  </a:schemeClr>
                </a:solidFill>
              </a:rPr>
              <a:t>Dağlık Alanların Sürdürülebilirliği ve Yönetişimi Derneği</a:t>
            </a:r>
            <a:br>
              <a:rPr lang="tr-TR" sz="3600" dirty="0"/>
            </a:br>
            <a:br>
              <a:rPr lang="tr-TR" dirty="0"/>
            </a:br>
            <a:endParaRPr lang="tr-TR" dirty="0"/>
          </a:p>
        </p:txBody>
      </p:sp>
      <p:pic>
        <p:nvPicPr>
          <p:cNvPr id="5" name="Resim 4">
            <a:extLst>
              <a:ext uri="{FF2B5EF4-FFF2-40B4-BE49-F238E27FC236}">
                <a16:creationId xmlns:a16="http://schemas.microsoft.com/office/drawing/2014/main" id="{533B77D4-F28C-424E-B972-51250CB9D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01" y="5791200"/>
            <a:ext cx="1015999" cy="812800"/>
          </a:xfrm>
          <a:prstGeom prst="rect">
            <a:avLst/>
          </a:prstGeom>
        </p:spPr>
      </p:pic>
      <p:pic>
        <p:nvPicPr>
          <p:cNvPr id="7" name="Resim 6">
            <a:extLst>
              <a:ext uri="{FF2B5EF4-FFF2-40B4-BE49-F238E27FC236}">
                <a16:creationId xmlns:a16="http://schemas.microsoft.com/office/drawing/2014/main" id="{969B5E3E-9421-48EC-9653-E0585002D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524999" y="2921000"/>
            <a:ext cx="2743200" cy="1930400"/>
          </a:xfrm>
          <a:prstGeom prst="rect">
            <a:avLst/>
          </a:prstGeom>
        </p:spPr>
      </p:pic>
      <p:pic>
        <p:nvPicPr>
          <p:cNvPr id="9" name="Resim 8">
            <a:extLst>
              <a:ext uri="{FF2B5EF4-FFF2-40B4-BE49-F238E27FC236}">
                <a16:creationId xmlns:a16="http://schemas.microsoft.com/office/drawing/2014/main" id="{26409145-FF59-4FAC-9581-4D67EABB76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01" y="2881229"/>
            <a:ext cx="1727200" cy="2376571"/>
          </a:xfrm>
          <a:prstGeom prst="rect">
            <a:avLst/>
          </a:prstGeom>
        </p:spPr>
      </p:pic>
    </p:spTree>
    <p:extLst>
      <p:ext uri="{BB962C8B-B14F-4D97-AF65-F5344CB8AC3E}">
        <p14:creationId xmlns:p14="http://schemas.microsoft.com/office/powerpoint/2010/main" val="615867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9D50F2A3-2121-4B94-9B3F-7654E81A1CEA}"/>
              </a:ext>
            </a:extLst>
          </p:cNvPr>
          <p:cNvSpPr>
            <a:spLocks noGrp="1" noChangeArrowheads="1"/>
          </p:cNvSpPr>
          <p:nvPr>
            <p:ph type="ctrTitle"/>
          </p:nvPr>
        </p:nvSpPr>
        <p:spPr>
          <a:xfrm>
            <a:off x="1" y="1389062"/>
            <a:ext cx="4908883" cy="3614012"/>
          </a:xfrm>
        </p:spPr>
        <p:txBody>
          <a:bodyPr>
            <a:normAutofit fontScale="90000"/>
          </a:bodyPr>
          <a:lstStyle/>
          <a:p>
            <a:pPr>
              <a:defRPr/>
            </a:pPr>
            <a:br>
              <a:rPr lang="tr-TR" sz="4800" dirty="0">
                <a:latin typeface="Comic Sans MS" pitchFamily="66" charset="0"/>
              </a:rPr>
            </a:br>
            <a:br>
              <a:rPr lang="tr-TR" sz="4800" dirty="0">
                <a:latin typeface="Comic Sans MS" pitchFamily="66" charset="0"/>
              </a:rPr>
            </a:br>
            <a:br>
              <a:rPr lang="tr-TR" sz="4800" dirty="0">
                <a:latin typeface="Comic Sans MS" pitchFamily="66" charset="0"/>
              </a:rPr>
            </a:br>
            <a:br>
              <a:rPr lang="tr-TR" sz="4800" dirty="0">
                <a:latin typeface="Comic Sans MS" pitchFamily="66" charset="0"/>
              </a:rPr>
            </a:br>
            <a:br>
              <a:rPr lang="tr-TR" sz="4800" dirty="0">
                <a:latin typeface="Comic Sans MS" pitchFamily="66" charset="0"/>
              </a:rPr>
            </a:br>
            <a:br>
              <a:rPr lang="tr-TR" sz="4800" dirty="0">
                <a:latin typeface="Comic Sans MS" pitchFamily="66" charset="0"/>
              </a:rPr>
            </a:br>
            <a:br>
              <a:rPr lang="tr-TR" sz="4800" dirty="0">
                <a:latin typeface="Comic Sans MS" pitchFamily="66" charset="0"/>
              </a:rPr>
            </a:br>
            <a:br>
              <a:rPr lang="tr-TR" sz="4800" dirty="0">
                <a:latin typeface="Comic Sans MS" pitchFamily="66" charset="0"/>
              </a:rPr>
            </a:br>
            <a:r>
              <a:rPr lang="tr-TR" sz="7200" b="1" dirty="0" err="1">
                <a:effectLst>
                  <a:outerShdw blurRad="38100" dist="38100" dir="2700000" algn="tl">
                    <a:srgbClr val="000000"/>
                  </a:outerShdw>
                </a:effectLst>
                <a:latin typeface="Comic Sans MS" pitchFamily="66" charset="0"/>
              </a:rPr>
              <a:t>Hoşgeldiniz</a:t>
            </a:r>
            <a:r>
              <a:rPr lang="tr-TR" sz="7200" b="1" dirty="0">
                <a:effectLst>
                  <a:outerShdw blurRad="38100" dist="38100" dir="2700000" algn="tl">
                    <a:srgbClr val="000000"/>
                  </a:outerShdw>
                </a:effectLst>
                <a:latin typeface="Comic Sans MS" pitchFamily="66" charset="0"/>
              </a:rPr>
              <a:t>!</a:t>
            </a:r>
            <a:br>
              <a:rPr lang="tr-TR" sz="7200" b="1" dirty="0">
                <a:effectLst>
                  <a:outerShdw blurRad="38100" dist="38100" dir="2700000" algn="tl">
                    <a:srgbClr val="000000"/>
                  </a:outerShdw>
                </a:effectLst>
                <a:latin typeface="Comic Sans MS" pitchFamily="66" charset="0"/>
              </a:rPr>
            </a:br>
            <a:r>
              <a:rPr lang="tr-TR"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 </a:t>
            </a:r>
            <a:br>
              <a:rPr lang="tr-TR" sz="54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r>
              <a:rPr lang="tr-TR" sz="4800"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sz="48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a:t>
            </a:r>
            <a:br>
              <a:rPr lang="tr-TR" sz="48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r>
              <a:rPr lang="tr-TR" sz="3600"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sz="3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a:t>
            </a:r>
            <a:br>
              <a:rPr lang="tr-TR" sz="48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r>
              <a:rPr lang="tr-TR" sz="2400"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sz="24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a:t>
            </a:r>
            <a:br>
              <a:rPr lang="tr-TR" sz="24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r>
              <a:rPr lang="tr-TR" sz="1600"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sz="1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a:t>
            </a:r>
            <a:br>
              <a:rPr lang="tr-TR" sz="1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r>
              <a:rPr lang="tr-TR" sz="1000"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sz="10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a:t>
            </a:r>
            <a:br>
              <a:rPr lang="tr-TR" sz="10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r>
              <a:rPr lang="tr-TR" sz="600" b="1" dirty="0" err="1">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Hoşgeldiniz</a:t>
            </a:r>
            <a:r>
              <a:rPr lang="tr-TR" sz="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t>!</a:t>
            </a:r>
            <a:br>
              <a:rPr lang="tr-TR" sz="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br>
              <a:rPr lang="tr-TR" sz="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Comic Sans MS" pitchFamily="66" charset="0"/>
              </a:rPr>
            </a:br>
            <a:endParaRPr lang="tr-TR" sz="600" b="1" dirty="0">
              <a:solidFill>
                <a:srgbClr val="8C735A"/>
              </a:solidFill>
              <a:effectDag name="">
                <a:cont type="tree" name="">
                  <a:effect ref="fillLine"/>
                  <a:outerShdw dist="38100" dir="13500000" algn="br">
                    <a:srgbClr val="D2B8A0"/>
                  </a:outerShdw>
                </a:cont>
                <a:cont type="tree" name="">
                  <a:effect ref="fillLine"/>
                  <a:outerShdw dist="38100" dir="2700000" algn="tl">
                    <a:srgbClr val="544436"/>
                  </a:outerShdw>
                </a:cont>
                <a:effect ref="fillLine"/>
              </a:effectDag>
              <a:latin typeface="Arial" charset="0"/>
            </a:endParaRPr>
          </a:p>
        </p:txBody>
      </p:sp>
      <p:sp>
        <p:nvSpPr>
          <p:cNvPr id="15362" name="Rectangle 3">
            <a:extLst>
              <a:ext uri="{FF2B5EF4-FFF2-40B4-BE49-F238E27FC236}">
                <a16:creationId xmlns:a16="http://schemas.microsoft.com/office/drawing/2014/main" id="{0B5AE253-A82A-4405-99DF-5603CD670021}"/>
              </a:ext>
            </a:extLst>
          </p:cNvPr>
          <p:cNvSpPr>
            <a:spLocks noGrp="1" noChangeArrowheads="1"/>
          </p:cNvSpPr>
          <p:nvPr>
            <p:ph type="subTitle" idx="1"/>
          </p:nvPr>
        </p:nvSpPr>
        <p:spPr>
          <a:xfrm>
            <a:off x="3143250" y="3716338"/>
            <a:ext cx="6400800" cy="1752600"/>
          </a:xfrm>
        </p:spPr>
        <p:txBody>
          <a:bodyPr/>
          <a:lstStyle/>
          <a:p>
            <a:pPr>
              <a:buFont typeface="Monotype Sorts"/>
              <a:buNone/>
            </a:pPr>
            <a:endParaRPr lang="tr-TR" altLang="tr-TR"/>
          </a:p>
          <a:p>
            <a:pPr>
              <a:buFont typeface="Monotype Sorts"/>
              <a:buNone/>
            </a:pPr>
            <a:endParaRPr lang="tr-TR" altLang="tr-TR"/>
          </a:p>
        </p:txBody>
      </p:sp>
      <p:pic>
        <p:nvPicPr>
          <p:cNvPr id="3" name="Resim 2">
            <a:extLst>
              <a:ext uri="{FF2B5EF4-FFF2-40B4-BE49-F238E27FC236}">
                <a16:creationId xmlns:a16="http://schemas.microsoft.com/office/drawing/2014/main" id="{564F88E9-17E8-4C61-8287-05D0A5D12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8884" y="272716"/>
            <a:ext cx="6930190" cy="6432884"/>
          </a:xfrm>
          <a:prstGeom prst="rect">
            <a:avLst/>
          </a:prstGeom>
        </p:spPr>
      </p:pic>
    </p:spTree>
  </p:cSld>
  <p:clrMapOvr>
    <a:masterClrMapping/>
  </p:clrMapOvr>
  <p:transition spd="med">
    <p:sndAc>
      <p:end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1C5070-7D75-471A-9116-7A727A282BAC}"/>
              </a:ext>
            </a:extLst>
          </p:cNvPr>
          <p:cNvSpPr>
            <a:spLocks noGrp="1"/>
          </p:cNvSpPr>
          <p:nvPr>
            <p:ph type="title"/>
          </p:nvPr>
        </p:nvSpPr>
        <p:spPr>
          <a:xfrm>
            <a:off x="838200" y="339000"/>
            <a:ext cx="10515600" cy="1325563"/>
          </a:xfrm>
        </p:spPr>
        <p:txBody>
          <a:bodyPr/>
          <a:lstStyle/>
          <a:p>
            <a:r>
              <a:rPr lang="tr-TR" dirty="0"/>
              <a:t>Haklar ve Borçlar : Hayvan Hakları  </a:t>
            </a:r>
          </a:p>
        </p:txBody>
      </p:sp>
      <p:sp>
        <p:nvSpPr>
          <p:cNvPr id="3" name="İçerik Yer Tutucusu 2">
            <a:extLst>
              <a:ext uri="{FF2B5EF4-FFF2-40B4-BE49-F238E27FC236}">
                <a16:creationId xmlns:a16="http://schemas.microsoft.com/office/drawing/2014/main" id="{9CD9A329-EABB-4FED-AA96-88F63A780F10}"/>
              </a:ext>
            </a:extLst>
          </p:cNvPr>
          <p:cNvSpPr>
            <a:spLocks noGrp="1"/>
          </p:cNvSpPr>
          <p:nvPr>
            <p:ph idx="1"/>
          </p:nvPr>
        </p:nvSpPr>
        <p:spPr>
          <a:xfrm>
            <a:off x="838200" y="1825625"/>
            <a:ext cx="10515600" cy="3569335"/>
          </a:xfrm>
        </p:spPr>
        <p:txBody>
          <a:bodyPr>
            <a:normAutofit fontScale="85000" lnSpcReduction="10000"/>
          </a:bodyPr>
          <a:lstStyle/>
          <a:p>
            <a:r>
              <a:rPr lang="tr-TR" dirty="0"/>
              <a:t>Toplum hayatında ve özellikle hukuk düzeninde hak, borç veya ödev/sorumluluk kavramlarının aralarında çok ince bir karşılık ilişkisi bulunmaktadır. </a:t>
            </a:r>
          </a:p>
          <a:p>
            <a:r>
              <a:rPr lang="tr-TR" dirty="0"/>
              <a:t>İnsanın bir hakka sahip olması, başkalarının da aynı haklara sahip olması demektir. İnsan haklarını kabul eden, yani eşitlikçi bir toplumda, haklar bakımından insanlar arasında ayrıcalık gözetilemez. Şu halde, her hak, kendisiyle birlikte bir ödev getirir. Bu ödev, başkalarının aynı hakka saygı gösterme ödevidir. </a:t>
            </a:r>
          </a:p>
          <a:p>
            <a:r>
              <a:rPr lang="tr-TR" dirty="0"/>
              <a:t>Hukuk düzeninin belirli bir kişi için tanıdığı hak başka bir kişi için hukuki yükümlülük (borç veya ödev) doğurur. </a:t>
            </a:r>
          </a:p>
          <a:p>
            <a:r>
              <a:rPr lang="tr-TR" dirty="0"/>
              <a:t>Herkesin hak sahibi olduğu, fakat hiç kimsenin ödevi olmadığı toplumlarda karşılıklı haklar ve saygı yerine tam bir anarşi hakim olacaktır (Güngör, 1997: 84). </a:t>
            </a:r>
          </a:p>
        </p:txBody>
      </p:sp>
    </p:spTree>
    <p:extLst>
      <p:ext uri="{BB962C8B-B14F-4D97-AF65-F5344CB8AC3E}">
        <p14:creationId xmlns:p14="http://schemas.microsoft.com/office/powerpoint/2010/main" val="724941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356925-8ED4-49A3-B577-3414F7A1BA32}"/>
              </a:ext>
            </a:extLst>
          </p:cNvPr>
          <p:cNvSpPr>
            <a:spLocks noGrp="1"/>
          </p:cNvSpPr>
          <p:nvPr>
            <p:ph type="title"/>
          </p:nvPr>
        </p:nvSpPr>
        <p:spPr/>
        <p:txBody>
          <a:bodyPr/>
          <a:lstStyle/>
          <a:p>
            <a:r>
              <a:rPr lang="tr-TR" dirty="0"/>
              <a:t>Haksızlığın ve hakkın tespiti, aynı anda meydana gelirler.</a:t>
            </a:r>
          </a:p>
        </p:txBody>
      </p:sp>
      <p:sp>
        <p:nvSpPr>
          <p:cNvPr id="3" name="İçerik Yer Tutucusu 2">
            <a:extLst>
              <a:ext uri="{FF2B5EF4-FFF2-40B4-BE49-F238E27FC236}">
                <a16:creationId xmlns:a16="http://schemas.microsoft.com/office/drawing/2014/main" id="{876094B9-84AA-4D52-B193-3E8A62FECEDC}"/>
              </a:ext>
            </a:extLst>
          </p:cNvPr>
          <p:cNvSpPr>
            <a:spLocks noGrp="1"/>
          </p:cNvSpPr>
          <p:nvPr>
            <p:ph idx="1"/>
          </p:nvPr>
        </p:nvSpPr>
        <p:spPr/>
        <p:txBody>
          <a:bodyPr/>
          <a:lstStyle/>
          <a:p>
            <a:r>
              <a:rPr lang="tr-TR" dirty="0"/>
              <a:t>Hakkın sadece haksızlığın inkârı olduğu ne kadar doğru ise haksızlığın da hakkın inkârı olduğu kadar doğrudur.</a:t>
            </a:r>
          </a:p>
          <a:p>
            <a:r>
              <a:rPr lang="tr-TR" dirty="0"/>
              <a:t>Hak , tanımları insan merkezli yapılmıştır. ANCAK GİDEREK  </a:t>
            </a:r>
          </a:p>
          <a:p>
            <a:r>
              <a:rPr lang="tr-TR" dirty="0"/>
              <a:t>Varlık merkezli hak kavramı insan merkezli olan hak kavramının önündedir. </a:t>
            </a:r>
          </a:p>
          <a:p>
            <a:r>
              <a:rPr lang="tr-TR" dirty="0"/>
              <a:t>İrade Kuramı: Bu kurama göre, hak, hukuk tarafından tanınan ve korunan iradi bir yetki, bir irade gücü, irade üstünlüğüdür (Gözübüyük, 1973: 93, Tüzel, 1967: 11). Buna göre, hak sahibi sayılan kişi iradesini kullanarak hukuk düzenini harekete geçirme yetki ve olanağına sahiptir. </a:t>
            </a:r>
          </a:p>
        </p:txBody>
      </p:sp>
    </p:spTree>
    <p:extLst>
      <p:ext uri="{BB962C8B-B14F-4D97-AF65-F5344CB8AC3E}">
        <p14:creationId xmlns:p14="http://schemas.microsoft.com/office/powerpoint/2010/main" val="3030604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356925-8ED4-49A3-B577-3414F7A1BA32}"/>
              </a:ext>
            </a:extLst>
          </p:cNvPr>
          <p:cNvSpPr>
            <a:spLocks noGrp="1"/>
          </p:cNvSpPr>
          <p:nvPr>
            <p:ph type="title"/>
          </p:nvPr>
        </p:nvSpPr>
        <p:spPr/>
        <p:txBody>
          <a:bodyPr/>
          <a:lstStyle/>
          <a:p>
            <a:r>
              <a:rPr lang="tr-TR" dirty="0"/>
              <a:t>Haksızlığın ve hakkın tespiti, aynı anda meydana gelirler.</a:t>
            </a:r>
          </a:p>
        </p:txBody>
      </p:sp>
      <p:sp>
        <p:nvSpPr>
          <p:cNvPr id="3" name="İçerik Yer Tutucusu 2">
            <a:extLst>
              <a:ext uri="{FF2B5EF4-FFF2-40B4-BE49-F238E27FC236}">
                <a16:creationId xmlns:a16="http://schemas.microsoft.com/office/drawing/2014/main" id="{876094B9-84AA-4D52-B193-3E8A62FECEDC}"/>
              </a:ext>
            </a:extLst>
          </p:cNvPr>
          <p:cNvSpPr>
            <a:spLocks noGrp="1"/>
          </p:cNvSpPr>
          <p:nvPr>
            <p:ph idx="1"/>
          </p:nvPr>
        </p:nvSpPr>
        <p:spPr/>
        <p:txBody>
          <a:bodyPr/>
          <a:lstStyle/>
          <a:p>
            <a:r>
              <a:rPr lang="tr-TR" dirty="0"/>
              <a:t>Menfaat Kuramı: Hakkın özü ve amacı menfaattir. Menfaat kavramı sadece para ile ölçülebilen maddi menfaatleri ifade etmez. Manevi menfaatler, hürriyetler, dokunulmazlıklar, tüzel kişilerin ve irade hürriyetinden yoksun olanları da menfaat kavramı içinde değerlendirmek gerekir .</a:t>
            </a:r>
          </a:p>
          <a:p>
            <a:r>
              <a:rPr lang="tr-TR" dirty="0"/>
              <a:t>Karma Kuram İrade ve menfaat kuramlarının birleştirilmesinden oluşan kuram, karma kuram olarak isimlendirilmektedir. </a:t>
            </a:r>
          </a:p>
          <a:p>
            <a:r>
              <a:rPr lang="tr-TR" dirty="0"/>
              <a:t>Varlık merkezli hak kavramı insan merkezli olan hak kavramının önündedir. </a:t>
            </a:r>
          </a:p>
          <a:p>
            <a:endParaRPr lang="tr-TR" dirty="0"/>
          </a:p>
        </p:txBody>
      </p:sp>
    </p:spTree>
    <p:extLst>
      <p:ext uri="{BB962C8B-B14F-4D97-AF65-F5344CB8AC3E}">
        <p14:creationId xmlns:p14="http://schemas.microsoft.com/office/powerpoint/2010/main" val="971973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356925-8ED4-49A3-B577-3414F7A1BA32}"/>
              </a:ext>
            </a:extLst>
          </p:cNvPr>
          <p:cNvSpPr>
            <a:spLocks noGrp="1"/>
          </p:cNvSpPr>
          <p:nvPr>
            <p:ph type="title"/>
          </p:nvPr>
        </p:nvSpPr>
        <p:spPr/>
        <p:txBody>
          <a:bodyPr>
            <a:normAutofit fontScale="90000"/>
          </a:bodyPr>
          <a:lstStyle/>
          <a:p>
            <a:r>
              <a:rPr lang="tr-TR" sz="3200" dirty="0"/>
              <a:t>Varlık hakkı : özgürlük, eşitlik, kardeşlik  ve sorumluluk </a:t>
            </a:r>
            <a:br>
              <a:rPr lang="tr-TR" sz="3600" dirty="0"/>
            </a:br>
            <a:r>
              <a:rPr lang="tr-TR" sz="2000" b="0" i="0" dirty="0" err="1">
                <a:solidFill>
                  <a:srgbClr val="1F1F1F"/>
                </a:solidFill>
                <a:effectLst/>
                <a:latin typeface="Google Sans"/>
              </a:rPr>
              <a:t>Liberté</a:t>
            </a:r>
            <a:r>
              <a:rPr lang="tr-TR" sz="2000" b="0" i="0" dirty="0">
                <a:solidFill>
                  <a:srgbClr val="1F1F1F"/>
                </a:solidFill>
                <a:effectLst/>
                <a:latin typeface="Google Sans"/>
              </a:rPr>
              <a:t>, </a:t>
            </a:r>
            <a:r>
              <a:rPr lang="tr-TR" sz="2000" b="0" i="0" dirty="0" err="1">
                <a:solidFill>
                  <a:srgbClr val="1F1F1F"/>
                </a:solidFill>
                <a:effectLst/>
                <a:latin typeface="Google Sans"/>
              </a:rPr>
              <a:t>égalité</a:t>
            </a:r>
            <a:r>
              <a:rPr lang="tr-TR" sz="2000" b="0" i="0" dirty="0">
                <a:solidFill>
                  <a:srgbClr val="1F1F1F"/>
                </a:solidFill>
                <a:effectLst/>
                <a:latin typeface="Google Sans"/>
              </a:rPr>
              <a:t>, </a:t>
            </a:r>
            <a:r>
              <a:rPr lang="tr-TR" sz="2000" b="0" i="0" dirty="0" err="1">
                <a:solidFill>
                  <a:srgbClr val="1F1F1F"/>
                </a:solidFill>
                <a:effectLst/>
                <a:latin typeface="Google Sans"/>
              </a:rPr>
              <a:t>fraternité</a:t>
            </a:r>
            <a:r>
              <a:rPr lang="tr-TR" sz="2000" b="0" i="0" dirty="0">
                <a:solidFill>
                  <a:srgbClr val="1F1F1F"/>
                </a:solidFill>
                <a:effectLst/>
                <a:latin typeface="Google Sans"/>
              </a:rPr>
              <a:t> (</a:t>
            </a:r>
            <a:r>
              <a:rPr lang="tr-TR" sz="2000" b="0" i="0" dirty="0" err="1">
                <a:solidFill>
                  <a:srgbClr val="1F1F1F"/>
                </a:solidFill>
                <a:effectLst/>
                <a:latin typeface="Google Sans"/>
              </a:rPr>
              <a:t>Fr</a:t>
            </a:r>
            <a:r>
              <a:rPr lang="tr-TR" sz="2000" b="0" i="0" dirty="0">
                <a:solidFill>
                  <a:srgbClr val="1F1F1F"/>
                </a:solidFill>
                <a:effectLst/>
                <a:latin typeface="Google Sans"/>
              </a:rPr>
              <a:t>, çev. 'Özgürlük, Eşitlik, Kardeşlik'), </a:t>
            </a:r>
            <a:r>
              <a:rPr lang="tr-TR" sz="2000" b="0" i="0" dirty="0">
                <a:solidFill>
                  <a:srgbClr val="040C28"/>
                </a:solidFill>
                <a:effectLst/>
                <a:latin typeface="Google Sans"/>
              </a:rPr>
              <a:t>1789'daki Fransız İhtilali'nin simgelerinden olan Fransızca özdeyiştir</a:t>
            </a:r>
            <a:r>
              <a:rPr lang="tr-TR" sz="2000" b="0" i="0" dirty="0">
                <a:solidFill>
                  <a:srgbClr val="1F1F1F"/>
                </a:solidFill>
                <a:effectLst/>
                <a:latin typeface="Google Sans"/>
              </a:rPr>
              <a:t>. </a:t>
            </a:r>
            <a:br>
              <a:rPr lang="tr-TR" sz="2000" b="0" i="0" dirty="0">
                <a:solidFill>
                  <a:srgbClr val="1F1F1F"/>
                </a:solidFill>
                <a:effectLst/>
                <a:latin typeface="Google Sans"/>
              </a:rPr>
            </a:br>
            <a:r>
              <a:rPr lang="tr-TR" sz="2000" b="0" i="0" dirty="0">
                <a:solidFill>
                  <a:srgbClr val="1F1F1F"/>
                </a:solidFill>
                <a:effectLst/>
                <a:latin typeface="Google Sans"/>
              </a:rPr>
              <a:t>KİŞİSEL HAKLAR, EKONOMİK HAK VE ÖZGÜRLÜKLER, ÇEVRE HAKLARI : HAKLAR TOPLAMI DEĞİL ÇARPIMI VARDIR. BİR HAK SIFIRLANDIĞINDA HEPSİ SIFIRLANIR.</a:t>
            </a:r>
            <a:endParaRPr lang="tr-TR" sz="3600" dirty="0"/>
          </a:p>
        </p:txBody>
      </p:sp>
      <p:sp>
        <p:nvSpPr>
          <p:cNvPr id="3" name="İçerik Yer Tutucusu 2">
            <a:extLst>
              <a:ext uri="{FF2B5EF4-FFF2-40B4-BE49-F238E27FC236}">
                <a16:creationId xmlns:a16="http://schemas.microsoft.com/office/drawing/2014/main" id="{876094B9-84AA-4D52-B193-3E8A62FECEDC}"/>
              </a:ext>
            </a:extLst>
          </p:cNvPr>
          <p:cNvSpPr>
            <a:spLocks noGrp="1"/>
          </p:cNvSpPr>
          <p:nvPr>
            <p:ph idx="1"/>
          </p:nvPr>
        </p:nvSpPr>
        <p:spPr/>
        <p:txBody>
          <a:bodyPr>
            <a:normAutofit/>
          </a:bodyPr>
          <a:lstStyle/>
          <a:p>
            <a:pPr algn="just"/>
            <a:r>
              <a:rPr lang="tr-TR" sz="2400" dirty="0">
                <a:effectLst/>
                <a:latin typeface="Times New Roman" panose="02020603050405020304" pitchFamily="18" charset="0"/>
                <a:ea typeface="Times New Roman" panose="02020603050405020304" pitchFamily="18" charset="0"/>
              </a:rPr>
              <a:t>Bilindiği gibi, Kant’ın (1788) hak tanımı özetle, “bireyin diğer bireylerle bağdaşabilir özgürlüğü” temeline dayanırken, </a:t>
            </a:r>
            <a:r>
              <a:rPr lang="tr-TR" sz="2400" dirty="0" err="1">
                <a:effectLst/>
                <a:latin typeface="Times New Roman" panose="02020603050405020304" pitchFamily="18" charset="0"/>
                <a:ea typeface="Times New Roman" panose="02020603050405020304" pitchFamily="18" charset="0"/>
              </a:rPr>
              <a:t>Aldo</a:t>
            </a:r>
            <a:r>
              <a:rPr lang="tr-TR" sz="2400" dirty="0">
                <a:effectLst/>
                <a:latin typeface="Times New Roman" panose="02020603050405020304" pitchFamily="18" charset="0"/>
                <a:ea typeface="Times New Roman" panose="02020603050405020304" pitchFamily="18" charset="0"/>
              </a:rPr>
              <a:t> </a:t>
            </a:r>
            <a:r>
              <a:rPr lang="tr-TR" sz="2400" dirty="0" err="1">
                <a:effectLst/>
                <a:latin typeface="Times New Roman" panose="02020603050405020304" pitchFamily="18" charset="0"/>
                <a:ea typeface="Times New Roman" panose="02020603050405020304" pitchFamily="18" charset="0"/>
              </a:rPr>
              <a:t>Leopold’un</a:t>
            </a:r>
            <a:r>
              <a:rPr lang="tr-TR" sz="2400" dirty="0">
                <a:effectLst/>
                <a:latin typeface="Times New Roman" panose="02020603050405020304" pitchFamily="18" charset="0"/>
                <a:ea typeface="Times New Roman" panose="02020603050405020304" pitchFamily="18" charset="0"/>
              </a:rPr>
              <a:t> (1946), çevre etiği ile ilgili hak kavramına bakışına göre; biyolojik toplumun bütününü ve devamlılığını koruma isteği, “hakkı” doğurur, eğer bu istek bundan başka bir şeye yönelirse o istek artık hak olmaktan çıkar. </a:t>
            </a:r>
          </a:p>
          <a:p>
            <a:pPr algn="just"/>
            <a:r>
              <a:rPr lang="tr-TR" sz="2400" dirty="0">
                <a:effectLst/>
                <a:latin typeface="Times New Roman" panose="02020603050405020304" pitchFamily="18" charset="0"/>
                <a:ea typeface="Times New Roman" panose="02020603050405020304" pitchFamily="18" charset="0"/>
              </a:rPr>
              <a:t>Klasik </a:t>
            </a:r>
            <a:r>
              <a:rPr lang="tr-TR" sz="2400" dirty="0" err="1">
                <a:effectLst/>
                <a:latin typeface="Times New Roman" panose="02020603050405020304" pitchFamily="18" charset="0"/>
                <a:ea typeface="Times New Roman" panose="02020603050405020304" pitchFamily="18" charset="0"/>
              </a:rPr>
              <a:t>hümanistik</a:t>
            </a:r>
            <a:r>
              <a:rPr lang="tr-TR" sz="2400" dirty="0">
                <a:effectLst/>
                <a:latin typeface="Times New Roman" panose="02020603050405020304" pitchFamily="18" charset="0"/>
                <a:ea typeface="Times New Roman" panose="02020603050405020304" pitchFamily="18" charset="0"/>
              </a:rPr>
              <a:t> ahlâk, eko-sistemi bilinmeyen bir alem olarak ele almaktadır. Biyolojiye, </a:t>
            </a:r>
            <a:r>
              <a:rPr lang="tr-TR" sz="2400" dirty="0" err="1">
                <a:effectLst/>
                <a:latin typeface="Times New Roman" panose="02020603050405020304" pitchFamily="18" charset="0"/>
                <a:ea typeface="Times New Roman" panose="02020603050405020304" pitchFamily="18" charset="0"/>
              </a:rPr>
              <a:t>ahlâki</a:t>
            </a:r>
            <a:r>
              <a:rPr lang="tr-TR" sz="2400" dirty="0">
                <a:effectLst/>
                <a:latin typeface="Times New Roman" panose="02020603050405020304" pitchFamily="18" charset="0"/>
                <a:ea typeface="Times New Roman" panose="02020603050405020304" pitchFamily="18" charset="0"/>
              </a:rPr>
              <a:t> haklar zorla kabul ettirilmiştir. Öte yandan ekonomik gelişme, eko-sisteme dayanmaktadır. Bu bağlamda temiz hava, temiz su, orman politikası, yenilenebilir ve yenilenemez nitelikli tüm kaynakların korunmasıyla ilgili bütün mevzuat düzenlemeleri eko-sistem düzeyinde bütünleşik bir uygulama ile bağlantılıdır. (Zerrin Toprak, Çevre Yönetimi ve Politikası, s. 6)</a:t>
            </a:r>
            <a:endParaRPr lang="tr-TR" sz="3600" dirty="0"/>
          </a:p>
        </p:txBody>
      </p:sp>
    </p:spTree>
    <p:extLst>
      <p:ext uri="{BB962C8B-B14F-4D97-AF65-F5344CB8AC3E}">
        <p14:creationId xmlns:p14="http://schemas.microsoft.com/office/powerpoint/2010/main" val="324467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DE86D6-15B3-4C41-B8BD-70DCEB9D012F}"/>
              </a:ext>
            </a:extLst>
          </p:cNvPr>
          <p:cNvSpPr>
            <a:spLocks noGrp="1"/>
          </p:cNvSpPr>
          <p:nvPr>
            <p:ph type="title"/>
          </p:nvPr>
        </p:nvSpPr>
        <p:spPr/>
        <p:txBody>
          <a:bodyPr/>
          <a:lstStyle/>
          <a:p>
            <a:r>
              <a:rPr lang="tr-TR" dirty="0"/>
              <a:t>Etik ve Ahlak –Hak ve HUKUK</a:t>
            </a:r>
          </a:p>
        </p:txBody>
      </p:sp>
      <p:sp>
        <p:nvSpPr>
          <p:cNvPr id="3" name="İçerik Yer Tutucusu 2">
            <a:extLst>
              <a:ext uri="{FF2B5EF4-FFF2-40B4-BE49-F238E27FC236}">
                <a16:creationId xmlns:a16="http://schemas.microsoft.com/office/drawing/2014/main" id="{570A4823-DD5B-4F9A-9E46-D7FD0092117A}"/>
              </a:ext>
            </a:extLst>
          </p:cNvPr>
          <p:cNvSpPr>
            <a:spLocks noGrp="1"/>
          </p:cNvSpPr>
          <p:nvPr>
            <p:ph idx="1"/>
          </p:nvPr>
        </p:nvSpPr>
        <p:spPr/>
        <p:txBody>
          <a:bodyPr/>
          <a:lstStyle/>
          <a:p>
            <a:r>
              <a:rPr lang="tr-TR" altLang="tr-TR" dirty="0"/>
              <a:t>Etik konular ahlak felsefesi ile ilgilidir. </a:t>
            </a:r>
          </a:p>
          <a:p>
            <a:r>
              <a:rPr lang="tr-TR" altLang="tr-TR" dirty="0"/>
              <a:t>Ahlâk- iyi, kötü, doğru , yanlış ve adalet –erdem gibi kavramlar ile ilgilidir.</a:t>
            </a:r>
          </a:p>
          <a:p>
            <a:r>
              <a:rPr lang="tr-TR" altLang="tr-TR" dirty="0"/>
              <a:t>Etik: tartışmaların tamamlandığı ve herkesçe benimsenip uygulamaların yerleştirildiği aşama.</a:t>
            </a:r>
          </a:p>
          <a:p>
            <a:r>
              <a:rPr lang="tr-TR" altLang="tr-TR" dirty="0"/>
              <a:t> A) Politik yozlaşma ve rant kollamayı Önlemeye, </a:t>
            </a:r>
          </a:p>
          <a:p>
            <a:r>
              <a:rPr lang="tr-TR" altLang="tr-TR" dirty="0"/>
              <a:t> B) Önleyici Yaptırımların Uygulanmasına, </a:t>
            </a:r>
          </a:p>
          <a:p>
            <a:r>
              <a:rPr lang="tr-TR" altLang="tr-TR" dirty="0"/>
              <a:t>  C) </a:t>
            </a:r>
            <a:r>
              <a:rPr lang="tr-TR" altLang="tr-TR" dirty="0">
                <a:solidFill>
                  <a:srgbClr val="FF0000"/>
                </a:solidFill>
              </a:rPr>
              <a:t>Toplumsal Bilincin Artırılmasına</a:t>
            </a:r>
            <a:r>
              <a:rPr lang="tr-TR" altLang="tr-TR" dirty="0"/>
              <a:t>, </a:t>
            </a:r>
            <a:endParaRPr lang="tr-TR" dirty="0"/>
          </a:p>
        </p:txBody>
      </p:sp>
    </p:spTree>
    <p:extLst>
      <p:ext uri="{BB962C8B-B14F-4D97-AF65-F5344CB8AC3E}">
        <p14:creationId xmlns:p14="http://schemas.microsoft.com/office/powerpoint/2010/main" val="1954214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2EEEA2-5442-4EA4-986B-FA4C1570441E}"/>
              </a:ext>
            </a:extLst>
          </p:cNvPr>
          <p:cNvSpPr>
            <a:spLocks noGrp="1"/>
          </p:cNvSpPr>
          <p:nvPr>
            <p:ph type="title"/>
          </p:nvPr>
        </p:nvSpPr>
        <p:spPr/>
        <p:txBody>
          <a:bodyPr/>
          <a:lstStyle/>
          <a:p>
            <a:r>
              <a:rPr lang="tr-TR" dirty="0"/>
              <a:t>Sosyal Sorumluluk </a:t>
            </a:r>
            <a:r>
              <a:rPr lang="tr-TR" dirty="0" err="1"/>
              <a:t>Piramiti</a:t>
            </a:r>
            <a:r>
              <a:rPr lang="tr-TR" dirty="0"/>
              <a:t> </a:t>
            </a:r>
          </a:p>
        </p:txBody>
      </p:sp>
      <p:pic>
        <p:nvPicPr>
          <p:cNvPr id="5" name="İçerik Yer Tutucusu 4">
            <a:extLst>
              <a:ext uri="{FF2B5EF4-FFF2-40B4-BE49-F238E27FC236}">
                <a16:creationId xmlns:a16="http://schemas.microsoft.com/office/drawing/2014/main" id="{F8D93DC7-3EF4-423B-BDA2-FB6385F00A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5474" y="1554480"/>
            <a:ext cx="7379426" cy="4938395"/>
          </a:xfrm>
        </p:spPr>
      </p:pic>
    </p:spTree>
    <p:extLst>
      <p:ext uri="{BB962C8B-B14F-4D97-AF65-F5344CB8AC3E}">
        <p14:creationId xmlns:p14="http://schemas.microsoft.com/office/powerpoint/2010/main" val="3355747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1A6AEC-A699-43D3-98BF-EC656CF7D005}"/>
              </a:ext>
            </a:extLst>
          </p:cNvPr>
          <p:cNvSpPr>
            <a:spLocks noGrp="1"/>
          </p:cNvSpPr>
          <p:nvPr>
            <p:ph type="ctrTitle"/>
          </p:nvPr>
        </p:nvSpPr>
        <p:spPr>
          <a:xfrm>
            <a:off x="1061357" y="1122362"/>
            <a:ext cx="10368643" cy="5115151"/>
          </a:xfrm>
        </p:spPr>
        <p:txBody>
          <a:bodyPr/>
          <a:lstStyle/>
          <a:p>
            <a:endParaRPr lang="tr-TR" b="1" dirty="0"/>
          </a:p>
        </p:txBody>
      </p:sp>
      <p:pic>
        <p:nvPicPr>
          <p:cNvPr id="5" name="Resim 4">
            <a:extLst>
              <a:ext uri="{FF2B5EF4-FFF2-40B4-BE49-F238E27FC236}">
                <a16:creationId xmlns:a16="http://schemas.microsoft.com/office/drawing/2014/main" id="{7E67DC77-9EAB-41F4-8CF6-B43466807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357" y="332013"/>
            <a:ext cx="10368643" cy="6525987"/>
          </a:xfrm>
          <a:prstGeom prst="rect">
            <a:avLst/>
          </a:prstGeom>
        </p:spPr>
      </p:pic>
      <p:sp>
        <p:nvSpPr>
          <p:cNvPr id="6" name="Metin kutusu 5">
            <a:extLst>
              <a:ext uri="{FF2B5EF4-FFF2-40B4-BE49-F238E27FC236}">
                <a16:creationId xmlns:a16="http://schemas.microsoft.com/office/drawing/2014/main" id="{4D2E122C-91E4-4636-9083-F802E20B5F8D}"/>
              </a:ext>
            </a:extLst>
          </p:cNvPr>
          <p:cNvSpPr txBox="1"/>
          <p:nvPr/>
        </p:nvSpPr>
        <p:spPr>
          <a:xfrm>
            <a:off x="1061357" y="7135586"/>
            <a:ext cx="10548257" cy="646331"/>
          </a:xfrm>
          <a:prstGeom prst="rect">
            <a:avLst/>
          </a:prstGeom>
          <a:noFill/>
        </p:spPr>
        <p:txBody>
          <a:bodyPr wrap="square" rtlCol="0">
            <a:spAutoFit/>
          </a:bodyPr>
          <a:lstStyle/>
          <a:p>
            <a:r>
              <a:rPr lang="tr-TR" dirty="0"/>
              <a:t>KAYNAK : </a:t>
            </a:r>
            <a:r>
              <a:rPr lang="tr-TR" dirty="0" err="1"/>
              <a:t>Kellert</a:t>
            </a:r>
            <a:r>
              <a:rPr lang="tr-TR" dirty="0"/>
              <a:t>, S.R,&amp; </a:t>
            </a:r>
            <a:r>
              <a:rPr lang="tr-TR" dirty="0" err="1"/>
              <a:t>Berry,J.K</a:t>
            </a:r>
            <a:r>
              <a:rPr lang="tr-TR" dirty="0"/>
              <a:t>. (1987), </a:t>
            </a:r>
            <a:r>
              <a:rPr lang="tr-TR" dirty="0" err="1"/>
              <a:t>Attidues</a:t>
            </a:r>
            <a:r>
              <a:rPr lang="tr-TR" dirty="0"/>
              <a:t>, </a:t>
            </a:r>
            <a:r>
              <a:rPr lang="tr-TR" dirty="0" err="1"/>
              <a:t>knowledge</a:t>
            </a:r>
            <a:r>
              <a:rPr lang="tr-TR" dirty="0"/>
              <a:t>, </a:t>
            </a:r>
            <a:r>
              <a:rPr lang="tr-TR" dirty="0" err="1"/>
              <a:t>and</a:t>
            </a:r>
            <a:r>
              <a:rPr lang="tr-TR" dirty="0"/>
              <a:t> </a:t>
            </a:r>
            <a:r>
              <a:rPr lang="tr-TR" dirty="0" err="1"/>
              <a:t>behaviors</a:t>
            </a:r>
            <a:r>
              <a:rPr lang="tr-TR" dirty="0"/>
              <a:t> </a:t>
            </a:r>
            <a:r>
              <a:rPr lang="tr-TR" dirty="0" err="1"/>
              <a:t>towar</a:t>
            </a:r>
            <a:r>
              <a:rPr lang="tr-TR" dirty="0"/>
              <a:t> </a:t>
            </a:r>
            <a:r>
              <a:rPr lang="tr-TR" dirty="0" err="1"/>
              <a:t>wildlife</a:t>
            </a:r>
            <a:r>
              <a:rPr lang="tr-TR" dirty="0"/>
              <a:t> as </a:t>
            </a:r>
            <a:r>
              <a:rPr lang="tr-TR" dirty="0" err="1"/>
              <a:t>affected</a:t>
            </a:r>
            <a:r>
              <a:rPr lang="tr-TR" dirty="0"/>
              <a:t> </a:t>
            </a:r>
            <a:r>
              <a:rPr lang="tr-TR" dirty="0" err="1"/>
              <a:t>by</a:t>
            </a:r>
            <a:r>
              <a:rPr lang="tr-TR" dirty="0"/>
              <a:t> </a:t>
            </a:r>
            <a:r>
              <a:rPr lang="tr-TR" dirty="0" err="1"/>
              <a:t>gender</a:t>
            </a:r>
            <a:r>
              <a:rPr lang="tr-TR" dirty="0"/>
              <a:t>, Wildlife </a:t>
            </a:r>
            <a:r>
              <a:rPr lang="tr-TR" dirty="0" err="1"/>
              <a:t>Society</a:t>
            </a:r>
            <a:r>
              <a:rPr lang="tr-TR" dirty="0"/>
              <a:t> </a:t>
            </a:r>
            <a:r>
              <a:rPr lang="tr-TR" dirty="0" err="1"/>
              <a:t>Bulletin</a:t>
            </a:r>
            <a:r>
              <a:rPr lang="tr-TR" dirty="0"/>
              <a:t>, 15(3),s. 364 </a:t>
            </a:r>
          </a:p>
        </p:txBody>
      </p:sp>
    </p:spTree>
    <p:extLst>
      <p:ext uri="{BB962C8B-B14F-4D97-AF65-F5344CB8AC3E}">
        <p14:creationId xmlns:p14="http://schemas.microsoft.com/office/powerpoint/2010/main" val="1248372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6BAC1F-6302-44C9-B4A4-29066EF403A6}"/>
              </a:ext>
            </a:extLst>
          </p:cNvPr>
          <p:cNvSpPr>
            <a:spLocks noGrp="1"/>
          </p:cNvSpPr>
          <p:nvPr>
            <p:ph type="title"/>
          </p:nvPr>
        </p:nvSpPr>
        <p:spPr/>
        <p:txBody>
          <a:bodyPr>
            <a:normAutofit/>
          </a:bodyPr>
          <a:lstStyle/>
          <a:p>
            <a:r>
              <a:rPr lang="en-US" sz="3200" b="0" i="0" dirty="0">
                <a:solidFill>
                  <a:srgbClr val="202122"/>
                </a:solidFill>
                <a:effectLst/>
                <a:latin typeface="Arial" panose="020B0604020202020204" pitchFamily="34" charset="0"/>
              </a:rPr>
              <a:t>Cecil the lion at Hwange National Park in 2010.</a:t>
            </a:r>
            <a:endParaRPr lang="tr-TR" sz="3200" dirty="0"/>
          </a:p>
        </p:txBody>
      </p:sp>
      <p:pic>
        <p:nvPicPr>
          <p:cNvPr id="1026" name="Picture 2">
            <a:extLst>
              <a:ext uri="{FF2B5EF4-FFF2-40B4-BE49-F238E27FC236}">
                <a16:creationId xmlns:a16="http://schemas.microsoft.com/office/drawing/2014/main" id="{78A85964-A8F0-4371-B75F-D4C41BA52F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2956" y="1690688"/>
            <a:ext cx="6098225"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a:extLst>
              <a:ext uri="{FF2B5EF4-FFF2-40B4-BE49-F238E27FC236}">
                <a16:creationId xmlns:a16="http://schemas.microsoft.com/office/drawing/2014/main" id="{4621B98C-3C12-4259-B4EE-9521D3AE4646}"/>
              </a:ext>
            </a:extLst>
          </p:cNvPr>
          <p:cNvSpPr txBox="1"/>
          <p:nvPr/>
        </p:nvSpPr>
        <p:spPr>
          <a:xfrm>
            <a:off x="7537269" y="1690688"/>
            <a:ext cx="4654731" cy="4339650"/>
          </a:xfrm>
          <a:prstGeom prst="rect">
            <a:avLst/>
          </a:prstGeom>
          <a:noFill/>
        </p:spPr>
        <p:txBody>
          <a:bodyPr wrap="square" rtlCol="0">
            <a:spAutoFit/>
          </a:bodyPr>
          <a:lstStyle/>
          <a:p>
            <a:r>
              <a:rPr lang="tr-TR" b="0" i="0" dirty="0">
                <a:solidFill>
                  <a:srgbClr val="202122"/>
                </a:solidFill>
                <a:effectLst/>
                <a:latin typeface="Arial" panose="020B0604020202020204" pitchFamily="34" charset="0"/>
              </a:rPr>
              <a:t>1 Temmuz 2015 gecesi </a:t>
            </a:r>
            <a:r>
              <a:rPr lang="tr-TR" b="0" i="0" dirty="0" err="1">
                <a:solidFill>
                  <a:srgbClr val="202122"/>
                </a:solidFill>
                <a:effectLst/>
                <a:latin typeface="Arial" panose="020B0604020202020204" pitchFamily="34" charset="0"/>
              </a:rPr>
              <a:t>Cecil</a:t>
            </a:r>
            <a:r>
              <a:rPr lang="tr-TR" b="0" i="0" dirty="0">
                <a:solidFill>
                  <a:srgbClr val="202122"/>
                </a:solidFill>
                <a:effectLst/>
                <a:latin typeface="Arial" panose="020B0604020202020204" pitchFamily="34" charset="0"/>
              </a:rPr>
              <a:t>, Amerikalı dişçi ve eğlence amaçlı büyük hayvan avcılığı yapan</a:t>
            </a:r>
            <a:r>
              <a:rPr lang="tr-TR" b="0" i="0" u="none" strike="noStrike" baseline="30000" dirty="0">
                <a:solidFill>
                  <a:srgbClr val="3366CC"/>
                </a:solidFill>
                <a:effectLst/>
                <a:latin typeface="Arial" panose="020B0604020202020204" pitchFamily="34" charset="0"/>
                <a:hlinkClick r:id="rId3"/>
              </a:rPr>
              <a:t>[2]</a:t>
            </a:r>
            <a:r>
              <a:rPr lang="tr-TR" b="0" i="0" u="none" strike="noStrike" baseline="30000" dirty="0">
                <a:solidFill>
                  <a:srgbClr val="3366CC"/>
                </a:solidFill>
                <a:effectLst/>
                <a:latin typeface="Arial" panose="020B0604020202020204" pitchFamily="34" charset="0"/>
                <a:hlinkClick r:id="rId4"/>
              </a:rPr>
              <a:t>[3]</a:t>
            </a:r>
            <a:r>
              <a:rPr lang="tr-TR" b="0" i="0" u="none" strike="noStrike" baseline="30000" dirty="0">
                <a:solidFill>
                  <a:srgbClr val="3366CC"/>
                </a:solidFill>
                <a:effectLst/>
                <a:latin typeface="Arial" panose="020B0604020202020204" pitchFamily="34" charset="0"/>
                <a:hlinkClick r:id="rId5"/>
              </a:rPr>
              <a:t>[4]</a:t>
            </a:r>
            <a:r>
              <a:rPr lang="tr-TR" b="0" i="0" dirty="0">
                <a:solidFill>
                  <a:srgbClr val="202122"/>
                </a:solidFill>
                <a:effectLst/>
                <a:latin typeface="Arial" panose="020B0604020202020204" pitchFamily="34" charset="0"/>
              </a:rPr>
              <a:t> </a:t>
            </a:r>
            <a:r>
              <a:rPr lang="tr-TR" b="0" i="0" dirty="0" err="1">
                <a:solidFill>
                  <a:srgbClr val="202122"/>
                </a:solidFill>
                <a:effectLst/>
                <a:latin typeface="Arial" panose="020B0604020202020204" pitchFamily="34" charset="0"/>
              </a:rPr>
              <a:t>Walter</a:t>
            </a:r>
            <a:r>
              <a:rPr lang="tr-TR" b="0" i="0" dirty="0">
                <a:solidFill>
                  <a:srgbClr val="202122"/>
                </a:solidFill>
                <a:effectLst/>
                <a:latin typeface="Arial" panose="020B0604020202020204" pitchFamily="34" charset="0"/>
              </a:rPr>
              <a:t> </a:t>
            </a:r>
            <a:r>
              <a:rPr lang="tr-TR" b="0" i="0" dirty="0" err="1">
                <a:solidFill>
                  <a:srgbClr val="202122"/>
                </a:solidFill>
                <a:effectLst/>
                <a:latin typeface="Arial" panose="020B0604020202020204" pitchFamily="34" charset="0"/>
              </a:rPr>
              <a:t>Palmer</a:t>
            </a:r>
            <a:r>
              <a:rPr lang="tr-TR" b="0" i="0" dirty="0">
                <a:solidFill>
                  <a:srgbClr val="202122"/>
                </a:solidFill>
                <a:effectLst/>
                <a:latin typeface="Arial" panose="020B0604020202020204" pitchFamily="34" charset="0"/>
              </a:rPr>
              <a:t> tarafından bir okla yaralandı ve daha sonra izlenerek ertesi sabah 10 ila 12 saat sonra bir ok ve yay ile öldürüldü.</a:t>
            </a:r>
            <a:r>
              <a:rPr lang="tr-TR" b="0" i="0" u="none" strike="noStrike" baseline="30000" dirty="0">
                <a:solidFill>
                  <a:srgbClr val="3366CC"/>
                </a:solidFill>
                <a:effectLst/>
                <a:latin typeface="Arial" panose="020B0604020202020204" pitchFamily="34" charset="0"/>
                <a:hlinkClick r:id="rId6"/>
              </a:rPr>
              <a:t>[1]</a:t>
            </a:r>
            <a:r>
              <a:rPr lang="tr-TR" b="0" i="0" u="none" strike="noStrike" baseline="30000" dirty="0">
                <a:solidFill>
                  <a:srgbClr val="3366CC"/>
                </a:solidFill>
                <a:effectLst/>
                <a:latin typeface="Arial" panose="020B0604020202020204" pitchFamily="34" charset="0"/>
                <a:hlinkClick r:id="rId7"/>
              </a:rPr>
              <a:t>[5]</a:t>
            </a:r>
            <a:r>
              <a:rPr lang="tr-TR" b="0" i="0" dirty="0">
                <a:solidFill>
                  <a:srgbClr val="202122"/>
                </a:solidFill>
                <a:effectLst/>
                <a:latin typeface="Arial" panose="020B0604020202020204" pitchFamily="34" charset="0"/>
              </a:rPr>
              <a:t> </a:t>
            </a:r>
            <a:r>
              <a:rPr lang="tr-TR" b="0" i="0" dirty="0" err="1">
                <a:solidFill>
                  <a:srgbClr val="202122"/>
                </a:solidFill>
                <a:effectLst/>
                <a:latin typeface="Arial" panose="020B0604020202020204" pitchFamily="34" charset="0"/>
              </a:rPr>
              <a:t>Cecil</a:t>
            </a:r>
            <a:r>
              <a:rPr lang="tr-TR" b="0" i="0" dirty="0">
                <a:solidFill>
                  <a:srgbClr val="202122"/>
                </a:solidFill>
                <a:effectLst/>
                <a:latin typeface="Arial" panose="020B0604020202020204" pitchFamily="34" charset="0"/>
              </a:rPr>
              <a:t> öldürüldüğünde 13 yaşındaydı.</a:t>
            </a:r>
            <a:r>
              <a:rPr lang="tr-TR" b="0" i="0" u="none" strike="noStrike" baseline="30000" dirty="0">
                <a:solidFill>
                  <a:srgbClr val="3366CC"/>
                </a:solidFill>
                <a:effectLst/>
                <a:latin typeface="Arial" panose="020B0604020202020204" pitchFamily="34" charset="0"/>
                <a:hlinkClick r:id="rId8"/>
              </a:rPr>
              <a:t>[6]</a:t>
            </a:r>
            <a:r>
              <a:rPr lang="tr-TR" b="0" i="0" dirty="0">
                <a:solidFill>
                  <a:srgbClr val="202122"/>
                </a:solidFill>
                <a:effectLst/>
                <a:latin typeface="Arial" panose="020B0604020202020204" pitchFamily="34" charset="0"/>
              </a:rPr>
              <a:t> </a:t>
            </a:r>
            <a:r>
              <a:rPr lang="tr-TR" b="0" i="0" dirty="0" err="1">
                <a:solidFill>
                  <a:srgbClr val="202122"/>
                </a:solidFill>
                <a:effectLst/>
                <a:latin typeface="Arial" panose="020B0604020202020204" pitchFamily="34" charset="0"/>
              </a:rPr>
              <a:t>Palmer</a:t>
            </a:r>
            <a:r>
              <a:rPr lang="tr-TR" b="0" i="0" dirty="0">
                <a:solidFill>
                  <a:srgbClr val="202122"/>
                </a:solidFill>
                <a:effectLst/>
                <a:latin typeface="Arial" panose="020B0604020202020204" pitchFamily="34" charset="0"/>
              </a:rPr>
              <a:t>, avlanma iznine sahipti ve herhangi bir suçla suçlanmadı; Zimbabwe'deki yetkililer, ülkeyi turist olarak ziyaret etmekte özgür olduğunu, ancak avcı olarak böyle bir özgürlüğünün olmadığını söylediler.</a:t>
            </a:r>
            <a:r>
              <a:rPr lang="tr-TR" b="0" i="0" u="none" strike="noStrike" baseline="30000" dirty="0">
                <a:solidFill>
                  <a:srgbClr val="3366CC"/>
                </a:solidFill>
                <a:effectLst/>
                <a:latin typeface="Arial" panose="020B0604020202020204" pitchFamily="34" charset="0"/>
                <a:hlinkClick r:id="rId9"/>
              </a:rPr>
              <a:t>[7]</a:t>
            </a:r>
            <a:endParaRPr lang="tr-TR" b="0" i="0" u="none" strike="noStrike" baseline="30000" dirty="0">
              <a:solidFill>
                <a:srgbClr val="3366CC"/>
              </a:solidFill>
              <a:effectLst/>
              <a:latin typeface="Arial" panose="020B0604020202020204" pitchFamily="34" charset="0"/>
            </a:endParaRPr>
          </a:p>
          <a:p>
            <a:endParaRPr lang="tr-TR" baseline="30000" dirty="0">
              <a:solidFill>
                <a:srgbClr val="3366CC"/>
              </a:solidFill>
              <a:latin typeface="Arial" panose="020B0604020202020204" pitchFamily="34" charset="0"/>
            </a:endParaRPr>
          </a:p>
          <a:p>
            <a:endParaRPr lang="tr-TR" baseline="30000" dirty="0">
              <a:solidFill>
                <a:srgbClr val="3366CC"/>
              </a:solidFill>
              <a:latin typeface="Arial" panose="020B0604020202020204" pitchFamily="34" charset="0"/>
            </a:endParaRPr>
          </a:p>
          <a:p>
            <a:r>
              <a:rPr lang="tr-TR" dirty="0"/>
              <a:t>https://tr.wikipedia.org/wiki/Aslan_Cecil%27in_%C3%B6ld%C3%BCr%C3%BClmesi</a:t>
            </a:r>
          </a:p>
        </p:txBody>
      </p:sp>
    </p:spTree>
    <p:extLst>
      <p:ext uri="{BB962C8B-B14F-4D97-AF65-F5344CB8AC3E}">
        <p14:creationId xmlns:p14="http://schemas.microsoft.com/office/powerpoint/2010/main" val="813093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A8408C5C-0E5A-4E5C-8CE9-B31B9A297324}"/>
              </a:ext>
            </a:extLst>
          </p:cNvPr>
          <p:cNvSpPr>
            <a:spLocks noGrp="1" noChangeArrowheads="1"/>
          </p:cNvSpPr>
          <p:nvPr>
            <p:ph type="title"/>
          </p:nvPr>
        </p:nvSpPr>
        <p:spPr/>
        <p:txBody>
          <a:bodyPr/>
          <a:lstStyle/>
          <a:p>
            <a:r>
              <a:rPr lang="tr-TR" altLang="tr-TR" b="1"/>
              <a:t>KÜRESEL İŞBİRLİĞİ</a:t>
            </a:r>
          </a:p>
        </p:txBody>
      </p:sp>
      <p:pic>
        <p:nvPicPr>
          <p:cNvPr id="2052" name="Picture 4" descr="rio-ist-joh-ny ">
            <a:extLst>
              <a:ext uri="{FF2B5EF4-FFF2-40B4-BE49-F238E27FC236}">
                <a16:creationId xmlns:a16="http://schemas.microsoft.com/office/drawing/2014/main" id="{2AFC5859-3893-4A1C-A97F-F662A349F7EC}"/>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4417" r="4417"/>
          <a:stretch>
            <a:fillRect/>
          </a:stretch>
        </p:blipFill>
        <p:spPr>
          <a:xfrm>
            <a:off x="2566989" y="1557338"/>
            <a:ext cx="7489825" cy="4608512"/>
          </a:xfrm>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32"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out)">
                                      <p:cBhvr>
                                        <p:cTn id="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6D57C4-BF77-4697-BB50-E394CFC84E5E}"/>
              </a:ext>
            </a:extLst>
          </p:cNvPr>
          <p:cNvSpPr>
            <a:spLocks noGrp="1"/>
          </p:cNvSpPr>
          <p:nvPr>
            <p:ph type="title"/>
          </p:nvPr>
        </p:nvSpPr>
        <p:spPr/>
        <p:txBody>
          <a:bodyPr/>
          <a:lstStyle/>
          <a:p>
            <a:r>
              <a:rPr lang="tr-TR" dirty="0"/>
              <a:t>Habitat III , kolektif haklar/uluslararası etki </a:t>
            </a:r>
          </a:p>
        </p:txBody>
      </p:sp>
      <p:sp>
        <p:nvSpPr>
          <p:cNvPr id="3" name="İçerik Yer Tutucusu 2">
            <a:extLst>
              <a:ext uri="{FF2B5EF4-FFF2-40B4-BE49-F238E27FC236}">
                <a16:creationId xmlns:a16="http://schemas.microsoft.com/office/drawing/2014/main" id="{905F94E5-1C71-4342-8593-C5E9942C56B6}"/>
              </a:ext>
            </a:extLst>
          </p:cNvPr>
          <p:cNvSpPr>
            <a:spLocks noGrp="1"/>
          </p:cNvSpPr>
          <p:nvPr>
            <p:ph idx="1"/>
          </p:nvPr>
        </p:nvSpPr>
        <p:spPr/>
        <p:txBody>
          <a:bodyPr/>
          <a:lstStyle/>
          <a:p>
            <a:r>
              <a:rPr lang="tr-TR" dirty="0"/>
              <a:t>Kent hakkı ve kolektif haklar tartışılırken, “gençler, kadınlar, engelliler, yoksullar, inanç grupları, </a:t>
            </a:r>
            <a:r>
              <a:rPr lang="tr-TR" b="1" dirty="0">
                <a:effectLst/>
              </a:rPr>
              <a:t>hayvanlar ve tüm canlılar</a:t>
            </a:r>
            <a:r>
              <a:rPr lang="tr-TR" dirty="0"/>
              <a:t>” </a:t>
            </a:r>
            <a:r>
              <a:rPr lang="tr-TR" dirty="0" err="1"/>
              <a:t>ın</a:t>
            </a:r>
            <a:r>
              <a:rPr lang="tr-TR" dirty="0"/>
              <a:t>  kent yaşamındaki eşitsizliklerden etkilendiği ve hak arayışlarının parçası olduğu vurgulanıyor. </a:t>
            </a:r>
          </a:p>
          <a:p>
            <a:r>
              <a:rPr lang="tr-TR" dirty="0"/>
              <a:t>Ayrıca “iyi yaşama hakkı” bölümünde yalnızca insanların değil, </a:t>
            </a:r>
            <a:r>
              <a:rPr lang="tr-TR" b="1" dirty="0">
                <a:effectLst/>
              </a:rPr>
              <a:t>tüm canlıların temiz suya, havaya, toprağa ve gıdaya engelsiz ulaşmasının bir hak olduğu</a:t>
            </a:r>
            <a:r>
              <a:rPr lang="tr-TR" dirty="0"/>
              <a:t> açıkça belirtilmiş. </a:t>
            </a:r>
          </a:p>
          <a:p>
            <a:r>
              <a:rPr lang="tr-TR" dirty="0"/>
              <a:t>Bu da metnin hayvan haklarını ekolojik haklar ve biyolojik çeşitlilik bağlamında ele aldığını göstermektedir. </a:t>
            </a:r>
          </a:p>
        </p:txBody>
      </p:sp>
    </p:spTree>
    <p:extLst>
      <p:ext uri="{BB962C8B-B14F-4D97-AF65-F5344CB8AC3E}">
        <p14:creationId xmlns:p14="http://schemas.microsoft.com/office/powerpoint/2010/main" val="242763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38D6A3-7FA0-4CEC-88B4-62FBA831CAAE}"/>
              </a:ext>
            </a:extLst>
          </p:cNvPr>
          <p:cNvSpPr>
            <a:spLocks noGrp="1"/>
          </p:cNvSpPr>
          <p:nvPr>
            <p:ph type="title"/>
          </p:nvPr>
        </p:nvSpPr>
        <p:spPr/>
        <p:txBody>
          <a:bodyPr>
            <a:normAutofit/>
          </a:bodyPr>
          <a:lstStyle/>
          <a:p>
            <a:r>
              <a:rPr lang="tr-TR" sz="3600" dirty="0"/>
              <a:t>Habitat III- 17 – 20 Ekim 2016</a:t>
            </a:r>
            <a:br>
              <a:rPr lang="tr-TR" sz="3600" dirty="0"/>
            </a:br>
            <a:r>
              <a:rPr lang="tr-TR" sz="3600" dirty="0"/>
              <a:t>• 	Yer: </a:t>
            </a:r>
            <a:r>
              <a:rPr lang="tr-TR" sz="3600" dirty="0" err="1"/>
              <a:t>Quito</a:t>
            </a:r>
            <a:r>
              <a:rPr lang="tr-TR" sz="3600" dirty="0"/>
              <a:t>, </a:t>
            </a:r>
            <a:r>
              <a:rPr lang="tr-TR" sz="3600" dirty="0" err="1"/>
              <a:t>Ekvador</a:t>
            </a:r>
            <a:endParaRPr lang="tr-TR" sz="3600" dirty="0"/>
          </a:p>
        </p:txBody>
      </p:sp>
      <p:sp>
        <p:nvSpPr>
          <p:cNvPr id="3" name="İçerik Yer Tutucusu 2">
            <a:extLst>
              <a:ext uri="{FF2B5EF4-FFF2-40B4-BE49-F238E27FC236}">
                <a16:creationId xmlns:a16="http://schemas.microsoft.com/office/drawing/2014/main" id="{799EE27B-2D61-43EC-B5AD-D0ADC1950936}"/>
              </a:ext>
            </a:extLst>
          </p:cNvPr>
          <p:cNvSpPr>
            <a:spLocks noGrp="1"/>
          </p:cNvSpPr>
          <p:nvPr>
            <p:ph idx="1"/>
          </p:nvPr>
        </p:nvSpPr>
        <p:spPr/>
        <p:txBody>
          <a:bodyPr/>
          <a:lstStyle/>
          <a:p>
            <a:pPr>
              <a:buFont typeface="Arial" panose="020B0604020202020204" pitchFamily="34" charset="0"/>
              <a:buChar char="•"/>
            </a:pPr>
            <a:r>
              <a:rPr lang="tr-TR" b="1" dirty="0">
                <a:effectLst/>
              </a:rPr>
              <a:t>Kent hakkı</a:t>
            </a:r>
            <a:r>
              <a:rPr lang="tr-TR" dirty="0">
                <a:effectLst/>
              </a:rPr>
              <a:t>: Hayvanlar ve tüm canlılar da kent yaşamındaki eşitsizliklerden etkilenen gruplar arasında sayılıyor.</a:t>
            </a:r>
          </a:p>
          <a:p>
            <a:pPr>
              <a:buFont typeface="Arial" panose="020B0604020202020204" pitchFamily="34" charset="0"/>
              <a:buChar char="•"/>
            </a:pPr>
            <a:r>
              <a:rPr lang="tr-TR" b="1" dirty="0">
                <a:effectLst/>
              </a:rPr>
              <a:t>İyi yaşama hakkı</a:t>
            </a:r>
            <a:r>
              <a:rPr lang="tr-TR" dirty="0">
                <a:effectLst/>
              </a:rPr>
              <a:t>: Tüm canlıların temiz suya, havaya, toprağa ve gıdaya engelsiz ulaşmasının bir hak olduğu vurgulanıyor.</a:t>
            </a:r>
          </a:p>
          <a:p>
            <a:pPr>
              <a:buFont typeface="Arial" panose="020B0604020202020204" pitchFamily="34" charset="0"/>
              <a:buChar char="•"/>
            </a:pPr>
            <a:r>
              <a:rPr lang="tr-TR" b="1" dirty="0">
                <a:effectLst/>
              </a:rPr>
              <a:t>Ekolojik haklar</a:t>
            </a:r>
            <a:r>
              <a:rPr lang="tr-TR" dirty="0">
                <a:effectLst/>
              </a:rPr>
              <a:t>: </a:t>
            </a:r>
            <a:r>
              <a:rPr lang="tr-TR" dirty="0">
                <a:effectLst/>
                <a:highlight>
                  <a:srgbClr val="00FF00"/>
                </a:highlight>
              </a:rPr>
              <a:t>Hayvanların yaşam hakkı</a:t>
            </a:r>
            <a:r>
              <a:rPr lang="tr-TR" dirty="0">
                <a:effectLst/>
              </a:rPr>
              <a:t>, biyolojik çeşitlilik ve ekolojik denge bağlamında kent hakkının ayrılmaz bir parçası olarak görülüyor.</a:t>
            </a:r>
          </a:p>
          <a:p>
            <a:r>
              <a:rPr lang="tr-TR" dirty="0">
                <a:effectLst/>
              </a:rPr>
              <a:t>Yani metin, hayvan haklarını yalnızca dolaylı değil, doğrudan “hak” kavramı içinde değerlendiriyor.</a:t>
            </a:r>
          </a:p>
          <a:p>
            <a:endParaRPr lang="tr-TR" dirty="0"/>
          </a:p>
        </p:txBody>
      </p:sp>
    </p:spTree>
    <p:extLst>
      <p:ext uri="{BB962C8B-B14F-4D97-AF65-F5344CB8AC3E}">
        <p14:creationId xmlns:p14="http://schemas.microsoft.com/office/powerpoint/2010/main" val="44326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3B59C2-627A-48FA-BB11-B2594D269816}"/>
              </a:ext>
            </a:extLst>
          </p:cNvPr>
          <p:cNvSpPr>
            <a:spLocks noGrp="1"/>
          </p:cNvSpPr>
          <p:nvPr>
            <p:ph type="title"/>
          </p:nvPr>
        </p:nvSpPr>
        <p:spPr/>
        <p:txBody>
          <a:bodyPr/>
          <a:lstStyle/>
          <a:p>
            <a:r>
              <a:rPr lang="tr-TR" dirty="0"/>
              <a:t>Yavaş yavaş gelişiyoruz…</a:t>
            </a:r>
          </a:p>
        </p:txBody>
      </p:sp>
      <p:sp>
        <p:nvSpPr>
          <p:cNvPr id="3" name="İçerik Yer Tutucusu 2">
            <a:extLst>
              <a:ext uri="{FF2B5EF4-FFF2-40B4-BE49-F238E27FC236}">
                <a16:creationId xmlns:a16="http://schemas.microsoft.com/office/drawing/2014/main" id="{546C933B-F2A5-41FD-9665-27EB55341390}"/>
              </a:ext>
            </a:extLst>
          </p:cNvPr>
          <p:cNvSpPr>
            <a:spLocks noGrp="1"/>
          </p:cNvSpPr>
          <p:nvPr>
            <p:ph idx="1"/>
          </p:nvPr>
        </p:nvSpPr>
        <p:spPr/>
        <p:txBody>
          <a:bodyPr/>
          <a:lstStyle/>
          <a:p>
            <a:pPr algn="just"/>
            <a:r>
              <a:rPr lang="tr-TR" dirty="0">
                <a:highlight>
                  <a:srgbClr val="FFFF00"/>
                </a:highlight>
              </a:rPr>
              <a:t>Habitat I (1976, </a:t>
            </a:r>
            <a:r>
              <a:rPr lang="tr-TR" dirty="0" err="1">
                <a:highlight>
                  <a:srgbClr val="FFFF00"/>
                </a:highlight>
              </a:rPr>
              <a:t>Vancouver</a:t>
            </a:r>
            <a:r>
              <a:rPr lang="tr-TR" dirty="0">
                <a:highlight>
                  <a:srgbClr val="FFFF00"/>
                </a:highlight>
              </a:rPr>
              <a:t>) ve Habitat II </a:t>
            </a:r>
            <a:r>
              <a:rPr lang="tr-TR" dirty="0"/>
              <a:t>(1996, İstanbul) konferanslarında </a:t>
            </a:r>
            <a:r>
              <a:rPr lang="tr-TR" dirty="0">
                <a:highlight>
                  <a:srgbClr val="FFFF00"/>
                </a:highlight>
              </a:rPr>
              <a:t>hayvan hakları doğrudan ele alınmamıştır</a:t>
            </a:r>
            <a:r>
              <a:rPr lang="tr-TR" dirty="0"/>
              <a:t>; odak noktaları insan yerleşmeleri, barınma hakkı ve sürdürülebilir kentleşme olmuştur. </a:t>
            </a:r>
          </a:p>
          <a:p>
            <a:endParaRPr lang="tr-TR" dirty="0"/>
          </a:p>
          <a:p>
            <a:pPr algn="just"/>
            <a:r>
              <a:rPr lang="tr-TR" dirty="0"/>
              <a:t>Habitat III (2016, </a:t>
            </a:r>
            <a:r>
              <a:rPr lang="tr-TR" dirty="0" err="1"/>
              <a:t>Quito</a:t>
            </a:r>
            <a:r>
              <a:rPr lang="tr-TR" dirty="0"/>
              <a:t>) ise kentsel yaşamın bütüncül sürdürülebilirliği bağlamında </a:t>
            </a:r>
            <a:r>
              <a:rPr lang="tr-TR" dirty="0">
                <a:highlight>
                  <a:srgbClr val="00FF00"/>
                </a:highlight>
              </a:rPr>
              <a:t>hayvanların kent ekosistemindeki rolünü </a:t>
            </a:r>
            <a:r>
              <a:rPr lang="tr-TR" dirty="0"/>
              <a:t>daha açık şekilde gündeme taşımıştır.</a:t>
            </a:r>
          </a:p>
        </p:txBody>
      </p:sp>
    </p:spTree>
    <p:extLst>
      <p:ext uri="{BB962C8B-B14F-4D97-AF65-F5344CB8AC3E}">
        <p14:creationId xmlns:p14="http://schemas.microsoft.com/office/powerpoint/2010/main" val="237939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D0AEB5-F368-4B57-8F79-874E85873209}"/>
              </a:ext>
            </a:extLst>
          </p:cNvPr>
          <p:cNvSpPr>
            <a:spLocks noGrp="1"/>
          </p:cNvSpPr>
          <p:nvPr>
            <p:ph type="title"/>
          </p:nvPr>
        </p:nvSpPr>
        <p:spPr/>
        <p:txBody>
          <a:bodyPr/>
          <a:lstStyle/>
          <a:p>
            <a:r>
              <a:rPr lang="tr-TR" dirty="0"/>
              <a:t>Sosyal İnovasyon </a:t>
            </a:r>
          </a:p>
        </p:txBody>
      </p:sp>
      <p:sp>
        <p:nvSpPr>
          <p:cNvPr id="3" name="İçerik Yer Tutucusu 2">
            <a:extLst>
              <a:ext uri="{FF2B5EF4-FFF2-40B4-BE49-F238E27FC236}">
                <a16:creationId xmlns:a16="http://schemas.microsoft.com/office/drawing/2014/main" id="{FA22D5A8-F2E9-44E9-A1C9-BD100A65A131}"/>
              </a:ext>
            </a:extLst>
          </p:cNvPr>
          <p:cNvSpPr>
            <a:spLocks noGrp="1"/>
          </p:cNvSpPr>
          <p:nvPr>
            <p:ph idx="1"/>
          </p:nvPr>
        </p:nvSpPr>
        <p:spPr/>
        <p:txBody>
          <a:bodyPr>
            <a:normAutofit fontScale="92500" lnSpcReduction="10000"/>
          </a:bodyPr>
          <a:lstStyle/>
          <a:p>
            <a:pPr algn="just">
              <a:lnSpc>
                <a:spcPct val="107000"/>
              </a:lnSpc>
              <a:spcAft>
                <a:spcPts val="800"/>
              </a:spcAft>
            </a:pPr>
            <a:r>
              <a:rPr lang="tr-TR"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Sosyal inovasyon, sosyo-kültürel ve özellikle bağlantılı çevresel sorunlar üzerinde olumlu bir etkiye sahip olan konularda ürün ve hizmetleri ifade etmektedir. Sosyal </a:t>
            </a:r>
            <a:r>
              <a:rPr lang="tr-TR"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inovasyona</a:t>
            </a:r>
            <a:r>
              <a:rPr lang="tr-TR"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insan merkezli bir yaklaşım olarak insanın ve doğanın lehine gelişmelere odaklanarak daha önce uygulanmış unutulan veya yeni imkan ve araçlarla geliştirilebilir ve ihtiyaç olduğu inkar edilemez konuları önceleyerek gelişebilir , geliştirilebilir bir felsefeye dayanmaktadır. </a:t>
            </a:r>
            <a:r>
              <a:rPr lang="tr-TR" sz="1800" dirty="0">
                <a:solidFill>
                  <a:srgbClr val="222222"/>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Sosyal inovasyon, insan sağlığı, eğitim, insan refahı, çevre koruma ve enerji alanlarında sosyal öğrenme ve sorunların işbirliği ve dayanışma ile çözülmesi ve daha kolaylaştırmak amacıyla, </a:t>
            </a:r>
            <a:r>
              <a:rPr lang="tr-TR" sz="1800" dirty="0" err="1">
                <a:solidFill>
                  <a:srgbClr val="222222"/>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disiplinlerarası</a:t>
            </a:r>
            <a:r>
              <a:rPr lang="tr-TR" sz="1800" dirty="0">
                <a:solidFill>
                  <a:srgbClr val="222222"/>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yaklaşımla değerlendirilmesini de temsil etmektedir</a:t>
            </a:r>
            <a:r>
              <a:rPr lang="tr-TR"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Bu kabul ediş yeni ittifak biçimleri oluşturmaya daha fazla önem verilmesini gerektirir. Yine de disiplinler </a:t>
            </a:r>
            <a:r>
              <a:rPr lang="tr-TR"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multi</a:t>
            </a:r>
            <a:r>
              <a:rPr lang="tr-TR"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(tek disiplinli) çalışmayı, genelde tercih etmektedir.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Konuya özgü uzmanlığıyla paydaş olarak sivil toplum kuruluşlarının politika oluşturma sürecine nasıl dahil olabileceğini dikkatle değerlendirmesi önem taşımaktadır. Asıl husus, giderek merkezileşen dünyada, sivil toplum kuruluşlarının ne kadar sivil (bağımsız) olarak çalışabilirliğinin koşullarının oluşturulmasıdır. Hür ve insan hakları ile özgürlüklerinin güvencesi içinde gelişmeleri değerlendirmek için varlık rollerini de dikkate almak, kurumsal çalışmalarda önemlidir. Bir taraftan kendi misyonları gereği yapılan çalışmalar yanında, sivil toplum kuruluşlarının kendi aralarında ve kamu yanında özel sektör işbirliği anlamında </a:t>
            </a:r>
            <a:r>
              <a:rPr lang="tr-TR" sz="1800" dirty="0">
                <a:solidFill>
                  <a:srgbClr val="222222"/>
                </a:solidFill>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yönetişim ilkeleri </a:t>
            </a:r>
            <a:r>
              <a:rPr lang="tr-TR"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içinde toplum yararına hareket etmeleri ‘kurumsal sosyal inovasyon’ çalışmalarını geliştirmiştir.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833873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66049E-FDD3-4205-A46F-D7555822E2D0}"/>
              </a:ext>
            </a:extLst>
          </p:cNvPr>
          <p:cNvSpPr>
            <a:spLocks noGrp="1"/>
          </p:cNvSpPr>
          <p:nvPr>
            <p:ph type="title"/>
          </p:nvPr>
        </p:nvSpPr>
        <p:spPr>
          <a:xfrm>
            <a:off x="838200" y="365125"/>
            <a:ext cx="10515600" cy="915035"/>
          </a:xfrm>
        </p:spPr>
        <p:txBody>
          <a:bodyPr>
            <a:normAutofit fontScale="90000"/>
          </a:bodyPr>
          <a:lstStyle/>
          <a:p>
            <a:r>
              <a:rPr lang="tr-TR" sz="31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Dinler ve hayvan hakları</a:t>
            </a:r>
            <a:r>
              <a:rPr lang="tr-TR" sz="3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farklı dinlerin hayvanlara yönelik yaklaşımları literatürde şu şekildedir:</a:t>
            </a:r>
            <a:br>
              <a:rPr lang="tr-TR"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3DDB7452-7753-4B8D-A15D-2D6021CBB73D}"/>
              </a:ext>
            </a:extLst>
          </p:cNvPr>
          <p:cNvSpPr>
            <a:spLocks noGrp="1"/>
          </p:cNvSpPr>
          <p:nvPr>
            <p:ph idx="1"/>
          </p:nvPr>
        </p:nvSpPr>
        <p:spPr>
          <a:xfrm>
            <a:off x="838200" y="1162594"/>
            <a:ext cx="10515600" cy="5564777"/>
          </a:xfrm>
        </p:spPr>
        <p:txBody>
          <a:bodyPr>
            <a:normAutofit fontScale="77500" lnSpcReduction="20000"/>
          </a:bodyPr>
          <a:lstStyle/>
          <a:p>
            <a:pPr algn="just">
              <a:lnSpc>
                <a:spcPct val="107000"/>
              </a:lnSpc>
              <a:spcAft>
                <a:spcPts val="80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İslam</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Hayvanlara merhametli davranmak, eziyet etmemek, </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gereksiz</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yere öldürmemek öğütlenir. (Kurban ibadeti, hayvanların acısız kesimi )</a:t>
            </a: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Hristiyanlık</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Tanrı’nın yarattığı hayvanlara şefkat gösterilmesi gerektiği vurgulanır. Bazı mezhepler hayvanların ruhsal değeri üzerinde durur.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Yahudilik</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Canlılara Acı Çektirmeme </a:t>
            </a:r>
            <a:r>
              <a:rPr lang="tr-TR" sz="2600" dirty="0">
                <a:latin typeface="Times New Roman" panose="02020603050405020304" pitchFamily="18" charset="0"/>
                <a:ea typeface="Times New Roman" panose="02020603050405020304" pitchFamily="18" charset="0"/>
                <a:cs typeface="Times New Roman" panose="02020603050405020304" pitchFamily="18" charset="0"/>
              </a:rPr>
              <a:t>İ</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lkesi vardır. </a:t>
            </a:r>
            <a:r>
              <a:rPr lang="tr-TR" sz="2600" dirty="0" err="1">
                <a:effectLst/>
                <a:latin typeface="Times New Roman" panose="02020603050405020304" pitchFamily="18" charset="0"/>
                <a:ea typeface="Times New Roman" panose="02020603050405020304" pitchFamily="18" charset="0"/>
                <a:cs typeface="Times New Roman" panose="02020603050405020304" pitchFamily="18" charset="0"/>
              </a:rPr>
              <a:t>Koşer</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kuralları hayvanların acısız kesimini amaçlar.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Hinduizm: </a:t>
            </a:r>
            <a:r>
              <a:rPr lang="tr-TR" sz="2600" dirty="0" err="1">
                <a:effectLst/>
                <a:latin typeface="Times New Roman" panose="02020603050405020304" pitchFamily="18" charset="0"/>
                <a:ea typeface="Times New Roman" panose="02020603050405020304" pitchFamily="18" charset="0"/>
                <a:cs typeface="Times New Roman" panose="02020603050405020304" pitchFamily="18" charset="0"/>
              </a:rPr>
              <a:t>Ahimsa</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dirty="0" err="1">
                <a:effectLst/>
                <a:latin typeface="Times New Roman" panose="02020603050405020304" pitchFamily="18" charset="0"/>
                <a:ea typeface="Times New Roman" panose="02020603050405020304" pitchFamily="18" charset="0"/>
                <a:cs typeface="Times New Roman" panose="02020603050405020304" pitchFamily="18" charset="0"/>
              </a:rPr>
              <a:t>şiddetsizlik</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ilkesi hayvanlara da uygulanır. İnek kutsaldır, vejetaryenlik yaygındır.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Budizm</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Tüm canlılara zarar vermemek öğretilir. Vejetaryenlik ve şefkat ön plandadır.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err="1">
                <a:effectLst/>
                <a:latin typeface="Times New Roman" panose="02020603050405020304" pitchFamily="18" charset="0"/>
                <a:ea typeface="Times New Roman" panose="02020603050405020304" pitchFamily="18" charset="0"/>
                <a:cs typeface="Times New Roman" panose="02020603050405020304" pitchFamily="18" charset="0"/>
              </a:rPr>
              <a:t>Sihizm</a:t>
            </a: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Hayvanlara gereksiz acı çektirmekten kaçınmak öğütlenir. Bazı Sihler vejetaryendir.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2600" b="1" dirty="0" err="1">
                <a:effectLst/>
                <a:latin typeface="Times New Roman" panose="02020603050405020304" pitchFamily="18" charset="0"/>
                <a:ea typeface="Times New Roman" panose="02020603050405020304" pitchFamily="18" charset="0"/>
                <a:cs typeface="Times New Roman" panose="02020603050405020304" pitchFamily="18" charset="0"/>
              </a:rPr>
              <a:t>Caynizm</a:t>
            </a:r>
            <a:r>
              <a:rPr lang="tr-TR" sz="2600" dirty="0">
                <a:effectLst/>
                <a:latin typeface="Times New Roman" panose="02020603050405020304" pitchFamily="18" charset="0"/>
                <a:ea typeface="Times New Roman" panose="02020603050405020304" pitchFamily="18" charset="0"/>
                <a:cs typeface="Times New Roman" panose="02020603050405020304" pitchFamily="18" charset="0"/>
              </a:rPr>
              <a:t>:  Hayvanlara zarar vermemek temel ilkedir, sıkı vejetaryenlik vardır.</a:t>
            </a:r>
            <a:endParaRPr lang="tr-TR"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390708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2A83A6-749B-4E89-844D-D78CF7C17357}"/>
              </a:ext>
            </a:extLst>
          </p:cNvPr>
          <p:cNvSpPr>
            <a:spLocks noGrp="1"/>
          </p:cNvSpPr>
          <p:nvPr>
            <p:ph type="title"/>
          </p:nvPr>
        </p:nvSpPr>
        <p:spPr/>
        <p:txBody>
          <a:bodyPr/>
          <a:lstStyle/>
          <a:p>
            <a:r>
              <a:rPr lang="tr-TR" b="1" dirty="0"/>
              <a:t>İSLAM DİNİNDE VARLIK HAKKI: derin ekoloji </a:t>
            </a:r>
          </a:p>
        </p:txBody>
      </p:sp>
      <p:sp>
        <p:nvSpPr>
          <p:cNvPr id="3" name="İçerik Yer Tutucusu 2">
            <a:extLst>
              <a:ext uri="{FF2B5EF4-FFF2-40B4-BE49-F238E27FC236}">
                <a16:creationId xmlns:a16="http://schemas.microsoft.com/office/drawing/2014/main" id="{0373C4CF-DEB2-4336-B13C-8E9DE477DDC5}"/>
              </a:ext>
            </a:extLst>
          </p:cNvPr>
          <p:cNvSpPr>
            <a:spLocks noGrp="1"/>
          </p:cNvSpPr>
          <p:nvPr>
            <p:ph idx="1"/>
          </p:nvPr>
        </p:nvSpPr>
        <p:spPr/>
        <p:txBody>
          <a:bodyPr/>
          <a:lstStyle/>
          <a:p>
            <a:pPr algn="just">
              <a:lnSpc>
                <a:spcPts val="1400"/>
              </a:lnSpc>
              <a:spcBef>
                <a:spcPts val="600"/>
              </a:spcBef>
              <a:spcAft>
                <a:spcPts val="6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Çevre korumaya yönelik kamusal araçların kullanılmasında ilk sırayı, cezalardan önce moral değerler </a:t>
            </a:r>
          </a:p>
          <a:p>
            <a:pPr algn="just">
              <a:lnSpc>
                <a:spcPts val="1400"/>
              </a:lnSpc>
              <a:spcBef>
                <a:spcPts val="600"/>
              </a:spcBef>
              <a:spcAft>
                <a:spcPts val="6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almaktadır. Diyanet İşleri Başkanlığı, din ve çevre değerleri birlikteliğine yönelik personeli için eğitici </a:t>
            </a:r>
          </a:p>
          <a:p>
            <a:pPr algn="just">
              <a:lnSpc>
                <a:spcPts val="1400"/>
              </a:lnSpc>
              <a:spcBef>
                <a:spcPts val="600"/>
              </a:spcBef>
              <a:spcAft>
                <a:spcPts val="6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programlar düzenleyerek, bu personelin halkın eğitiminde kullanılmasını sağlayabilir. Esasen Kur’an varlığa </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400"/>
              </a:lnSpc>
              <a:spcBef>
                <a:spcPts val="600"/>
              </a:spcBef>
              <a:spcAft>
                <a:spcPts val="6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saygıyı esas alır ve “derin ekoloji felsefesine”   dayanmaktadır.</a:t>
            </a:r>
          </a:p>
          <a:p>
            <a:pPr algn="just">
              <a:lnSpc>
                <a:spcPts val="1400"/>
              </a:lnSpc>
              <a:spcBef>
                <a:spcPts val="600"/>
              </a:spcBef>
              <a:spcAft>
                <a:spcPts val="600"/>
              </a:spcAft>
            </a:pPr>
            <a:endParaRPr lang="tr-TR" sz="1800" i="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400"/>
              </a:lnSpc>
              <a:spcBef>
                <a:spcPts val="600"/>
              </a:spcBef>
              <a:spcAft>
                <a:spcPts val="600"/>
              </a:spcAft>
            </a:pPr>
            <a:endParaRPr lang="tr-TR" sz="1800" i="1"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400"/>
              </a:lnSpc>
              <a:spcBef>
                <a:spcPts val="600"/>
              </a:spcBef>
              <a:spcAft>
                <a:spcPts val="600"/>
              </a:spcAft>
            </a:pPr>
            <a:r>
              <a:rPr lang="tr-TR" sz="1800" i="1" dirty="0">
                <a:effectLst/>
                <a:latin typeface="Calibri" panose="020F0502020204030204" pitchFamily="34" charset="0"/>
                <a:ea typeface="Calibri" panose="020F0502020204030204" pitchFamily="34" charset="0"/>
                <a:cs typeface="Times New Roman" panose="02020603050405020304" pitchFamily="18" charset="0"/>
              </a:rPr>
              <a:t>“Yeryüzünde yürüyen hayvanlar ve (gökyüzünde) iki kanadıyla uçan kuşlardan ne varsa hepsi, ancak sizin gibi </a:t>
            </a:r>
          </a:p>
          <a:p>
            <a:pPr algn="just">
              <a:lnSpc>
                <a:spcPts val="1400"/>
              </a:lnSpc>
              <a:spcBef>
                <a:spcPts val="600"/>
              </a:spcBef>
              <a:spcAft>
                <a:spcPts val="600"/>
              </a:spcAft>
            </a:pPr>
            <a:r>
              <a:rPr lang="tr-TR" sz="1800" i="1" dirty="0">
                <a:effectLst/>
                <a:latin typeface="Calibri" panose="020F0502020204030204" pitchFamily="34" charset="0"/>
                <a:ea typeface="Calibri" panose="020F0502020204030204" pitchFamily="34" charset="0"/>
                <a:cs typeface="Times New Roman" panose="02020603050405020304" pitchFamily="18" charset="0"/>
              </a:rPr>
              <a:t>topluluklardır. Biz o kitapta hiçbir şeyi eksik bırakmadık. Nihayet (hepsi) toplanıp Rablerinin huzuruna </a:t>
            </a:r>
          </a:p>
          <a:p>
            <a:pPr algn="just">
              <a:lnSpc>
                <a:spcPts val="1400"/>
              </a:lnSpc>
              <a:spcBef>
                <a:spcPts val="600"/>
              </a:spcBef>
              <a:spcAft>
                <a:spcPts val="600"/>
              </a:spcAft>
            </a:pPr>
            <a:r>
              <a:rPr lang="tr-TR" sz="1800" i="1" dirty="0">
                <a:effectLst/>
                <a:latin typeface="Calibri" panose="020F0502020204030204" pitchFamily="34" charset="0"/>
                <a:ea typeface="Calibri" panose="020F0502020204030204" pitchFamily="34" charset="0"/>
                <a:cs typeface="Times New Roman" panose="02020603050405020304" pitchFamily="18" charset="0"/>
              </a:rPr>
              <a:t>getirilecekler” Kur’an, </a:t>
            </a:r>
            <a:r>
              <a:rPr lang="tr-TR" sz="1800" i="1" dirty="0" err="1">
                <a:effectLst/>
                <a:latin typeface="Calibri" panose="020F0502020204030204" pitchFamily="34" charset="0"/>
                <a:ea typeface="Calibri" panose="020F0502020204030204" pitchFamily="34" charset="0"/>
                <a:cs typeface="Times New Roman" panose="02020603050405020304" pitchFamily="18" charset="0"/>
              </a:rPr>
              <a:t>En’am</a:t>
            </a:r>
            <a:r>
              <a:rPr lang="tr-TR" sz="1800" i="1" dirty="0">
                <a:effectLst/>
                <a:latin typeface="Calibri" panose="020F0502020204030204" pitchFamily="34" charset="0"/>
                <a:ea typeface="Calibri" panose="020F0502020204030204" pitchFamily="34" charset="0"/>
                <a:cs typeface="Times New Roman" panose="02020603050405020304" pitchFamily="18" charset="0"/>
              </a:rPr>
              <a:t> 38.; “Göğü Allah yükseltti ve dengeyi o koydu. Sakın dengeyi bozmayın. Ölçüyü </a:t>
            </a:r>
          </a:p>
          <a:p>
            <a:pPr algn="just">
              <a:lnSpc>
                <a:spcPts val="1400"/>
              </a:lnSpc>
              <a:spcBef>
                <a:spcPts val="600"/>
              </a:spcBef>
              <a:spcAft>
                <a:spcPts val="600"/>
              </a:spcAft>
            </a:pPr>
            <a:r>
              <a:rPr lang="tr-TR" sz="1800" i="1" dirty="0">
                <a:effectLst/>
                <a:latin typeface="Calibri" panose="020F0502020204030204" pitchFamily="34" charset="0"/>
                <a:ea typeface="Calibri" panose="020F0502020204030204" pitchFamily="34" charset="0"/>
                <a:cs typeface="Times New Roman" panose="02020603050405020304" pitchFamily="18" charset="0"/>
              </a:rPr>
              <a:t>adaletle tutun ve eksik tartmayın.” Rahman 7-9; İslam, Hıristiyanlık, Yahudilik, Hinduizm, Budizm gibi çeşitli </a:t>
            </a:r>
          </a:p>
          <a:p>
            <a:pPr algn="just">
              <a:lnSpc>
                <a:spcPts val="1400"/>
              </a:lnSpc>
              <a:spcBef>
                <a:spcPts val="600"/>
              </a:spcBef>
              <a:spcAft>
                <a:spcPts val="600"/>
              </a:spcAft>
            </a:pPr>
            <a:r>
              <a:rPr lang="tr-TR" sz="1800" i="1" dirty="0">
                <a:effectLst/>
                <a:latin typeface="Calibri" panose="020F0502020204030204" pitchFamily="34" charset="0"/>
                <a:ea typeface="Calibri" panose="020F0502020204030204" pitchFamily="34" charset="0"/>
                <a:cs typeface="Times New Roman" panose="02020603050405020304" pitchFamily="18" charset="0"/>
              </a:rPr>
              <a:t>dinlerde çevre konuları için bkz. </a:t>
            </a:r>
            <a:r>
              <a:rPr lang="tr-TR" sz="1800" b="1" i="1" dirty="0">
                <a:effectLst/>
                <a:latin typeface="Calibri" panose="020F0502020204030204" pitchFamily="34" charset="0"/>
                <a:ea typeface="Calibri" panose="020F0502020204030204" pitchFamily="34" charset="0"/>
                <a:cs typeface="Times New Roman" panose="02020603050405020304" pitchFamily="18" charset="0"/>
              </a:rPr>
              <a:t>Dünya Dinleri ve Ekoloji Dizisi, </a:t>
            </a:r>
            <a:r>
              <a:rPr lang="tr-TR" sz="1800" i="1" dirty="0">
                <a:effectLst/>
                <a:latin typeface="Calibri" panose="020F0502020204030204" pitchFamily="34" charset="0"/>
                <a:ea typeface="Calibri" panose="020F0502020204030204" pitchFamily="34" charset="0"/>
                <a:cs typeface="Times New Roman" panose="02020603050405020304" pitchFamily="18" charset="0"/>
              </a:rPr>
              <a:t>İstanbul Büyükşehir Belediyesi Yayınları, </a:t>
            </a:r>
          </a:p>
          <a:p>
            <a:pPr algn="just">
              <a:lnSpc>
                <a:spcPts val="1400"/>
              </a:lnSpc>
              <a:spcBef>
                <a:spcPts val="600"/>
              </a:spcBef>
              <a:spcAft>
                <a:spcPts val="600"/>
              </a:spcAft>
            </a:pPr>
            <a:r>
              <a:rPr lang="tr-TR" sz="1800" i="1" dirty="0">
                <a:effectLst/>
                <a:latin typeface="Calibri" panose="020F0502020204030204" pitchFamily="34" charset="0"/>
                <a:ea typeface="Calibri" panose="020F0502020204030204" pitchFamily="34" charset="0"/>
                <a:cs typeface="Times New Roman" panose="02020603050405020304" pitchFamily="18" charset="0"/>
              </a:rPr>
              <a:t>İstanbul.(2005 tarihli ÇEVRE YÖNETİMİ VE  POLİTİKASI kitabımda var, s.210)</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700200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2A83A6-749B-4E89-844D-D78CF7C17357}"/>
              </a:ext>
            </a:extLst>
          </p:cNvPr>
          <p:cNvSpPr>
            <a:spLocks noGrp="1"/>
          </p:cNvSpPr>
          <p:nvPr>
            <p:ph type="title"/>
          </p:nvPr>
        </p:nvSpPr>
        <p:spPr/>
        <p:txBody>
          <a:bodyPr/>
          <a:lstStyle/>
          <a:p>
            <a:r>
              <a:rPr lang="tr-TR" b="1" dirty="0"/>
              <a:t>İSLAM DİNİNDE VARLIK HAKKI –derin ekolojik yaklaşım</a:t>
            </a:r>
          </a:p>
        </p:txBody>
      </p:sp>
      <p:sp>
        <p:nvSpPr>
          <p:cNvPr id="3" name="İçerik Yer Tutucusu 2">
            <a:extLst>
              <a:ext uri="{FF2B5EF4-FFF2-40B4-BE49-F238E27FC236}">
                <a16:creationId xmlns:a16="http://schemas.microsoft.com/office/drawing/2014/main" id="{0373C4CF-DEB2-4336-B13C-8E9DE477DDC5}"/>
              </a:ext>
            </a:extLst>
          </p:cNvPr>
          <p:cNvSpPr>
            <a:spLocks noGrp="1"/>
          </p:cNvSpPr>
          <p:nvPr>
            <p:ph idx="1"/>
          </p:nvPr>
        </p:nvSpPr>
        <p:spPr>
          <a:xfrm>
            <a:off x="838200" y="1864813"/>
            <a:ext cx="10515600" cy="4351338"/>
          </a:xfrm>
        </p:spPr>
        <p:txBody>
          <a:bodyPr/>
          <a:lstStyle/>
          <a:p>
            <a:pPr algn="just">
              <a:lnSpc>
                <a:spcPts val="1400"/>
              </a:lnSpc>
              <a:spcBef>
                <a:spcPts val="600"/>
              </a:spcBef>
              <a:spcAft>
                <a:spcPts val="6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r>
              <a:rPr lang="tr-TR" sz="2400" dirty="0">
                <a:effectLst/>
                <a:latin typeface="Calibri" panose="020F0502020204030204" pitchFamily="34" charset="0"/>
                <a:ea typeface="Calibri" panose="020F0502020204030204" pitchFamily="34" charset="0"/>
                <a:cs typeface="Times New Roman" panose="02020603050405020304" pitchFamily="18" charset="0"/>
              </a:rPr>
              <a:t>Derin ekoloji (</a:t>
            </a:r>
            <a:r>
              <a:rPr lang="tr-TR" sz="2400" dirty="0" err="1">
                <a:effectLst/>
                <a:latin typeface="Calibri" panose="020F0502020204030204" pitchFamily="34" charset="0"/>
                <a:ea typeface="Calibri" panose="020F0502020204030204" pitchFamily="34" charset="0"/>
                <a:cs typeface="Times New Roman" panose="02020603050405020304" pitchFamily="18" charset="0"/>
              </a:rPr>
              <a:t>Arne</a:t>
            </a:r>
            <a:r>
              <a:rPr lang="tr-TR" sz="2400" dirty="0">
                <a:effectLst/>
                <a:latin typeface="Calibri" panose="020F0502020204030204" pitchFamily="34" charset="0"/>
                <a:ea typeface="Calibri" panose="020F0502020204030204" pitchFamily="34" charset="0"/>
                <a:cs typeface="Times New Roman" panose="02020603050405020304" pitchFamily="18" charset="0"/>
              </a:rPr>
              <a:t> </a:t>
            </a:r>
            <a:r>
              <a:rPr lang="tr-TR" sz="2400" dirty="0" err="1">
                <a:effectLst/>
                <a:latin typeface="Calibri" panose="020F0502020204030204" pitchFamily="34" charset="0"/>
                <a:ea typeface="Calibri" panose="020F0502020204030204" pitchFamily="34" charset="0"/>
                <a:cs typeface="Times New Roman" panose="02020603050405020304" pitchFamily="18" charset="0"/>
              </a:rPr>
              <a:t>Naess’in</a:t>
            </a:r>
            <a:r>
              <a:rPr lang="tr-TR" sz="2400" dirty="0">
                <a:effectLst/>
                <a:latin typeface="Calibri" panose="020F0502020204030204" pitchFamily="34" charset="0"/>
                <a:ea typeface="Calibri" panose="020F0502020204030204" pitchFamily="34" charset="0"/>
                <a:cs typeface="Times New Roman" panose="02020603050405020304" pitchFamily="18" charset="0"/>
              </a:rPr>
              <a:t> geliştirdiği felsefe) doğayı sadece insanın faydası </a:t>
            </a:r>
          </a:p>
          <a:p>
            <a:pPr algn="just">
              <a:lnSpc>
                <a:spcPts val="1400"/>
              </a:lnSpc>
              <a:spcBef>
                <a:spcPts val="600"/>
              </a:spcBef>
              <a:spcAft>
                <a:spcPts val="600"/>
              </a:spcAft>
            </a:pPr>
            <a:r>
              <a:rPr lang="tr-TR" sz="2400" dirty="0">
                <a:effectLst/>
                <a:latin typeface="Calibri" panose="020F0502020204030204" pitchFamily="34" charset="0"/>
                <a:ea typeface="Calibri" panose="020F0502020204030204" pitchFamily="34" charset="0"/>
                <a:cs typeface="Times New Roman" panose="02020603050405020304" pitchFamily="18" charset="0"/>
              </a:rPr>
              <a:t>için değil, kendi başına değerli bir bütün olarak görür.</a:t>
            </a:r>
          </a:p>
          <a:p>
            <a:pPr algn="just">
              <a:lnSpc>
                <a:spcPts val="1400"/>
              </a:lnSpc>
              <a:spcBef>
                <a:spcPts val="600"/>
              </a:spcBef>
              <a:spcAft>
                <a:spcPts val="600"/>
              </a:spcAft>
            </a:pP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400"/>
              </a:lnSpc>
              <a:spcBef>
                <a:spcPts val="600"/>
              </a:spcBef>
              <a:spcAft>
                <a:spcPts val="6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r>
              <a:rPr lang="tr-TR" sz="2000" b="1" dirty="0">
                <a:effectLst/>
                <a:latin typeface="Calibri" panose="020F0502020204030204" pitchFamily="34" charset="0"/>
                <a:ea typeface="Calibri" panose="020F0502020204030204" pitchFamily="34" charset="0"/>
                <a:cs typeface="Times New Roman" panose="02020603050405020304" pitchFamily="18" charset="0"/>
              </a:rPr>
              <a:t>Kuran’daki ilgili ayetler de benzer bir anlayışı destekler: Hayvanların topluluk olması, doğanın dengesi, </a:t>
            </a:r>
          </a:p>
          <a:p>
            <a:pPr algn="just">
              <a:lnSpc>
                <a:spcPts val="1400"/>
              </a:lnSpc>
              <a:spcBef>
                <a:spcPts val="600"/>
              </a:spcBef>
              <a:spcAft>
                <a:spcPts val="6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adaletle </a:t>
            </a:r>
            <a:r>
              <a:rPr lang="tr-TR" sz="2000" b="1" dirty="0">
                <a:latin typeface="Calibri" panose="020F0502020204030204" pitchFamily="34" charset="0"/>
                <a:ea typeface="Calibri" panose="020F0502020204030204" pitchFamily="34" charset="0"/>
                <a:cs typeface="Times New Roman" panose="02020603050405020304" pitchFamily="18" charset="0"/>
              </a:rPr>
              <a:t> </a:t>
            </a:r>
            <a:r>
              <a:rPr lang="tr-TR" sz="2000" b="1" dirty="0">
                <a:effectLst/>
                <a:latin typeface="Calibri" panose="020F0502020204030204" pitchFamily="34" charset="0"/>
                <a:ea typeface="Calibri" panose="020F0502020204030204" pitchFamily="34" charset="0"/>
                <a:cs typeface="Times New Roman" panose="02020603050405020304" pitchFamily="18" charset="0"/>
              </a:rPr>
              <a:t>ölçü tutmak… Bunlar insan-merkezci değil, bütün varlıkları kapsayan bir bakış açısıdır.</a:t>
            </a:r>
          </a:p>
          <a:p>
            <a:pPr algn="just">
              <a:lnSpc>
                <a:spcPts val="1400"/>
              </a:lnSpc>
              <a:spcBef>
                <a:spcPts val="600"/>
              </a:spcBef>
              <a:spcAft>
                <a:spcPts val="600"/>
              </a:spcAft>
            </a:pP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400"/>
              </a:lnSpc>
              <a:spcBef>
                <a:spcPts val="600"/>
              </a:spcBef>
              <a:spcAft>
                <a:spcPts val="6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a:t>
            </a:r>
            <a:r>
              <a:rPr lang="tr-TR" sz="2000" b="1" dirty="0">
                <a:latin typeface="Calibri" panose="020F0502020204030204" pitchFamily="34" charset="0"/>
                <a:ea typeface="Calibri" panose="020F0502020204030204" pitchFamily="34" charset="0"/>
                <a:cs typeface="Times New Roman" panose="02020603050405020304" pitchFamily="18" charset="0"/>
              </a:rPr>
              <a:t>	</a:t>
            </a:r>
            <a:r>
              <a:rPr lang="tr-TR" sz="2000" b="1" dirty="0">
                <a:effectLst/>
                <a:latin typeface="Calibri" panose="020F0502020204030204" pitchFamily="34" charset="0"/>
                <a:ea typeface="Calibri" panose="020F0502020204030204" pitchFamily="34" charset="0"/>
                <a:cs typeface="Times New Roman" panose="02020603050405020304" pitchFamily="18" charset="0"/>
              </a:rPr>
              <a:t>Kur’an’ın bu ayetlerini modern ekolojik düşünceyle buluşturuyor: İnsan doğanın hakimi </a:t>
            </a:r>
          </a:p>
          <a:p>
            <a:pPr algn="just">
              <a:lnSpc>
                <a:spcPts val="1400"/>
              </a:lnSpc>
              <a:spcBef>
                <a:spcPts val="600"/>
              </a:spcBef>
              <a:spcAft>
                <a:spcPts val="600"/>
              </a:spcAft>
            </a:pPr>
            <a:endParaRPr lang="tr-TR" sz="2000" b="1"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400"/>
              </a:lnSpc>
              <a:spcBef>
                <a:spcPts val="600"/>
              </a:spcBef>
              <a:spcAft>
                <a:spcPts val="6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değil, doğanın bir parçasıdır.</a:t>
            </a:r>
          </a:p>
          <a:p>
            <a:pPr algn="just">
              <a:lnSpc>
                <a:spcPts val="1400"/>
              </a:lnSpc>
              <a:spcBef>
                <a:spcPts val="600"/>
              </a:spcBef>
              <a:spcAft>
                <a:spcPts val="600"/>
              </a:spcAft>
            </a:pPr>
            <a:endParaRPr lang="tr-TR" sz="3200" b="1" dirty="0"/>
          </a:p>
        </p:txBody>
      </p:sp>
      <p:sp>
        <p:nvSpPr>
          <p:cNvPr id="4" name="Metin kutusu 3">
            <a:extLst>
              <a:ext uri="{FF2B5EF4-FFF2-40B4-BE49-F238E27FC236}">
                <a16:creationId xmlns:a16="http://schemas.microsoft.com/office/drawing/2014/main" id="{48E8CD12-858F-4C62-9AA0-138C16454D9D}"/>
              </a:ext>
            </a:extLst>
          </p:cNvPr>
          <p:cNvSpPr txBox="1"/>
          <p:nvPr/>
        </p:nvSpPr>
        <p:spPr>
          <a:xfrm>
            <a:off x="1005840" y="5264331"/>
            <a:ext cx="10347960" cy="646331"/>
          </a:xfrm>
          <a:prstGeom prst="rect">
            <a:avLst/>
          </a:prstGeom>
          <a:noFill/>
        </p:spPr>
        <p:txBody>
          <a:bodyPr wrap="square" rtlCol="0">
            <a:spAutoFit/>
          </a:bodyPr>
          <a:lstStyle/>
          <a:p>
            <a:r>
              <a:rPr lang="tr-TR" dirty="0"/>
              <a:t>Derin ekoloji, 1973’te </a:t>
            </a:r>
            <a:r>
              <a:rPr lang="tr-TR" dirty="0" err="1"/>
              <a:t>Arne</a:t>
            </a:r>
            <a:r>
              <a:rPr lang="tr-TR" dirty="0"/>
              <a:t> </a:t>
            </a:r>
            <a:r>
              <a:rPr lang="tr-TR" dirty="0" err="1"/>
              <a:t>Næss’in</a:t>
            </a:r>
            <a:r>
              <a:rPr lang="tr-TR" dirty="0"/>
              <a:t>  (</a:t>
            </a:r>
            <a:r>
              <a:rPr lang="tr-TR" dirty="0" err="1"/>
              <a:t>Norveç’li</a:t>
            </a:r>
            <a:r>
              <a:rPr lang="tr-TR" dirty="0"/>
              <a:t> felsefeci) , </a:t>
            </a:r>
            <a:r>
              <a:rPr lang="en-US" dirty="0"/>
              <a:t>The Shallow and the Deep, Long Range Ecology Movements</a:t>
            </a:r>
            <a:r>
              <a:rPr lang="tr-TR" dirty="0"/>
              <a:t>,</a:t>
            </a:r>
            <a:r>
              <a:rPr lang="en-US" dirty="0"/>
              <a:t> </a:t>
            </a:r>
            <a:r>
              <a:rPr lang="tr-TR" dirty="0"/>
              <a:t>makalesiyle literatüre girmiştir.</a:t>
            </a:r>
          </a:p>
        </p:txBody>
      </p:sp>
    </p:spTree>
    <p:extLst>
      <p:ext uri="{BB962C8B-B14F-4D97-AF65-F5344CB8AC3E}">
        <p14:creationId xmlns:p14="http://schemas.microsoft.com/office/powerpoint/2010/main" val="2155447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6201B5-9039-4091-96A4-10C829DCC2B5}"/>
              </a:ext>
            </a:extLst>
          </p:cNvPr>
          <p:cNvSpPr>
            <a:spLocks noGrp="1"/>
          </p:cNvSpPr>
          <p:nvPr>
            <p:ph type="title"/>
          </p:nvPr>
        </p:nvSpPr>
        <p:spPr>
          <a:xfrm>
            <a:off x="838200" y="365126"/>
            <a:ext cx="10515600" cy="875846"/>
          </a:xfrm>
        </p:spPr>
        <p:txBody>
          <a:bodyPr>
            <a:normAutofit fontScale="90000"/>
          </a:bodyPr>
          <a:lstStyle/>
          <a:p>
            <a:r>
              <a:rPr lang="tr-TR" sz="3600" dirty="0">
                <a:latin typeface="Calibri" panose="020F0502020204030204" pitchFamily="34" charset="0"/>
                <a:ea typeface="Calibri" panose="020F0502020204030204" pitchFamily="34" charset="0"/>
                <a:cs typeface="Times New Roman" panose="02020603050405020304" pitchFamily="18" charset="0"/>
              </a:rPr>
              <a:t>5199 sayılı Hayvanları Koruma Kanunu ve ilgili yönetmelikler, </a:t>
            </a:r>
            <a:endParaRPr lang="tr-TR" sz="3600" dirty="0"/>
          </a:p>
        </p:txBody>
      </p:sp>
      <p:sp>
        <p:nvSpPr>
          <p:cNvPr id="3" name="İçerik Yer Tutucusu 2">
            <a:extLst>
              <a:ext uri="{FF2B5EF4-FFF2-40B4-BE49-F238E27FC236}">
                <a16:creationId xmlns:a16="http://schemas.microsoft.com/office/drawing/2014/main" id="{96DC890D-B4BC-4401-8EA3-972A43698093}"/>
              </a:ext>
            </a:extLst>
          </p:cNvPr>
          <p:cNvSpPr>
            <a:spLocks noGrp="1"/>
          </p:cNvSpPr>
          <p:nvPr>
            <p:ph idx="1"/>
          </p:nvPr>
        </p:nvSpPr>
        <p:spPr>
          <a:xfrm>
            <a:off x="838200" y="1110343"/>
            <a:ext cx="10515600" cy="5066620"/>
          </a:xfrm>
        </p:spPr>
        <p:txBody>
          <a:bodyPr>
            <a:normAutofit fontScale="77500" lnSpcReduction="20000"/>
          </a:bodyPr>
          <a:lstStyle/>
          <a:p>
            <a:pPr>
              <a:lnSpc>
                <a:spcPct val="107000"/>
              </a:lnSpc>
              <a:spcAft>
                <a:spcPts val="800"/>
              </a:spcAft>
            </a:pPr>
            <a:r>
              <a:rPr lang="tr-TR" sz="2000" dirty="0">
                <a:latin typeface="Calibri" panose="020F0502020204030204" pitchFamily="34" charset="0"/>
                <a:ea typeface="Calibri" panose="020F0502020204030204" pitchFamily="34" charset="0"/>
                <a:cs typeface="Times New Roman" panose="02020603050405020304" pitchFamily="18" charset="0"/>
              </a:rPr>
              <a:t>FELSEFESİ : </a:t>
            </a:r>
            <a:r>
              <a:rPr lang="tr-TR" sz="2000" dirty="0">
                <a:effectLst/>
                <a:latin typeface="Calibri" panose="020F0502020204030204" pitchFamily="34" charset="0"/>
                <a:ea typeface="Calibri" panose="020F0502020204030204" pitchFamily="34" charset="0"/>
                <a:cs typeface="Times New Roman" panose="02020603050405020304" pitchFamily="18" charset="0"/>
              </a:rPr>
              <a:t>hayvanların yaşam hakkını güvence altına almak, kötü muameleyi önlemek ve bakım–koruma yükümlülüklerini düzenlemek amacıyla hazırlanmıştır. Ana hatlarıyla, tüm hayvanların eşit doğduğu, yaşama hakkına sahip olduğu ve insanların onları koruma sorumluluğu bulunduğu vurgulanır.</a:t>
            </a:r>
          </a:p>
          <a:p>
            <a:pPr>
              <a:lnSpc>
                <a:spcPct val="107000"/>
              </a:lnSpc>
              <a:spcAft>
                <a:spcPts val="800"/>
              </a:spcAft>
            </a:pPr>
            <a:r>
              <a:rPr lang="tr-TR" sz="2000" dirty="0">
                <a:effectLst/>
                <a:latin typeface="Segoe UI Emoji" panose="020B0502040204020203" pitchFamily="34" charset="0"/>
                <a:ea typeface="Calibri" panose="020F0502020204030204" pitchFamily="34" charset="0"/>
                <a:cs typeface="Segoe UI Emoji" panose="020B0502040204020203" pitchFamily="34" charset="0"/>
              </a:rPr>
              <a:t>📜</a:t>
            </a:r>
            <a:r>
              <a:rPr lang="tr-TR" sz="2000" dirty="0">
                <a:effectLst/>
                <a:latin typeface="Calibri" panose="020F0502020204030204" pitchFamily="34" charset="0"/>
                <a:ea typeface="Calibri" panose="020F0502020204030204" pitchFamily="34" charset="0"/>
                <a:cs typeface="Times New Roman" panose="02020603050405020304" pitchFamily="18" charset="0"/>
              </a:rPr>
              <a:t> Kanunun Temel Çerçevesi</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Amaç ve Kapsam</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 	Amaç: Hayvanların rahat yaşamlarını sağlamak, acı ve eziyete karşı korunmalarını temin etmek.</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 	Kapsam: Hayvanların korunmasına yönelik düzenlemeler, önlemler, denetim, sınırlamalar ve cezai hükümler.</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Temel İlkeler</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 	</a:t>
            </a:r>
            <a:r>
              <a:rPr lang="tr-TR" sz="2000" b="1" dirty="0">
                <a:effectLst/>
                <a:latin typeface="Calibri" panose="020F0502020204030204" pitchFamily="34" charset="0"/>
                <a:ea typeface="Calibri" panose="020F0502020204030204" pitchFamily="34" charset="0"/>
                <a:cs typeface="Times New Roman" panose="02020603050405020304" pitchFamily="18" charset="0"/>
              </a:rPr>
              <a:t>Bütün hayvanlar eşit doğar ve yaşama hakkına sahiptir.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Evcil hayvanlar türüne özgü şartlarda yaşama özgürlüğüne sahiptir.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Sahipsiz hayvanların da yaşamları desteklenmelidir.</a:t>
            </a:r>
          </a:p>
          <a:p>
            <a:pPr>
              <a:lnSpc>
                <a:spcPct val="107000"/>
              </a:lnSpc>
              <a:spcAft>
                <a:spcPts val="800"/>
              </a:spcAft>
            </a:pPr>
            <a:r>
              <a:rPr lang="tr-TR" sz="2000" b="1" dirty="0">
                <a:effectLst/>
                <a:latin typeface="Calibri" panose="020F0502020204030204" pitchFamily="34" charset="0"/>
                <a:ea typeface="Calibri" panose="020F0502020204030204" pitchFamily="34" charset="0"/>
                <a:cs typeface="Times New Roman" panose="02020603050405020304" pitchFamily="18" charset="0"/>
              </a:rPr>
              <a:t>• 	Hayvanların korunması, gözetilmesi, bakımı ve kötü muameleden uzak tutulması için gerekli önlemler alınmalıdır</a:t>
            </a:r>
            <a:r>
              <a:rPr lang="tr-TR" sz="2000" dirty="0">
                <a:effectLst/>
                <a:latin typeface="Calibri" panose="020F0502020204030204" pitchFamily="34" charset="0"/>
                <a:ea typeface="Calibri" panose="020F0502020204030204" pitchFamily="34"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223614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926D72-EC66-4189-9320-E6CBB31E017E}"/>
              </a:ext>
            </a:extLst>
          </p:cNvPr>
          <p:cNvSpPr>
            <a:spLocks noGrp="1"/>
          </p:cNvSpPr>
          <p:nvPr>
            <p:ph type="title"/>
          </p:nvPr>
        </p:nvSpPr>
        <p:spPr>
          <a:xfrm>
            <a:off x="838200" y="365125"/>
            <a:ext cx="10515600" cy="797469"/>
          </a:xfrm>
        </p:spPr>
        <p:txBody>
          <a:bodyPr>
            <a:normAutofit fontScale="90000"/>
          </a:bodyPr>
          <a:lstStyle/>
          <a:p>
            <a:r>
              <a:rPr lang="tr-TR" sz="4000" dirty="0">
                <a:latin typeface="Calibri" panose="020F0502020204030204" pitchFamily="34" charset="0"/>
                <a:ea typeface="Calibri" panose="020F0502020204030204" pitchFamily="34" charset="0"/>
                <a:cs typeface="Times New Roman" panose="02020603050405020304" pitchFamily="18" charset="0"/>
              </a:rPr>
              <a:t>Yönetmelik ve Uygulama Hükümleri</a:t>
            </a:r>
            <a:br>
              <a:rPr lang="tr-TR" sz="4000" dirty="0">
                <a:latin typeface="Calibri" panose="020F0502020204030204" pitchFamily="34" charset="0"/>
                <a:ea typeface="Calibri" panose="020F0502020204030204" pitchFamily="34" charset="0"/>
                <a:cs typeface="Times New Roman" panose="02020603050405020304" pitchFamily="18" charset="0"/>
              </a:rPr>
            </a:br>
            <a:endParaRPr lang="tr-TR" sz="4000" dirty="0"/>
          </a:p>
        </p:txBody>
      </p:sp>
      <p:sp>
        <p:nvSpPr>
          <p:cNvPr id="3" name="İçerik Yer Tutucusu 2">
            <a:extLst>
              <a:ext uri="{FF2B5EF4-FFF2-40B4-BE49-F238E27FC236}">
                <a16:creationId xmlns:a16="http://schemas.microsoft.com/office/drawing/2014/main" id="{CC1F0C66-E5FB-4245-9EB7-20DD0421276A}"/>
              </a:ext>
            </a:extLst>
          </p:cNvPr>
          <p:cNvSpPr>
            <a:spLocks noGrp="1"/>
          </p:cNvSpPr>
          <p:nvPr>
            <p:ph idx="1"/>
          </p:nvPr>
        </p:nvSpPr>
        <p:spPr>
          <a:xfrm>
            <a:off x="838200" y="992777"/>
            <a:ext cx="10515600" cy="5184186"/>
          </a:xfrm>
        </p:spPr>
        <p:txBody>
          <a:bodyPr>
            <a:normAutofit fontScale="25000" lnSpcReduction="20000"/>
          </a:bodyPr>
          <a:lstStyle/>
          <a:p>
            <a:pPr>
              <a:lnSpc>
                <a:spcPct val="107000"/>
              </a:lnSpc>
              <a:spcAft>
                <a:spcPts val="800"/>
              </a:spcAft>
            </a:pPr>
            <a:r>
              <a:rPr lang="tr-TR" sz="5600" b="1" dirty="0">
                <a:effectLst/>
                <a:latin typeface="Calibri" panose="020F0502020204030204" pitchFamily="34" charset="0"/>
                <a:ea typeface="Calibri" panose="020F0502020204030204" pitchFamily="34" charset="0"/>
                <a:cs typeface="Times New Roman" panose="02020603050405020304" pitchFamily="18" charset="0"/>
              </a:rPr>
              <a:t>Yerel Yönetimlerin Görevleri</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Belediyeler, geçici hayvan barınakları kurmak ve sahipsiz hayvanların bakımını sağlamakla yükümlüdür.</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Sahipsiz hayvanların kısırlaştırılması, aşılanması ve işaretlenmesi zorunludur.</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Hayvanların doğal yaşam alanlarının korunması için düzenlemeler yapılır.</a:t>
            </a:r>
          </a:p>
          <a:p>
            <a:pPr>
              <a:lnSpc>
                <a:spcPct val="107000"/>
              </a:lnSpc>
              <a:spcAft>
                <a:spcPts val="800"/>
              </a:spcAft>
            </a:pPr>
            <a:r>
              <a:rPr lang="tr-TR" sz="5600" b="1" dirty="0">
                <a:effectLst/>
                <a:latin typeface="Calibri" panose="020F0502020204030204" pitchFamily="34" charset="0"/>
                <a:ea typeface="Calibri" panose="020F0502020204030204" pitchFamily="34" charset="0"/>
                <a:cs typeface="Times New Roman" panose="02020603050405020304" pitchFamily="18" charset="0"/>
              </a:rPr>
              <a:t>Yasaklar ve Cezalar</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Hayvanlara kötü muamele, işkence, dövüş yaptırma, terk etme yasaktır.</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Bu fiiller için idari para cezaları ve gerektiğinde hayvanın el konulması öngörülür.</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Nesli tehlike altında olan türlerin ticareti ve avlanması yasaklanmıştır.</a:t>
            </a:r>
          </a:p>
          <a:p>
            <a:pPr>
              <a:lnSpc>
                <a:spcPct val="107000"/>
              </a:lnSpc>
              <a:spcAft>
                <a:spcPts val="800"/>
              </a:spcAft>
            </a:pPr>
            <a:r>
              <a:rPr lang="tr-TR" sz="5600" b="1" dirty="0">
                <a:effectLst/>
                <a:latin typeface="Calibri" panose="020F0502020204030204" pitchFamily="34" charset="0"/>
                <a:ea typeface="Calibri" panose="020F0502020204030204" pitchFamily="34" charset="0"/>
                <a:cs typeface="Times New Roman" panose="02020603050405020304" pitchFamily="18" charset="0"/>
              </a:rPr>
              <a:t>Eğitim ve Bilinçlendirme</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Kamu kurumları ve yerel yönetimler, hayvan sevgisini ve koruma bilincini artırıcı eğitim faaliyetleri yürütmekle yükümlüdür.</a:t>
            </a:r>
          </a:p>
          <a:p>
            <a:pPr>
              <a:lnSpc>
                <a:spcPct val="107000"/>
              </a:lnSpc>
              <a:spcAft>
                <a:spcPts val="800"/>
              </a:spcAft>
            </a:pPr>
            <a:r>
              <a:rPr lang="tr-TR" sz="5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tr-TR" dirty="0"/>
          </a:p>
        </p:txBody>
      </p:sp>
    </p:spTree>
    <p:extLst>
      <p:ext uri="{BB962C8B-B14F-4D97-AF65-F5344CB8AC3E}">
        <p14:creationId xmlns:p14="http://schemas.microsoft.com/office/powerpoint/2010/main" val="1103193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A70DE4-1F9E-4BBF-9713-A4F1F0B9C13F}"/>
              </a:ext>
            </a:extLst>
          </p:cNvPr>
          <p:cNvSpPr>
            <a:spLocks noGrp="1"/>
          </p:cNvSpPr>
          <p:nvPr>
            <p:ph type="title"/>
          </p:nvPr>
        </p:nvSpPr>
        <p:spPr>
          <a:xfrm>
            <a:off x="838200" y="339634"/>
            <a:ext cx="10515600" cy="836024"/>
          </a:xfrm>
        </p:spPr>
        <p:txBody>
          <a:bodyPr>
            <a:normAutofit fontScale="90000"/>
          </a:bodyPr>
          <a:lstStyle/>
          <a:p>
            <a:r>
              <a:rPr lang="tr-TR" sz="1800" dirty="0">
                <a:effectLst/>
                <a:latin typeface="Calibri" panose="020F0502020204030204" pitchFamily="34" charset="0"/>
                <a:ea typeface="Calibri" panose="020F0502020204030204" pitchFamily="34" charset="0"/>
                <a:cs typeface="Times New Roman" panose="02020603050405020304" pitchFamily="18" charset="0"/>
              </a:rPr>
              <a:t>. </a:t>
            </a:r>
            <a:br>
              <a:rPr lang="tr-TR" sz="1800" dirty="0">
                <a:effectLst/>
                <a:latin typeface="Calibri" panose="020F0502020204030204" pitchFamily="34" charset="0"/>
                <a:ea typeface="Calibri" panose="020F0502020204030204" pitchFamily="34" charset="0"/>
                <a:cs typeface="Times New Roman" panose="02020603050405020304" pitchFamily="18" charset="0"/>
              </a:rPr>
            </a:br>
            <a:r>
              <a:rPr lang="tr-TR" sz="2200" b="1" dirty="0">
                <a:effectLst/>
                <a:latin typeface="Calibri" panose="020F0502020204030204" pitchFamily="34" charset="0"/>
                <a:ea typeface="Calibri" panose="020F0502020204030204" pitchFamily="34" charset="0"/>
                <a:cs typeface="Times New Roman" panose="02020603050405020304" pitchFamily="18" charset="0"/>
              </a:rPr>
              <a:t>5199 sayılı Hayvanları Koruma Kanunu ile dinî perspektif arasındaki ilişkiyi şöyle değerlendirebiliriz</a:t>
            </a:r>
            <a:br>
              <a:rPr lang="tr-TR" sz="1800" b="1" dirty="0">
                <a:effectLst/>
                <a:latin typeface="Calibri" panose="020F0502020204030204" pitchFamily="34" charset="0"/>
                <a:ea typeface="Calibri" panose="020F0502020204030204" pitchFamily="34" charset="0"/>
                <a:cs typeface="Times New Roman" panose="02020603050405020304" pitchFamily="18" charset="0"/>
              </a:rPr>
            </a:br>
            <a:endParaRPr lang="tr-TR" b="1" dirty="0"/>
          </a:p>
        </p:txBody>
      </p:sp>
      <p:sp>
        <p:nvSpPr>
          <p:cNvPr id="3" name="İçerik Yer Tutucusu 2">
            <a:extLst>
              <a:ext uri="{FF2B5EF4-FFF2-40B4-BE49-F238E27FC236}">
                <a16:creationId xmlns:a16="http://schemas.microsoft.com/office/drawing/2014/main" id="{1D952C61-A162-4B88-B5AC-3D760F9E15BA}"/>
              </a:ext>
            </a:extLst>
          </p:cNvPr>
          <p:cNvSpPr>
            <a:spLocks noGrp="1"/>
          </p:cNvSpPr>
          <p:nvPr>
            <p:ph idx="1"/>
          </p:nvPr>
        </p:nvSpPr>
        <p:spPr>
          <a:xfrm>
            <a:off x="838200" y="1332411"/>
            <a:ext cx="10515600" cy="4844552"/>
          </a:xfrm>
        </p:spPr>
        <p:txBody>
          <a:bodyPr/>
          <a:lstStyle/>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Dinî Bakış Açısı</a:t>
            </a:r>
          </a:p>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r>
              <a:rPr lang="tr-TR" sz="2000" dirty="0">
                <a:effectLst/>
                <a:latin typeface="Calibri" panose="020F0502020204030204" pitchFamily="34" charset="0"/>
                <a:ea typeface="Calibri" panose="020F0502020204030204" pitchFamily="34" charset="0"/>
                <a:cs typeface="Times New Roman" panose="02020603050405020304" pitchFamily="18" charset="0"/>
              </a:rPr>
              <a:t>İslam </a:t>
            </a:r>
            <a:r>
              <a:rPr lang="tr-TR" sz="2000" dirty="0">
                <a:latin typeface="Calibri" panose="020F0502020204030204" pitchFamily="34" charset="0"/>
                <a:ea typeface="Calibri" panose="020F0502020204030204" pitchFamily="34" charset="0"/>
                <a:cs typeface="Times New Roman" panose="02020603050405020304" pitchFamily="18" charset="0"/>
              </a:rPr>
              <a:t>dini </a:t>
            </a:r>
            <a:r>
              <a:rPr lang="tr-TR" sz="2000" dirty="0">
                <a:effectLst/>
                <a:latin typeface="Calibri" panose="020F0502020204030204" pitchFamily="34" charset="0"/>
                <a:ea typeface="Calibri" panose="020F0502020204030204" pitchFamily="34" charset="0"/>
                <a:cs typeface="Times New Roman" panose="02020603050405020304" pitchFamily="18" charset="0"/>
              </a:rPr>
              <a:t>ve birçok din, hayvanlara merhametle yaklaşmayı ve onların haklarını gözetmeyi öğütler.</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 	Kur’an’da hayvanların Allah’ın yaratıkları olduğu, insanların ise onlara zulmetmemesi gerektiği vurgulanır.</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 	Peygamber hadislerinde, hayvanlara eziyet edenlerin cezalandırılacağı; susuz bir köpeğe su veren kişinin ise sevap kazanacağı anlatılır.</a:t>
            </a:r>
          </a:p>
          <a:p>
            <a:pP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 	Hristiyanlık ve Yahudilikte de hayvanlara şefkat, Tanrı’nın yaratışına saygı olarak görülür.</a:t>
            </a:r>
          </a:p>
          <a:p>
            <a:endParaRPr lang="tr-TR" dirty="0"/>
          </a:p>
        </p:txBody>
      </p:sp>
    </p:spTree>
    <p:extLst>
      <p:ext uri="{BB962C8B-B14F-4D97-AF65-F5344CB8AC3E}">
        <p14:creationId xmlns:p14="http://schemas.microsoft.com/office/powerpoint/2010/main" val="4200144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A70DE4-1F9E-4BBF-9713-A4F1F0B9C13F}"/>
              </a:ext>
            </a:extLst>
          </p:cNvPr>
          <p:cNvSpPr>
            <a:spLocks noGrp="1"/>
          </p:cNvSpPr>
          <p:nvPr>
            <p:ph type="title"/>
          </p:nvPr>
        </p:nvSpPr>
        <p:spPr>
          <a:xfrm>
            <a:off x="838200" y="339634"/>
            <a:ext cx="10515600" cy="836024"/>
          </a:xfrm>
        </p:spPr>
        <p:txBody>
          <a:bodyPr>
            <a:normAutofit fontScale="90000"/>
          </a:bodyPr>
          <a:lstStyle/>
          <a:p>
            <a:r>
              <a:rPr lang="tr-TR" sz="1800" dirty="0">
                <a:effectLst/>
                <a:latin typeface="Calibri" panose="020F0502020204030204" pitchFamily="34" charset="0"/>
                <a:ea typeface="Calibri" panose="020F0502020204030204" pitchFamily="34" charset="0"/>
                <a:cs typeface="Times New Roman" panose="02020603050405020304" pitchFamily="18" charset="0"/>
              </a:rPr>
              <a:t>. </a:t>
            </a:r>
            <a:br>
              <a:rPr lang="tr-TR" sz="1800" dirty="0">
                <a:effectLst/>
                <a:latin typeface="Calibri" panose="020F0502020204030204" pitchFamily="34" charset="0"/>
                <a:ea typeface="Calibri" panose="020F0502020204030204" pitchFamily="34" charset="0"/>
                <a:cs typeface="Times New Roman" panose="02020603050405020304" pitchFamily="18" charset="0"/>
              </a:rPr>
            </a:br>
            <a:r>
              <a:rPr lang="tr-TR" sz="2200" b="1" dirty="0">
                <a:effectLst/>
                <a:latin typeface="Calibri" panose="020F0502020204030204" pitchFamily="34" charset="0"/>
                <a:ea typeface="Calibri" panose="020F0502020204030204" pitchFamily="34" charset="0"/>
                <a:cs typeface="Times New Roman" panose="02020603050405020304" pitchFamily="18" charset="0"/>
              </a:rPr>
              <a:t>5199 sayılı Hayvanları Koruma Kanunu ile dinî perspektif arasındaki ilişkiyi şöyle değerlendirebiliriz</a:t>
            </a:r>
            <a:br>
              <a:rPr lang="tr-TR" sz="1800" b="1" dirty="0">
                <a:effectLst/>
                <a:latin typeface="Calibri" panose="020F0502020204030204" pitchFamily="34" charset="0"/>
                <a:ea typeface="Calibri" panose="020F0502020204030204" pitchFamily="34" charset="0"/>
                <a:cs typeface="Times New Roman" panose="02020603050405020304" pitchFamily="18" charset="0"/>
              </a:rPr>
            </a:br>
            <a:endParaRPr lang="tr-TR" b="1" dirty="0"/>
          </a:p>
        </p:txBody>
      </p:sp>
      <p:sp>
        <p:nvSpPr>
          <p:cNvPr id="3" name="İçerik Yer Tutucusu 2">
            <a:extLst>
              <a:ext uri="{FF2B5EF4-FFF2-40B4-BE49-F238E27FC236}">
                <a16:creationId xmlns:a16="http://schemas.microsoft.com/office/drawing/2014/main" id="{1D952C61-A162-4B88-B5AC-3D760F9E15BA}"/>
              </a:ext>
            </a:extLst>
          </p:cNvPr>
          <p:cNvSpPr>
            <a:spLocks noGrp="1"/>
          </p:cNvSpPr>
          <p:nvPr>
            <p:ph idx="1"/>
          </p:nvPr>
        </p:nvSpPr>
        <p:spPr>
          <a:xfrm>
            <a:off x="838200" y="1332411"/>
            <a:ext cx="10515600" cy="4844552"/>
          </a:xfrm>
        </p:spPr>
        <p:txBody>
          <a:bodyPr>
            <a:normAutofit fontScale="77500" lnSpcReduction="20000"/>
          </a:bodyPr>
          <a:lstStyle/>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Uyum Noktaları</a:t>
            </a:r>
          </a:p>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r>
              <a:rPr lang="tr-TR" sz="1800" b="1" dirty="0">
                <a:effectLst/>
                <a:latin typeface="Calibri" panose="020F0502020204030204" pitchFamily="34" charset="0"/>
                <a:ea typeface="Calibri" panose="020F0502020204030204" pitchFamily="34" charset="0"/>
                <a:cs typeface="Times New Roman" panose="02020603050405020304" pitchFamily="18" charset="0"/>
              </a:rPr>
              <a:t>Merhamet ve şefkat: </a:t>
            </a:r>
            <a:r>
              <a:rPr lang="tr-TR" sz="1800" dirty="0">
                <a:effectLst/>
                <a:latin typeface="Calibri" panose="020F0502020204030204" pitchFamily="34" charset="0"/>
                <a:ea typeface="Calibri" panose="020F0502020204030204" pitchFamily="34" charset="0"/>
                <a:cs typeface="Times New Roman" panose="02020603050405020304" pitchFamily="18" charset="0"/>
              </a:rPr>
              <a:t>Hem kanun hem dinî öğretiler, hayvanlara merhametli davranmayı temel ilke kabul eder.</a:t>
            </a:r>
          </a:p>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r>
              <a:rPr lang="tr-TR" sz="1800" b="1" dirty="0">
                <a:effectLst/>
                <a:latin typeface="Calibri" panose="020F0502020204030204" pitchFamily="34" charset="0"/>
                <a:ea typeface="Calibri" panose="020F0502020204030204" pitchFamily="34" charset="0"/>
                <a:cs typeface="Times New Roman" panose="02020603050405020304" pitchFamily="18" charset="0"/>
              </a:rPr>
              <a:t>Sorumluluk bilinci</a:t>
            </a:r>
            <a:r>
              <a:rPr lang="tr-TR" sz="1800" dirty="0">
                <a:effectLst/>
                <a:latin typeface="Calibri" panose="020F0502020204030204" pitchFamily="34" charset="0"/>
                <a:ea typeface="Calibri" panose="020F0502020204030204" pitchFamily="34" charset="0"/>
                <a:cs typeface="Times New Roman" panose="02020603050405020304" pitchFamily="18" charset="0"/>
              </a:rPr>
              <a:t>: İnsanların hayvanlara karşı görevleri olduğu fikri, hem hukukî hem dinî açıdan ortaktır.</a:t>
            </a:r>
          </a:p>
          <a:p>
            <a:pPr>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r>
              <a:rPr lang="tr-TR" sz="1800" b="1" dirty="0">
                <a:effectLst/>
                <a:latin typeface="Calibri" panose="020F0502020204030204" pitchFamily="34" charset="0"/>
                <a:ea typeface="Calibri" panose="020F0502020204030204" pitchFamily="34" charset="0"/>
                <a:cs typeface="Times New Roman" panose="02020603050405020304" pitchFamily="18" charset="0"/>
              </a:rPr>
              <a:t>Zulüm yasağı</a:t>
            </a:r>
            <a:r>
              <a:rPr lang="tr-TR" sz="1800" dirty="0">
                <a:effectLst/>
                <a:latin typeface="Calibri" panose="020F0502020204030204" pitchFamily="34" charset="0"/>
                <a:ea typeface="Calibri" panose="020F0502020204030204" pitchFamily="34" charset="0"/>
                <a:cs typeface="Times New Roman" panose="02020603050405020304" pitchFamily="18" charset="0"/>
              </a:rPr>
              <a:t>: Hayvanlara eziyet etmek hem kanunen cezalandırılır hem de dinî açıdan günah kabul edilir.</a:t>
            </a:r>
          </a:p>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Sonuç</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5199 sayılı Kanun, dinî değerlerle büyük ölçüde uyumlu bir düzenlemedir. Çünkü hem hukuk hem din, hayvanların yaşam hakkını ve </a:t>
            </a:r>
          </a:p>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refahını korumayı, insanlara ise sorumluluk yüklemeyi amaçlar.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SORUN : İnsanın Davranışlarının Hayvanlara Verdiği Eziyet İlişkilidir. </a:t>
            </a:r>
          </a:p>
          <a:p>
            <a:pPr>
              <a:lnSpc>
                <a:spcPct val="107000"/>
              </a:lnSpc>
              <a:spcAft>
                <a:spcPts val="800"/>
              </a:spcAft>
            </a:pPr>
            <a:r>
              <a:rPr lang="tr-TR" sz="2600" dirty="0">
                <a:effectLst/>
                <a:latin typeface="Calibri" panose="020F0502020204030204" pitchFamily="34" charset="0"/>
                <a:ea typeface="Calibri" panose="020F0502020204030204" pitchFamily="34" charset="0"/>
                <a:cs typeface="Times New Roman" panose="02020603050405020304" pitchFamily="18" charset="0"/>
              </a:rPr>
              <a:t> </a:t>
            </a:r>
            <a:r>
              <a:rPr lang="tr-TR" sz="2600" b="1" dirty="0">
                <a:effectLst/>
                <a:latin typeface="Calibri" panose="020F0502020204030204" pitchFamily="34" charset="0"/>
                <a:ea typeface="Calibri" panose="020F0502020204030204" pitchFamily="34" charset="0"/>
                <a:cs typeface="Times New Roman" panose="02020603050405020304" pitchFamily="18" charset="0"/>
              </a:rPr>
              <a:t>İnsanın vicdanı, eğitimi ve sorumluluk bilinci ile ilgili.</a:t>
            </a:r>
          </a:p>
          <a:p>
            <a:pPr>
              <a:lnSpc>
                <a:spcPct val="107000"/>
              </a:lnSpc>
              <a:spcAft>
                <a:spcPts val="800"/>
              </a:spcAft>
            </a:pPr>
            <a:r>
              <a:rPr lang="tr-TR" sz="2600" b="1" dirty="0">
                <a:effectLst/>
                <a:latin typeface="Calibri" panose="020F0502020204030204" pitchFamily="34" charset="0"/>
                <a:ea typeface="Calibri" panose="020F0502020204030204" pitchFamily="34" charset="0"/>
                <a:cs typeface="Times New Roman" panose="02020603050405020304" pitchFamily="18" charset="0"/>
              </a:rPr>
              <a:t>KURUMLARI YARATAN KİŞİLER OLDUĞU İÇİN, O İNSAN DAVRANIŞI KURUMA AKSETMEKTEDİR.</a:t>
            </a:r>
          </a:p>
          <a:p>
            <a:pPr>
              <a:lnSpc>
                <a:spcPct val="107000"/>
              </a:lnSpc>
              <a:spcAft>
                <a:spcPts val="800"/>
              </a:spcAft>
            </a:pPr>
            <a:r>
              <a:rPr lang="tr-TR"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550340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A70DE4-1F9E-4BBF-9713-A4F1F0B9C13F}"/>
              </a:ext>
            </a:extLst>
          </p:cNvPr>
          <p:cNvSpPr>
            <a:spLocks noGrp="1"/>
          </p:cNvSpPr>
          <p:nvPr>
            <p:ph type="title"/>
          </p:nvPr>
        </p:nvSpPr>
        <p:spPr>
          <a:xfrm>
            <a:off x="838200" y="339634"/>
            <a:ext cx="10515600" cy="836024"/>
          </a:xfrm>
        </p:spPr>
        <p:txBody>
          <a:bodyPr>
            <a:normAutofit fontScale="90000"/>
          </a:bodyPr>
          <a:lstStyle/>
          <a:p>
            <a:r>
              <a:rPr lang="tr-TR" sz="1800" dirty="0">
                <a:effectLst/>
                <a:latin typeface="Calibri" panose="020F0502020204030204" pitchFamily="34" charset="0"/>
                <a:ea typeface="Calibri" panose="020F0502020204030204" pitchFamily="34" charset="0"/>
                <a:cs typeface="Times New Roman" panose="02020603050405020304" pitchFamily="18" charset="0"/>
              </a:rPr>
              <a:t>. </a:t>
            </a:r>
            <a:br>
              <a:rPr lang="tr-TR" sz="1800" dirty="0">
                <a:effectLst/>
                <a:latin typeface="Calibri" panose="020F0502020204030204" pitchFamily="34" charset="0"/>
                <a:ea typeface="Calibri" panose="020F0502020204030204" pitchFamily="34" charset="0"/>
                <a:cs typeface="Times New Roman" panose="02020603050405020304" pitchFamily="18" charset="0"/>
              </a:rPr>
            </a:br>
            <a:endParaRPr lang="tr-TR" b="1" dirty="0"/>
          </a:p>
        </p:txBody>
      </p:sp>
      <p:sp>
        <p:nvSpPr>
          <p:cNvPr id="3" name="İçerik Yer Tutucusu 2">
            <a:extLst>
              <a:ext uri="{FF2B5EF4-FFF2-40B4-BE49-F238E27FC236}">
                <a16:creationId xmlns:a16="http://schemas.microsoft.com/office/drawing/2014/main" id="{1D952C61-A162-4B88-B5AC-3D760F9E15BA}"/>
              </a:ext>
            </a:extLst>
          </p:cNvPr>
          <p:cNvSpPr>
            <a:spLocks noGrp="1"/>
          </p:cNvSpPr>
          <p:nvPr>
            <p:ph idx="1"/>
          </p:nvPr>
        </p:nvSpPr>
        <p:spPr>
          <a:xfrm>
            <a:off x="838200" y="1332411"/>
            <a:ext cx="10515600" cy="4844552"/>
          </a:xfrm>
        </p:spPr>
        <p:txBody>
          <a:bodyPr>
            <a:normAutofit fontScale="77500" lnSpcReduction="20000"/>
          </a:bodyPr>
          <a:lstStyle/>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Avrupa Konseyi'nin hayvan hakları ve refahına dair kapsamlı bir yasal çerçevesi ve etik ilkeleri bulunmaktadır. Konsey, hayvanları "hissedebilen varlıklar" olarak kabul eder ve bu konuda bağlayıcı olan çeşitli sözleşmeler hazırlamıştır. </a:t>
            </a:r>
            <a:br>
              <a:rPr lang="tr-TR" sz="2800" dirty="0">
                <a:effectLst/>
                <a:latin typeface="Calibri" panose="020F0502020204030204" pitchFamily="34" charset="0"/>
                <a:ea typeface="Calibri" panose="020F0502020204030204" pitchFamily="34" charset="0"/>
                <a:cs typeface="Times New Roman" panose="02020603050405020304" pitchFamily="18" charset="0"/>
              </a:rPr>
            </a:b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800" dirty="0">
                <a:effectLst/>
                <a:latin typeface="Calibri" panose="020F0502020204030204" pitchFamily="34" charset="0"/>
                <a:ea typeface="Calibri" panose="020F0502020204030204" pitchFamily="34" charset="0"/>
                <a:cs typeface="Times New Roman" panose="02020603050405020304" pitchFamily="18" charset="0"/>
              </a:rPr>
              <a:t>Ancak güncel bir konu olan yapay zeka (YZ) özelinde; Avrupa Konseyi'nin 13 Mart 2024’te </a:t>
            </a:r>
            <a:r>
              <a:rPr lang="tr-TR" dirty="0">
                <a:latin typeface="Calibri" panose="020F0502020204030204" pitchFamily="34" charset="0"/>
                <a:ea typeface="Calibri" panose="020F0502020204030204" pitchFamily="34" charset="0"/>
                <a:cs typeface="Times New Roman" panose="02020603050405020304" pitchFamily="18" charset="0"/>
              </a:rPr>
              <a:t>kabul edilen </a:t>
            </a:r>
            <a:r>
              <a:rPr lang="tr-TR" sz="2800" dirty="0">
                <a:effectLst/>
                <a:latin typeface="Calibri" panose="020F0502020204030204" pitchFamily="34" charset="0"/>
                <a:ea typeface="Calibri" panose="020F0502020204030204" pitchFamily="34" charset="0"/>
                <a:cs typeface="Times New Roman" panose="02020603050405020304" pitchFamily="18" charset="0"/>
              </a:rPr>
              <a:t>"</a:t>
            </a:r>
            <a:r>
              <a:rPr lang="tr-TR" sz="2600" b="1" dirty="0">
                <a:effectLst/>
                <a:latin typeface="Calibri" panose="020F0502020204030204" pitchFamily="34" charset="0"/>
                <a:ea typeface="Calibri" panose="020F0502020204030204" pitchFamily="34" charset="0"/>
                <a:cs typeface="Times New Roman" panose="02020603050405020304" pitchFamily="18" charset="0"/>
              </a:rPr>
              <a:t>Yapay Zekâ Yasası (</a:t>
            </a:r>
            <a:r>
              <a:rPr lang="tr-TR" sz="2600" b="1" dirty="0" err="1">
                <a:effectLst/>
                <a:latin typeface="Calibri" panose="020F0502020204030204" pitchFamily="34" charset="0"/>
                <a:ea typeface="Calibri" panose="020F0502020204030204" pitchFamily="34" charset="0"/>
                <a:cs typeface="Times New Roman" panose="02020603050405020304" pitchFamily="18" charset="0"/>
              </a:rPr>
              <a:t>Artificial</a:t>
            </a:r>
            <a:r>
              <a:rPr lang="tr-TR" sz="2600" b="1" dirty="0">
                <a:effectLst/>
                <a:latin typeface="Calibri" panose="020F0502020204030204" pitchFamily="34" charset="0"/>
                <a:ea typeface="Calibri" panose="020F0502020204030204" pitchFamily="34" charset="0"/>
                <a:cs typeface="Times New Roman" panose="02020603050405020304" pitchFamily="18" charset="0"/>
              </a:rPr>
              <a:t> </a:t>
            </a:r>
            <a:r>
              <a:rPr lang="tr-TR" sz="2600" b="1" dirty="0" err="1">
                <a:effectLst/>
                <a:latin typeface="Calibri" panose="020F0502020204030204" pitchFamily="34" charset="0"/>
                <a:ea typeface="Calibri" panose="020F0502020204030204" pitchFamily="34" charset="0"/>
                <a:cs typeface="Times New Roman" panose="02020603050405020304" pitchFamily="18" charset="0"/>
              </a:rPr>
              <a:t>Intelligence</a:t>
            </a:r>
            <a:r>
              <a:rPr lang="tr-TR" sz="2600" b="1" dirty="0">
                <a:effectLst/>
                <a:latin typeface="Calibri" panose="020F0502020204030204" pitchFamily="34" charset="0"/>
                <a:ea typeface="Calibri" panose="020F0502020204030204" pitchFamily="34" charset="0"/>
                <a:cs typeface="Times New Roman" panose="02020603050405020304" pitchFamily="18" charset="0"/>
              </a:rPr>
              <a:t> </a:t>
            </a:r>
            <a:r>
              <a:rPr lang="tr-TR" sz="2600" b="1" dirty="0" err="1">
                <a:effectLst/>
                <a:latin typeface="Calibri" panose="020F0502020204030204" pitchFamily="34" charset="0"/>
                <a:ea typeface="Calibri" panose="020F0502020204030204" pitchFamily="34" charset="0"/>
                <a:cs typeface="Times New Roman" panose="02020603050405020304" pitchFamily="18" charset="0"/>
              </a:rPr>
              <a:t>Act</a:t>
            </a:r>
            <a:r>
              <a:rPr lang="tr-TR" sz="2600" b="1" dirty="0">
                <a:effectLst/>
                <a:latin typeface="Calibri" panose="020F0502020204030204" pitchFamily="34" charset="0"/>
                <a:ea typeface="Calibri" panose="020F0502020204030204" pitchFamily="34" charset="0"/>
                <a:cs typeface="Times New Roman" panose="02020603050405020304" pitchFamily="18" charset="0"/>
              </a:rPr>
              <a:t>)</a:t>
            </a:r>
            <a:r>
              <a:rPr lang="tr-TR" sz="2600" dirty="0">
                <a:effectLst/>
                <a:latin typeface="Calibri" panose="020F0502020204030204" pitchFamily="34" charset="0"/>
                <a:ea typeface="Calibri" panose="020F0502020204030204" pitchFamily="34" charset="0"/>
                <a:cs typeface="Times New Roman" panose="02020603050405020304" pitchFamily="18" charset="0"/>
              </a:rPr>
              <a:t> </a:t>
            </a:r>
            <a:r>
              <a:rPr lang="tr-TR" sz="3900" dirty="0">
                <a:effectLst/>
                <a:latin typeface="Calibri" panose="020F0502020204030204" pitchFamily="34" charset="0"/>
                <a:ea typeface="Calibri" panose="020F0502020204030204" pitchFamily="34" charset="0"/>
                <a:cs typeface="Times New Roman" panose="02020603050405020304" pitchFamily="18" charset="0"/>
              </a:rPr>
              <a:t>", </a:t>
            </a:r>
            <a:r>
              <a:rPr lang="tr-TR" sz="2800" dirty="0">
                <a:effectLst/>
                <a:latin typeface="Calibri" panose="020F0502020204030204" pitchFamily="34" charset="0"/>
                <a:ea typeface="Calibri" panose="020F0502020204030204" pitchFamily="34" charset="0"/>
                <a:cs typeface="Times New Roman" panose="02020603050405020304" pitchFamily="18" charset="0"/>
              </a:rPr>
              <a:t>öncelikle insan hakları, demokrasi ve hukukun üstünlüğüne odaklanmıştır ve henüz doğrudan hayvan haklarına dair spesifik bir madde içermemekle birlikte, YZ hayvan zorbalığı ile ilgili bir slayt hazırlamamıştır. Yüksek Risk kavramındadır. </a:t>
            </a:r>
          </a:p>
          <a:p>
            <a:pPr>
              <a:lnSpc>
                <a:spcPct val="107000"/>
              </a:lnSpc>
              <a:spcAft>
                <a:spcPts val="800"/>
              </a:spcAft>
            </a:pPr>
            <a:r>
              <a:rPr lang="tr-TR" sz="2600" b="1" dirty="0">
                <a:effectLst/>
                <a:latin typeface="Times New Roman" panose="02020603050405020304" pitchFamily="18" charset="0"/>
                <a:ea typeface="Times New Roman" panose="02020603050405020304" pitchFamily="18" charset="0"/>
                <a:cs typeface="Times New Roman" panose="02020603050405020304" pitchFamily="18" charset="0"/>
              </a:rPr>
              <a:t>Risk temelli yaklaşım: Yapay zekâ sistemlerini kabul edilemez, yüksek riskli, sınırlı riskli ve minimum riskli kategorilere ayırarak farklı yükümlülükler getirmek hedeflenmektedir. </a:t>
            </a:r>
            <a:endParaRPr lang="tr-TR" sz="2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br>
              <a:rPr lang="tr-TR" sz="2800" dirty="0">
                <a:effectLst/>
                <a:latin typeface="Calibri" panose="020F0502020204030204" pitchFamily="34" charset="0"/>
                <a:ea typeface="Calibri" panose="020F0502020204030204" pitchFamily="34" charset="0"/>
                <a:cs typeface="Times New Roman" panose="02020603050405020304" pitchFamily="18" charset="0"/>
              </a:rPr>
            </a:b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822680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C81A41BC-C30D-48A6-8763-D9DCD30014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2181" y="423863"/>
            <a:ext cx="10307637" cy="5753100"/>
          </a:xfrm>
        </p:spPr>
      </p:pic>
    </p:spTree>
    <p:extLst>
      <p:ext uri="{BB962C8B-B14F-4D97-AF65-F5344CB8AC3E}">
        <p14:creationId xmlns:p14="http://schemas.microsoft.com/office/powerpoint/2010/main" val="1155808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A70DE4-1F9E-4BBF-9713-A4F1F0B9C13F}"/>
              </a:ext>
            </a:extLst>
          </p:cNvPr>
          <p:cNvSpPr>
            <a:spLocks noGrp="1"/>
          </p:cNvSpPr>
          <p:nvPr>
            <p:ph type="title"/>
          </p:nvPr>
        </p:nvSpPr>
        <p:spPr>
          <a:xfrm>
            <a:off x="838200" y="339634"/>
            <a:ext cx="10515600" cy="836024"/>
          </a:xfrm>
        </p:spPr>
        <p:txBody>
          <a:bodyPr>
            <a:normAutofit fontScale="90000"/>
          </a:bodyPr>
          <a:lstStyle/>
          <a:p>
            <a:r>
              <a:rPr lang="tr-TR" sz="1800" dirty="0">
                <a:effectLst/>
                <a:latin typeface="Calibri" panose="020F0502020204030204" pitchFamily="34" charset="0"/>
                <a:ea typeface="Calibri" panose="020F0502020204030204" pitchFamily="34" charset="0"/>
                <a:cs typeface="Times New Roman" panose="02020603050405020304" pitchFamily="18" charset="0"/>
              </a:rPr>
              <a:t>. </a:t>
            </a:r>
            <a:br>
              <a:rPr lang="tr-TR" sz="1800" dirty="0">
                <a:effectLst/>
                <a:latin typeface="Calibri" panose="020F0502020204030204" pitchFamily="34" charset="0"/>
                <a:ea typeface="Calibri" panose="020F0502020204030204" pitchFamily="34" charset="0"/>
                <a:cs typeface="Times New Roman" panose="02020603050405020304" pitchFamily="18" charset="0"/>
              </a:rPr>
            </a:br>
            <a:endParaRPr lang="tr-TR" b="1" dirty="0"/>
          </a:p>
        </p:txBody>
      </p:sp>
      <p:sp>
        <p:nvSpPr>
          <p:cNvPr id="3" name="İçerik Yer Tutucusu 2">
            <a:extLst>
              <a:ext uri="{FF2B5EF4-FFF2-40B4-BE49-F238E27FC236}">
                <a16:creationId xmlns:a16="http://schemas.microsoft.com/office/drawing/2014/main" id="{1D952C61-A162-4B88-B5AC-3D760F9E15BA}"/>
              </a:ext>
            </a:extLst>
          </p:cNvPr>
          <p:cNvSpPr>
            <a:spLocks noGrp="1"/>
          </p:cNvSpPr>
          <p:nvPr>
            <p:ph idx="1"/>
          </p:nvPr>
        </p:nvSpPr>
        <p:spPr>
          <a:xfrm>
            <a:off x="838200" y="1332411"/>
            <a:ext cx="10515600" cy="4844552"/>
          </a:xfrm>
        </p:spPr>
        <p:txBody>
          <a:bodyPr>
            <a:normAutofit fontScale="92500" lnSpcReduction="20000"/>
          </a:bodyPr>
          <a:lstStyle/>
          <a:p>
            <a:r>
              <a:rPr lang="tr-TR" dirty="0"/>
              <a:t>Hayvan hakları ve zorbalığıyla ilgili Avrupa Konseyi'nin ana düzenlemeleri ve ilgili maddeleri şunlardır:</a:t>
            </a:r>
          </a:p>
          <a:p>
            <a:r>
              <a:rPr lang="tr-TR" dirty="0"/>
              <a:t>1. Ev Hayvanlarının Korunmasına Dair Avrupa Sözleşmesi</a:t>
            </a:r>
          </a:p>
          <a:p>
            <a:r>
              <a:rPr lang="tr-TR" dirty="0"/>
              <a:t>Türkiye'nin de taraf olduğu bu sözleşme, evcil hayvanlara yönelik temel etik yaklaşımı belirler. </a:t>
            </a:r>
          </a:p>
          <a:p>
            <a:endParaRPr lang="tr-TR" dirty="0"/>
          </a:p>
          <a:p>
            <a:r>
              <a:rPr lang="tr-TR" dirty="0"/>
              <a:t>* Madde 3 (Temel İlkeler): Hiç kimse bir ev hayvanına gereksiz acı, ıstırap veya sıkıntı veremez. Kimse bir ev hayvanını terk edemez.</a:t>
            </a:r>
          </a:p>
          <a:p>
            <a:r>
              <a:rPr lang="tr-TR" dirty="0"/>
              <a:t>* Madde 4 (Bakım): Bir hayvandan sorumlu olan kişi, onun türüne ve ihtiyacına uygun gıda, su, barınak ve egzersiz imkanını sağlamakla yükümlüdür.</a:t>
            </a:r>
          </a:p>
          <a:p>
            <a:r>
              <a:rPr lang="tr-TR" dirty="0"/>
              <a:t>* İlgili Link: [Ev Hayvanlarının Korunmasına Dair Avrupa Sözleşmesi (Türkçe)](https://inhak.adalet.gov.tr/Resimler/Dokuman/2712020151658125_tur.pdf) [5, 7]</a:t>
            </a:r>
          </a:p>
          <a:p>
            <a:endParaRPr lang="tr-TR" dirty="0"/>
          </a:p>
          <a:p>
            <a:endParaRPr lang="tr-TR"/>
          </a:p>
          <a:p>
            <a:endParaRPr lang="tr-TR" dirty="0"/>
          </a:p>
        </p:txBody>
      </p:sp>
    </p:spTree>
    <p:extLst>
      <p:ext uri="{BB962C8B-B14F-4D97-AF65-F5344CB8AC3E}">
        <p14:creationId xmlns:p14="http://schemas.microsoft.com/office/powerpoint/2010/main" val="1537146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B88262-0683-4883-9D7D-50BB15CF3720}"/>
              </a:ext>
            </a:extLst>
          </p:cNvPr>
          <p:cNvSpPr>
            <a:spLocks noGrp="1"/>
          </p:cNvSpPr>
          <p:nvPr>
            <p:ph type="title"/>
          </p:nvPr>
        </p:nvSpPr>
        <p:spPr>
          <a:xfrm>
            <a:off x="838200" y="365125"/>
            <a:ext cx="10515600" cy="1346109"/>
          </a:xfrm>
        </p:spPr>
        <p:txBody>
          <a:bodyPr/>
          <a:lstStyle/>
          <a:p>
            <a:r>
              <a:rPr lang="tr-TR" b="1" dirty="0">
                <a:latin typeface="Times New Roman" panose="02020603050405020304" pitchFamily="18" charset="0"/>
                <a:ea typeface="Calibri" panose="020F0502020204030204" pitchFamily="34" charset="0"/>
                <a:cs typeface="Times New Roman" panose="02020603050405020304" pitchFamily="18" charset="0"/>
              </a:rPr>
              <a:t>ERDEM ETİĞİ </a:t>
            </a:r>
            <a:br>
              <a:rPr lang="tr-TR"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1F2F9419-40F2-4DE6-B3CC-DB22958EE3A5}"/>
              </a:ext>
            </a:extLst>
          </p:cNvPr>
          <p:cNvSpPr>
            <a:spLocks noGrp="1"/>
          </p:cNvSpPr>
          <p:nvPr>
            <p:ph idx="1"/>
          </p:nvPr>
        </p:nvSpPr>
        <p:spPr>
          <a:xfrm>
            <a:off x="731520" y="1436914"/>
            <a:ext cx="10624457" cy="4779238"/>
          </a:xfrm>
        </p:spPr>
        <p:txBody>
          <a:bodyPr>
            <a:normAutofit fontScale="92500" lnSpcReduction="10000"/>
          </a:bodyPr>
          <a:lstStyle/>
          <a:p>
            <a:pPr algn="just">
              <a:lnSpc>
                <a:spcPct val="107000"/>
              </a:lnSpc>
              <a:spcAft>
                <a:spcPts val="800"/>
              </a:spcAft>
            </a:pPr>
            <a:r>
              <a:rPr lang="tr-TR" sz="2400" b="1" dirty="0">
                <a:effectLst/>
                <a:latin typeface="Times New Roman" panose="02020603050405020304" pitchFamily="18" charset="0"/>
                <a:ea typeface="Calibri" panose="020F0502020204030204" pitchFamily="34" charset="0"/>
                <a:cs typeface="Times New Roman" panose="02020603050405020304" pitchFamily="18" charset="0"/>
              </a:rPr>
              <a:t>Erdem </a:t>
            </a:r>
            <a:r>
              <a:rPr lang="tr-TR" sz="2400" b="1" u="sng" dirty="0">
                <a:effectLst/>
                <a:latin typeface="Times New Roman" panose="02020603050405020304" pitchFamily="18" charset="0"/>
                <a:ea typeface="Calibri" panose="020F0502020204030204" pitchFamily="34" charset="0"/>
                <a:cs typeface="Times New Roman" panose="02020603050405020304" pitchFamily="18" charset="0"/>
              </a:rPr>
              <a:t>etiği</a:t>
            </a:r>
            <a:r>
              <a:rPr lang="tr-TR"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kurallara körü körüne uymayı değil, kişinin karakterine ve erdemlerine (örneğin şefkat, özgecilik, dürüstlük ve cesarete) dayanır. Bu erdemler iyi bir yaşam sürme çabasıyla ortaya çıkmalıdır. Kötü yönleri ise dürüst olmama ve zulümdür. Bu teorinin odak noktası bir insanın nasıl bir insan olması gerektiğidir. </a:t>
            </a:r>
          </a:p>
          <a:p>
            <a:pPr algn="just">
              <a:lnSpc>
                <a:spcPct val="107000"/>
              </a:lnSpc>
              <a:spcAft>
                <a:spcPts val="800"/>
              </a:spcAft>
            </a:pPr>
            <a:r>
              <a:rPr lang="tr-TR" sz="2400" b="1" dirty="0">
                <a:effectLst/>
                <a:latin typeface="Times New Roman" panose="02020603050405020304" pitchFamily="18" charset="0"/>
                <a:ea typeface="Calibri" panose="020F0502020204030204" pitchFamily="34" charset="0"/>
                <a:cs typeface="Times New Roman" panose="02020603050405020304" pitchFamily="18" charset="0"/>
              </a:rPr>
              <a:t>Ne yapılması gerektiğine dair önceden belirlenmiş kurallara değil</a:t>
            </a: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.(gerçek hukuk olmayabilir , </a:t>
            </a:r>
            <a:r>
              <a:rPr lang="tr-TR" sz="2400" dirty="0" err="1">
                <a:effectLst/>
                <a:latin typeface="Times New Roman" panose="02020603050405020304" pitchFamily="18" charset="0"/>
                <a:ea typeface="Calibri" panose="020F0502020204030204" pitchFamily="34" charset="0"/>
                <a:cs typeface="Times New Roman" panose="02020603050405020304" pitchFamily="18" charset="0"/>
              </a:rPr>
              <a:t>Hayek</a:t>
            </a: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Etik karar, önceden evrensel belirlenmiş tutumlar ve irade kullanılarak akıl yürütmeye dayanmalıdır. Bununla birlikte erdem etiği tanımlandığında diğer etik tanımları ile uyumlu olması gerekir (uluslararası düzenlemeler gibi). En önemli konu soyut ve keskinliğinin bulunmadığı toplumdan topluma değişmesidir. </a:t>
            </a:r>
            <a:r>
              <a:rPr lang="tr-TR" sz="2400" b="1" dirty="0">
                <a:effectLst/>
                <a:latin typeface="Times New Roman" panose="02020603050405020304" pitchFamily="18" charset="0"/>
                <a:ea typeface="Calibri" panose="020F0502020204030204" pitchFamily="34" charset="0"/>
                <a:cs typeface="Times New Roman" panose="02020603050405020304" pitchFamily="18" charset="0"/>
              </a:rPr>
              <a:t>Oysaki bir doğru çizginin bir yanında doğru iken , diğer yanında yanlış olmadığı ilkçağlarda daha tartışılarak ortaya konulmuştur. </a:t>
            </a:r>
            <a:endParaRPr lang="tr-TR"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447301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69D0D2-373D-4278-BBB9-4461EE6B5863}"/>
              </a:ext>
            </a:extLst>
          </p:cNvPr>
          <p:cNvSpPr>
            <a:spLocks noGrp="1"/>
          </p:cNvSpPr>
          <p:nvPr>
            <p:ph type="title"/>
          </p:nvPr>
        </p:nvSpPr>
        <p:spPr/>
        <p:txBody>
          <a:bodyPr>
            <a:noAutofit/>
          </a:bodyPr>
          <a:lstStyle/>
          <a:p>
            <a:pPr algn="just"/>
            <a:r>
              <a:rPr lang="tr-TR" sz="2000" b="1" dirty="0">
                <a:latin typeface="Times New Roman" panose="02020603050405020304" pitchFamily="18" charset="0"/>
                <a:ea typeface="Calibri" panose="020F0502020204030204" pitchFamily="34" charset="0"/>
                <a:cs typeface="Times New Roman" panose="02020603050405020304" pitchFamily="18" charset="0"/>
              </a:rPr>
              <a:t>HAYVAN HAKLARI</a:t>
            </a:r>
            <a:r>
              <a:rPr lang="tr-TR" sz="2000" dirty="0">
                <a:latin typeface="Times New Roman" panose="02020603050405020304" pitchFamily="18" charset="0"/>
                <a:ea typeface="Calibri" panose="020F0502020204030204" pitchFamily="34" charset="0"/>
                <a:cs typeface="Times New Roman" panose="02020603050405020304" pitchFamily="18" charset="0"/>
              </a:rPr>
              <a:t>, aslında insanın kendi vicdanıyla da ilgili. Bir canlıya gereksiz yere acı çektirmek, hem etik hem de dini açıdan yanlış </a:t>
            </a:r>
            <a:r>
              <a:rPr lang="tr-TR" sz="2000" dirty="0" err="1">
                <a:latin typeface="Times New Roman" panose="02020603050405020304" pitchFamily="18" charset="0"/>
                <a:ea typeface="Calibri" panose="020F0502020204030204" pitchFamily="34" charset="0"/>
                <a:cs typeface="Times New Roman" panose="02020603050405020304" pitchFamily="18" charset="0"/>
              </a:rPr>
              <a:t>görülMEKTEDİR</a:t>
            </a:r>
            <a:r>
              <a:rPr lang="tr-TR" sz="2000" dirty="0">
                <a:latin typeface="Times New Roman" panose="02020603050405020304" pitchFamily="18" charset="0"/>
                <a:ea typeface="Calibri" panose="020F0502020204030204" pitchFamily="34" charset="0"/>
                <a:cs typeface="Times New Roman" panose="02020603050405020304" pitchFamily="18" charset="0"/>
              </a:rPr>
              <a:t>. Dinler farklı kurallar koysa da ortak nokta “merhamet”. Modern hukuk da bu merhameti somut haklara dönüştürmeye </a:t>
            </a:r>
            <a:r>
              <a:rPr lang="tr-TR" sz="2000" dirty="0" err="1">
                <a:latin typeface="Times New Roman" panose="02020603050405020304" pitchFamily="18" charset="0"/>
                <a:ea typeface="Calibri" panose="020F0502020204030204" pitchFamily="34" charset="0"/>
                <a:cs typeface="Times New Roman" panose="02020603050405020304" pitchFamily="18" charset="0"/>
              </a:rPr>
              <a:t>çalışMAKTADIR</a:t>
            </a:r>
            <a:r>
              <a:rPr lang="tr-TR" sz="2000" dirty="0">
                <a:latin typeface="Times New Roman" panose="02020603050405020304" pitchFamily="18" charset="0"/>
                <a:ea typeface="Calibri" panose="020F0502020204030204" pitchFamily="34" charset="0"/>
                <a:cs typeface="Times New Roman" panose="02020603050405020304" pitchFamily="18" charset="0"/>
              </a:rPr>
              <a:t>.</a:t>
            </a:r>
            <a:br>
              <a:rPr lang="tr-TR" sz="2000" dirty="0">
                <a:latin typeface="Calibri" panose="020F0502020204030204" pitchFamily="34" charset="0"/>
                <a:ea typeface="Calibri" panose="020F0502020204030204" pitchFamily="34" charset="0"/>
                <a:cs typeface="Times New Roman" panose="02020603050405020304" pitchFamily="18" charset="0"/>
              </a:rPr>
            </a:br>
            <a:endParaRPr lang="tr-TR" sz="2000" dirty="0"/>
          </a:p>
        </p:txBody>
      </p:sp>
      <p:sp>
        <p:nvSpPr>
          <p:cNvPr id="3" name="İçerik Yer Tutucusu 2">
            <a:extLst>
              <a:ext uri="{FF2B5EF4-FFF2-40B4-BE49-F238E27FC236}">
                <a16:creationId xmlns:a16="http://schemas.microsoft.com/office/drawing/2014/main" id="{28ABAB76-B91B-4B8A-9FB8-2D261A859D0D}"/>
              </a:ext>
            </a:extLst>
          </p:cNvPr>
          <p:cNvSpPr>
            <a:spLocks noGrp="1"/>
          </p:cNvSpPr>
          <p:nvPr>
            <p:ph idx="1"/>
          </p:nvPr>
        </p:nvSpPr>
        <p:spPr/>
        <p:txBody>
          <a:bodyPr>
            <a:normAutofit/>
          </a:bodyPr>
          <a:lstStyle/>
          <a:p>
            <a:pPr marL="0" indent="0" algn="just">
              <a:lnSpc>
                <a:spcPct val="107000"/>
              </a:lnSpc>
              <a:spcAft>
                <a:spcPts val="800"/>
              </a:spcAft>
              <a:buNone/>
            </a:pPr>
            <a:r>
              <a:rPr lang="tr-TR" sz="2000" b="1" dirty="0">
                <a:effectLst/>
                <a:latin typeface="Times New Roman" panose="02020603050405020304" pitchFamily="18" charset="0"/>
                <a:ea typeface="Calibri" panose="020F0502020204030204" pitchFamily="34" charset="0"/>
                <a:cs typeface="Times New Roman" panose="02020603050405020304" pitchFamily="18" charset="0"/>
              </a:rPr>
              <a:t>ERDEM ETİĞİ </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Erdem etiği, modern etik tartışmalarında “karakter eğitimi” ve “ahlaki gelişim” konularında yeniden önem kazanmıştır.</a:t>
            </a: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 	Kurallara körü körüne uymak yerine, iyi bir insan olmayı ve topluma faydalı bir karakter geliştirmeyi vurgular.</a:t>
            </a: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 	Hayvan hakları, çevre etiği, meslek etiği gibi alanlarda da “erdemli davranış” yaklaşımı kullanılabilir.</a:t>
            </a:r>
          </a:p>
          <a:p>
            <a:pPr algn="just">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Özetle: Erdem etiği, “Ne yapmalıyım?” sorusundan çok “Nasıl bir insan olmalıyım?” sorusuna cevap </a:t>
            </a:r>
            <a:r>
              <a:rPr lang="tr-TR" sz="2000" dirty="0" err="1">
                <a:effectLst/>
                <a:latin typeface="Times New Roman" panose="02020603050405020304" pitchFamily="18" charset="0"/>
                <a:ea typeface="Calibri" panose="020F0502020204030204" pitchFamily="34" charset="0"/>
                <a:cs typeface="Times New Roman" panose="02020603050405020304" pitchFamily="18" charset="0"/>
              </a:rPr>
              <a:t>araMAKTADIR</a:t>
            </a: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651225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28F48575-1CD1-40C8-83D7-BA13122F99B7}"/>
              </a:ext>
            </a:extLst>
          </p:cNvPr>
          <p:cNvSpPr>
            <a:spLocks noGrp="1"/>
          </p:cNvSpPr>
          <p:nvPr>
            <p:ph type="subTitle" idx="1"/>
          </p:nvPr>
        </p:nvSpPr>
        <p:spPr>
          <a:xfrm>
            <a:off x="1524000" y="372533"/>
            <a:ext cx="9144000" cy="4885267"/>
          </a:xfrm>
        </p:spPr>
        <p:txBody>
          <a:bodyPr>
            <a:normAutofit lnSpcReduction="10000"/>
          </a:bodyPr>
          <a:lstStyle/>
          <a:p>
            <a:r>
              <a:rPr lang="tr-TR" sz="2800" b="1" i="0" dirty="0">
                <a:solidFill>
                  <a:srgbClr val="1F1F1F"/>
                </a:solidFill>
                <a:effectLst/>
                <a:latin typeface="Google Sans"/>
              </a:rPr>
              <a:t>Cep telefonunuza HAYDİ ( </a:t>
            </a:r>
            <a:r>
              <a:rPr lang="tr-TR" sz="2800" b="1" i="0" dirty="0">
                <a:solidFill>
                  <a:srgbClr val="040C28"/>
                </a:solidFill>
                <a:effectLst/>
                <a:latin typeface="Google Sans"/>
              </a:rPr>
              <a:t>Hayvan</a:t>
            </a:r>
            <a:r>
              <a:rPr lang="tr-TR" sz="2800" b="1" i="0" dirty="0">
                <a:solidFill>
                  <a:srgbClr val="1F1F1F"/>
                </a:solidFill>
                <a:effectLst/>
                <a:latin typeface="Google Sans"/>
              </a:rPr>
              <a:t> Durum İzleme ) </a:t>
            </a:r>
            <a:r>
              <a:rPr lang="tr-TR" sz="2800" b="1" i="0" dirty="0" err="1">
                <a:solidFill>
                  <a:srgbClr val="1F1F1F"/>
                </a:solidFill>
                <a:effectLst/>
                <a:latin typeface="Google Sans"/>
              </a:rPr>
              <a:t>yi</a:t>
            </a:r>
            <a:r>
              <a:rPr lang="tr-TR" sz="2800" b="1" i="0" dirty="0">
                <a:solidFill>
                  <a:srgbClr val="1F1F1F"/>
                </a:solidFill>
                <a:effectLst/>
                <a:latin typeface="Google Sans"/>
              </a:rPr>
              <a:t> indirip </a:t>
            </a:r>
          </a:p>
          <a:p>
            <a:endParaRPr lang="tr-TR" b="1" dirty="0">
              <a:solidFill>
                <a:srgbClr val="1F1F1F"/>
              </a:solidFill>
              <a:latin typeface="Google Sans"/>
            </a:endParaRPr>
          </a:p>
          <a:p>
            <a:pPr algn="just"/>
            <a:r>
              <a:rPr lang="tr-TR" sz="2800" b="1" dirty="0">
                <a:solidFill>
                  <a:srgbClr val="1F1F1F"/>
                </a:solidFill>
                <a:latin typeface="Google Sans"/>
              </a:rPr>
              <a:t>İ</a:t>
            </a:r>
            <a:r>
              <a:rPr lang="tr-TR" sz="2800" b="1" i="0" dirty="0">
                <a:solidFill>
                  <a:srgbClr val="1F1F1F"/>
                </a:solidFill>
                <a:effectLst/>
                <a:latin typeface="Google Sans"/>
              </a:rPr>
              <a:t>hbarlarınızı doğrudan doğa ve çevre koruma polis birimine yapabileceğiniz gibi ayrıca 112 Çevre ve </a:t>
            </a:r>
            <a:r>
              <a:rPr lang="tr-TR" sz="2800" b="1" i="0" dirty="0">
                <a:solidFill>
                  <a:srgbClr val="040C28"/>
                </a:solidFill>
                <a:effectLst/>
                <a:latin typeface="Google Sans"/>
              </a:rPr>
              <a:t>Hayvan</a:t>
            </a:r>
            <a:r>
              <a:rPr lang="tr-TR" sz="2800" b="1" i="0" dirty="0">
                <a:solidFill>
                  <a:srgbClr val="1F1F1F"/>
                </a:solidFill>
                <a:effectLst/>
                <a:latin typeface="Google Sans"/>
              </a:rPr>
              <a:t> Polisi hattını arayarak da ihbar da bulunabilirsiniz. Polisin yetkili olmadığı yerlerde de Jandarma yetkili kılınmıştır.</a:t>
            </a:r>
          </a:p>
          <a:p>
            <a:pPr algn="just"/>
            <a:r>
              <a:rPr lang="tr-TR" sz="2800" dirty="0"/>
              <a:t>Çevre, doğa ve hayvanlara yönelik şiddet, ihmal veya suç teşkil eden durumları bildirmek için </a:t>
            </a:r>
            <a:r>
              <a:rPr lang="tr-TR" sz="2800" b="1" dirty="0">
                <a:effectLst/>
              </a:rPr>
              <a:t>112</a:t>
            </a:r>
            <a:r>
              <a:rPr lang="tr-TR" sz="2800" b="1" i="0" dirty="0">
                <a:solidFill>
                  <a:srgbClr val="0A0A0A"/>
                </a:solidFill>
                <a:effectLst/>
                <a:latin typeface="Google Sans"/>
              </a:rPr>
              <a:t> Acil Çağrı Merkezi</a:t>
            </a:r>
            <a:r>
              <a:rPr lang="tr-TR" sz="2800" b="0" i="0" dirty="0">
                <a:solidFill>
                  <a:srgbClr val="0A0A0A"/>
                </a:solidFill>
                <a:effectLst/>
                <a:latin typeface="Google Sans"/>
              </a:rPr>
              <a:t> aranabilir veya </a:t>
            </a:r>
            <a:r>
              <a:rPr lang="tr-TR" sz="2800" b="1" i="0" dirty="0">
                <a:solidFill>
                  <a:srgbClr val="0A0A0A"/>
                </a:solidFill>
                <a:effectLst/>
                <a:latin typeface="Google Sans"/>
              </a:rPr>
              <a:t>HAYDİ (Hayvan Durum İzleme)</a:t>
            </a:r>
            <a:r>
              <a:rPr lang="tr-TR" sz="2800" b="0" i="0" dirty="0">
                <a:solidFill>
                  <a:srgbClr val="0A0A0A"/>
                </a:solidFill>
                <a:effectLst/>
                <a:latin typeface="Google Sans"/>
              </a:rPr>
              <a:t> mobil uygulaması kullanılabilir. Emniyet Genel Müdürlüğü bünyesindeki bu özel birim, 81 ilde hayvanlara yönelik işlenen suçlara karşı 7/24 esasıyla müdahale etmektedir</a:t>
            </a:r>
            <a:endParaRPr lang="tr-TR" sz="3600" b="1" dirty="0"/>
          </a:p>
        </p:txBody>
      </p:sp>
    </p:spTree>
    <p:extLst>
      <p:ext uri="{BB962C8B-B14F-4D97-AF65-F5344CB8AC3E}">
        <p14:creationId xmlns:p14="http://schemas.microsoft.com/office/powerpoint/2010/main" val="1195786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0E5794-A6C7-4AE0-A3AB-2AF6C0695714}"/>
              </a:ext>
            </a:extLst>
          </p:cNvPr>
          <p:cNvSpPr>
            <a:spLocks noGrp="1"/>
          </p:cNvSpPr>
          <p:nvPr>
            <p:ph type="title"/>
          </p:nvPr>
        </p:nvSpPr>
        <p:spPr/>
        <p:txBody>
          <a:bodyPr>
            <a:normAutofit/>
          </a:bodyPr>
          <a:lstStyle/>
          <a:p>
            <a:r>
              <a:rPr lang="tr-TR" sz="4000" dirty="0"/>
              <a:t>Danimarka’dan </a:t>
            </a:r>
            <a:r>
              <a:rPr lang="tr-TR" b="1" dirty="0"/>
              <a:t>Empati Sınıfı </a:t>
            </a:r>
            <a:r>
              <a:rPr lang="tr-TR" sz="4000" dirty="0"/>
              <a:t>Örneği benzeri /eğitim sınıfları planlanmalıdır. </a:t>
            </a:r>
            <a:r>
              <a:rPr lang="tr-TR" b="1" dirty="0" err="1"/>
              <a:t>Empatik</a:t>
            </a:r>
            <a:r>
              <a:rPr lang="tr-TR" b="1" dirty="0"/>
              <a:t> Gençlik</a:t>
            </a:r>
            <a:endParaRPr lang="tr-TR" sz="4000" b="1" dirty="0"/>
          </a:p>
        </p:txBody>
      </p:sp>
      <p:sp>
        <p:nvSpPr>
          <p:cNvPr id="3" name="İçerik Yer Tutucusu 2">
            <a:extLst>
              <a:ext uri="{FF2B5EF4-FFF2-40B4-BE49-F238E27FC236}">
                <a16:creationId xmlns:a16="http://schemas.microsoft.com/office/drawing/2014/main" id="{AFC76889-533A-4A7B-BEB1-FC67551DA14D}"/>
              </a:ext>
            </a:extLst>
          </p:cNvPr>
          <p:cNvSpPr>
            <a:spLocks noGrp="1"/>
          </p:cNvSpPr>
          <p:nvPr>
            <p:ph idx="1"/>
          </p:nvPr>
        </p:nvSpPr>
        <p:spPr/>
        <p:txBody>
          <a:bodyPr>
            <a:normAutofit lnSpcReduction="10000"/>
          </a:bodyPr>
          <a:lstStyle/>
          <a:p>
            <a:r>
              <a:rPr lang="tr-TR" sz="2000" dirty="0">
                <a:effectLst/>
                <a:latin typeface="Calibri" panose="020F0502020204030204" pitchFamily="34" charset="0"/>
                <a:ea typeface="Calibri" panose="020F0502020204030204" pitchFamily="34" charset="0"/>
                <a:cs typeface="Times New Roman" panose="02020603050405020304" pitchFamily="18" charset="0"/>
              </a:rPr>
              <a:t>Empati çalışmaları için pilot okullarda (gelir düzeyi yüksek, orta ve düşük ) , öğrencilere yönelik işbirliğine dayanan öğrenme konuları , ilgisini artıracak ve öğrenme merakını geliştirecek gündelik konular, </a:t>
            </a:r>
          </a:p>
          <a:p>
            <a:endParaRPr lang="tr-TR" sz="2000" dirty="0">
              <a:latin typeface="Calibri" panose="020F0502020204030204" pitchFamily="34" charset="0"/>
              <a:ea typeface="Calibri" panose="020F0502020204030204" pitchFamily="34" charset="0"/>
              <a:cs typeface="Times New Roman" panose="02020603050405020304" pitchFamily="18" charset="0"/>
            </a:endParaRPr>
          </a:p>
          <a:p>
            <a:r>
              <a:rPr lang="tr-TR" sz="2000" dirty="0">
                <a:effectLst/>
                <a:latin typeface="Calibri" panose="020F0502020204030204" pitchFamily="34" charset="0"/>
                <a:ea typeface="Calibri" panose="020F0502020204030204" pitchFamily="34" charset="0"/>
                <a:cs typeface="Times New Roman" panose="02020603050405020304" pitchFamily="18" charset="0"/>
              </a:rPr>
              <a:t>“doğa sevgisi, hayvan sevgisi, iklim değişikliklerine yönelik su sıkıntısı , orman yangını, afet tipleri ve korunma , risk ve kriz dönemlerindeki yapılması gerekenler gibi konuların” uzmanlarca planlanmış bir takvimde verilmesi faydalı ve yapılabilir çalışmalardır. </a:t>
            </a:r>
          </a:p>
          <a:p>
            <a:endParaRPr lang="tr-TR" sz="2000" dirty="0">
              <a:latin typeface="Calibri" panose="020F0502020204030204" pitchFamily="34" charset="0"/>
              <a:ea typeface="Calibri" panose="020F0502020204030204" pitchFamily="34" charset="0"/>
              <a:cs typeface="Times New Roman" panose="02020603050405020304" pitchFamily="18" charset="0"/>
            </a:endParaRPr>
          </a:p>
          <a:p>
            <a:r>
              <a:rPr lang="tr-TR" sz="2000" dirty="0">
                <a:effectLst/>
                <a:latin typeface="Calibri" panose="020F0502020204030204" pitchFamily="34" charset="0"/>
                <a:ea typeface="Calibri" panose="020F0502020204030204" pitchFamily="34" charset="0"/>
                <a:cs typeface="Times New Roman" panose="02020603050405020304" pitchFamily="18" charset="0"/>
              </a:rPr>
              <a:t>Ayrıca eğitmenlerin ders sürecinde edindikleri konuya ilişkin öğrenilmiş derslerinin paylaşılacağı değerlendirme toplantıları, gerekli araştırma konularının belirlenmesi gibi geliştirici uzman çalışmaları ve beyin fırtınaları da planlanabilir. </a:t>
            </a:r>
          </a:p>
          <a:p>
            <a:pPr>
              <a:lnSpc>
                <a:spcPct val="107000"/>
              </a:lnSpc>
              <a:spcAft>
                <a:spcPts val="800"/>
              </a:spcAft>
            </a:pPr>
            <a:r>
              <a:rPr lang="tr-TR"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https://www.adeccogroup.com/our-thinking/articles-and-editorials/empathy-in-denmark</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https://reporteri.net/en/extra/Empathy-has-been-a-compulsory-subject-for-Danish-children-since-1993./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4142830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456AEE-6B83-403B-86A3-691976577348}"/>
              </a:ext>
            </a:extLst>
          </p:cNvPr>
          <p:cNvSpPr>
            <a:spLocks noGrp="1"/>
          </p:cNvSpPr>
          <p:nvPr>
            <p:ph type="title"/>
          </p:nvPr>
        </p:nvSpPr>
        <p:spPr>
          <a:xfrm>
            <a:off x="838200" y="365126"/>
            <a:ext cx="10515600" cy="745218"/>
          </a:xfrm>
        </p:spPr>
        <p:txBody>
          <a:bodyPr/>
          <a:lstStyle/>
          <a:p>
            <a:r>
              <a:rPr lang="tr-TR" dirty="0"/>
              <a:t>Horatius ( M.Ö.65 - M.Ö.8)</a:t>
            </a:r>
          </a:p>
        </p:txBody>
      </p:sp>
      <p:sp>
        <p:nvSpPr>
          <p:cNvPr id="3" name="İçerik Yer Tutucusu 2">
            <a:extLst>
              <a:ext uri="{FF2B5EF4-FFF2-40B4-BE49-F238E27FC236}">
                <a16:creationId xmlns:a16="http://schemas.microsoft.com/office/drawing/2014/main" id="{AFF8C1F6-B111-4BAB-BAF7-D5A92ADC5F3E}"/>
              </a:ext>
            </a:extLst>
          </p:cNvPr>
          <p:cNvSpPr>
            <a:spLocks noGrp="1"/>
          </p:cNvSpPr>
          <p:nvPr>
            <p:ph idx="1"/>
          </p:nvPr>
        </p:nvSpPr>
        <p:spPr>
          <a:xfrm>
            <a:off x="692331" y="1018903"/>
            <a:ext cx="10661469" cy="5158060"/>
          </a:xfrm>
        </p:spPr>
        <p:txBody>
          <a:bodyPr>
            <a:normAutofit/>
          </a:bodyPr>
          <a:lstStyle/>
          <a:p>
            <a:r>
              <a:rPr lang="tr-TR" sz="2400" dirty="0"/>
              <a:t>Neticede felsefenin tarihten gelen geliştirilmiş tartışma yöntemleri bizi iyiye, doğruya ve güzele ulaştırmada uyarıcı, yol gösterici rol üstlenebilir. Dolayısıyla fikirler raf ömrü gözden geçirilerek yeniden ve yeniden işlenebilir. Ancak yine de çağlar öncesinden ünlü Romalı şairin/Horatius yıllar öncesinden dikkatimizi çekmeye çalıştığı gibi, </a:t>
            </a:r>
            <a:r>
              <a:rPr lang="tr-TR" sz="2400" dirty="0">
                <a:highlight>
                  <a:srgbClr val="FFFF00"/>
                </a:highlight>
              </a:rPr>
              <a:t>bir konunun çizginin bu tarafında doğru iken, hemen öbür tarafında yanlış olamayacağı </a:t>
            </a:r>
            <a:r>
              <a:rPr lang="tr-TR" sz="2400" dirty="0"/>
              <a:t>değerlendirmesini akılda tutmak yerindedir. </a:t>
            </a:r>
          </a:p>
        </p:txBody>
      </p:sp>
      <p:pic>
        <p:nvPicPr>
          <p:cNvPr id="4" name="Resim 3">
            <a:extLst>
              <a:ext uri="{FF2B5EF4-FFF2-40B4-BE49-F238E27FC236}">
                <a16:creationId xmlns:a16="http://schemas.microsoft.com/office/drawing/2014/main" id="{2EDBDF68-7C76-4495-914E-57A2035F80BA}"/>
              </a:ext>
            </a:extLst>
          </p:cNvPr>
          <p:cNvPicPr>
            <a:picLocks noChangeAspect="1"/>
          </p:cNvPicPr>
          <p:nvPr/>
        </p:nvPicPr>
        <p:blipFill>
          <a:blip r:embed="rId2"/>
          <a:stretch>
            <a:fillRect/>
          </a:stretch>
        </p:blipFill>
        <p:spPr>
          <a:xfrm>
            <a:off x="6096000" y="3093447"/>
            <a:ext cx="4762500" cy="3257550"/>
          </a:xfrm>
          <a:prstGeom prst="rect">
            <a:avLst/>
          </a:prstGeom>
        </p:spPr>
      </p:pic>
      <p:sp>
        <p:nvSpPr>
          <p:cNvPr id="5" name="Metin kutusu 4">
            <a:extLst>
              <a:ext uri="{FF2B5EF4-FFF2-40B4-BE49-F238E27FC236}">
                <a16:creationId xmlns:a16="http://schemas.microsoft.com/office/drawing/2014/main" id="{330E044E-F946-4E48-8004-469CF4175B00}"/>
              </a:ext>
            </a:extLst>
          </p:cNvPr>
          <p:cNvSpPr txBox="1"/>
          <p:nvPr/>
        </p:nvSpPr>
        <p:spPr>
          <a:xfrm>
            <a:off x="692331" y="3429000"/>
            <a:ext cx="4908369" cy="2554545"/>
          </a:xfrm>
          <a:prstGeom prst="rect">
            <a:avLst/>
          </a:prstGeom>
          <a:noFill/>
        </p:spPr>
        <p:txBody>
          <a:bodyPr wrap="square" rtlCol="0">
            <a:spAutoFit/>
          </a:bodyPr>
          <a:lstStyle/>
          <a:p>
            <a:r>
              <a:rPr lang="tr-TR" sz="2000" b="1" dirty="0"/>
              <a:t>HER KONUDA OLDUĞU GİBİ HAYVAN HAKLARI KONUSUNDA DA ETİK ÇİZGİ İÇİNDE KALMAK GEREKİR. </a:t>
            </a:r>
          </a:p>
          <a:p>
            <a:endParaRPr lang="tr-TR" sz="2000" b="1" dirty="0"/>
          </a:p>
          <a:p>
            <a:r>
              <a:rPr lang="tr-TR" sz="2000" b="1" dirty="0"/>
              <a:t>BÜTÜN KONULAR BİRBİRİYLE İLİŞKİLİDİR, NORMAL HAYATIN İÇİNDE HAYVAN HAKLARININ KORUNMASINA ÖZEN,  AFETLERDE HAYVANLARIN KORUNMASI GİBİ  </a:t>
            </a:r>
          </a:p>
        </p:txBody>
      </p:sp>
    </p:spTree>
    <p:extLst>
      <p:ext uri="{BB962C8B-B14F-4D97-AF65-F5344CB8AC3E}">
        <p14:creationId xmlns:p14="http://schemas.microsoft.com/office/powerpoint/2010/main" val="1855382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1" name="Picture 3" descr="KSÇ">
            <a:extLst>
              <a:ext uri="{FF2B5EF4-FFF2-40B4-BE49-F238E27FC236}">
                <a16:creationId xmlns:a16="http://schemas.microsoft.com/office/drawing/2014/main" id="{B9E242B2-D680-4947-B5FC-9BD7CE5E7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28600"/>
            <a:ext cx="2209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2" name="Picture 4" descr="ÇO">
            <a:extLst>
              <a:ext uri="{FF2B5EF4-FFF2-40B4-BE49-F238E27FC236}">
                <a16:creationId xmlns:a16="http://schemas.microsoft.com/office/drawing/2014/main" id="{0DA01956-40F7-475D-8C37-6716EF3F73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1" y="4554538"/>
            <a:ext cx="2170113"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3" name="Picture 5" descr="habitat2">
            <a:extLst>
              <a:ext uri="{FF2B5EF4-FFF2-40B4-BE49-F238E27FC236}">
                <a16:creationId xmlns:a16="http://schemas.microsoft.com/office/drawing/2014/main" id="{4BC686B2-C92F-4879-A5E8-A4B76DADEC9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22860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4" name="Picture 6" descr="AK">
            <a:extLst>
              <a:ext uri="{FF2B5EF4-FFF2-40B4-BE49-F238E27FC236}">
                <a16:creationId xmlns:a16="http://schemas.microsoft.com/office/drawing/2014/main" id="{094DFED6-9A7B-4241-B569-65D7D8DFC8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8564" y="4473576"/>
            <a:ext cx="2128837"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76131"/>
                                        </p:tgtEl>
                                        <p:attrNameLst>
                                          <p:attrName>style.visibility</p:attrName>
                                        </p:attrNameLst>
                                      </p:cBhvr>
                                      <p:to>
                                        <p:strVal val="visible"/>
                                      </p:to>
                                    </p:set>
                                    <p:animEffect transition="in" filter="slide(fromTop)">
                                      <p:cBhvr>
                                        <p:cTn id="7" dur="500"/>
                                        <p:tgtEl>
                                          <p:spTgt spid="176131"/>
                                        </p:tgtEl>
                                      </p:cBhvr>
                                    </p:animEffec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176132"/>
                                        </p:tgtEl>
                                        <p:attrNameLst>
                                          <p:attrName>style.visibility</p:attrName>
                                        </p:attrNameLst>
                                      </p:cBhvr>
                                      <p:to>
                                        <p:strVal val="visible"/>
                                      </p:to>
                                    </p:set>
                                    <p:animEffect transition="in" filter="strips(upRight)">
                                      <p:cBhvr>
                                        <p:cTn id="11" dur="500"/>
                                        <p:tgtEl>
                                          <p:spTgt spid="176132"/>
                                        </p:tgtEl>
                                      </p:cBhvr>
                                    </p:animEffect>
                                  </p:childTnLst>
                                </p:cTn>
                              </p:par>
                            </p:childTnLst>
                          </p:cTn>
                        </p:par>
                        <p:par>
                          <p:cTn id="12" fill="hold" nodeType="afterGroup">
                            <p:stCondLst>
                              <p:cond delay="1000"/>
                            </p:stCondLst>
                            <p:childTnLst>
                              <p:par>
                                <p:cTn id="13" presetID="18" presetClass="entr" presetSubtype="9" fill="hold" nodeType="afterEffect">
                                  <p:stCondLst>
                                    <p:cond delay="0"/>
                                  </p:stCondLst>
                                  <p:childTnLst>
                                    <p:set>
                                      <p:cBhvr>
                                        <p:cTn id="14" dur="1" fill="hold">
                                          <p:stCondLst>
                                            <p:cond delay="0"/>
                                          </p:stCondLst>
                                        </p:cTn>
                                        <p:tgtEl>
                                          <p:spTgt spid="176134"/>
                                        </p:tgtEl>
                                        <p:attrNameLst>
                                          <p:attrName>style.visibility</p:attrName>
                                        </p:attrNameLst>
                                      </p:cBhvr>
                                      <p:to>
                                        <p:strVal val="visible"/>
                                      </p:to>
                                    </p:set>
                                    <p:animEffect transition="in" filter="strips(upLeft)">
                                      <p:cBhvr>
                                        <p:cTn id="15" dur="500"/>
                                        <p:tgtEl>
                                          <p:spTgt spid="176134"/>
                                        </p:tgtEl>
                                      </p:cBhvr>
                                    </p:animEffect>
                                  </p:childTnLst>
                                </p:cTn>
                              </p:par>
                            </p:childTnLst>
                          </p:cTn>
                        </p:par>
                        <p:par>
                          <p:cTn id="16" fill="hold" nodeType="afterGroup">
                            <p:stCondLst>
                              <p:cond delay="1500"/>
                            </p:stCondLst>
                            <p:childTnLst>
                              <p:par>
                                <p:cTn id="17" presetID="3" presetClass="entr" presetSubtype="10" fill="hold" nodeType="afterEffect">
                                  <p:stCondLst>
                                    <p:cond delay="2000"/>
                                  </p:stCondLst>
                                  <p:childTnLst>
                                    <p:set>
                                      <p:cBhvr>
                                        <p:cTn id="18" dur="1" fill="hold">
                                          <p:stCondLst>
                                            <p:cond delay="0"/>
                                          </p:stCondLst>
                                        </p:cTn>
                                        <p:tgtEl>
                                          <p:spTgt spid="176133"/>
                                        </p:tgtEl>
                                        <p:attrNameLst>
                                          <p:attrName>style.visibility</p:attrName>
                                        </p:attrNameLst>
                                      </p:cBhvr>
                                      <p:to>
                                        <p:strVal val="visible"/>
                                      </p:to>
                                    </p:set>
                                    <p:animEffect transition="in" filter="blinds(horizontal)">
                                      <p:cBhvr>
                                        <p:cTn id="19" dur="500"/>
                                        <p:tgtEl>
                                          <p:spTgt spid="176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3" descr="AG00602_"/>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4459289" y="3097214"/>
            <a:ext cx="2693987" cy="23717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4212" name="Dikdörtgen 1"/>
          <p:cNvSpPr>
            <a:spLocks noChangeArrowheads="1"/>
          </p:cNvSpPr>
          <p:nvPr/>
        </p:nvSpPr>
        <p:spPr bwMode="auto">
          <a:xfrm>
            <a:off x="4727576" y="981075"/>
            <a:ext cx="7128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tr-TR" altLang="tr-TR" sz="2800" b="1" dirty="0"/>
              <a:t>Sürekli İlgi ve </a:t>
            </a:r>
            <a:r>
              <a:rPr lang="tr-TR" altLang="tr-TR" sz="2800" b="1" dirty="0" err="1"/>
              <a:t>İyileştirmeDE</a:t>
            </a:r>
            <a:r>
              <a:rPr lang="tr-TR" altLang="tr-TR" sz="2800" b="1" dirty="0"/>
              <a:t> SÜREKLİLİK</a:t>
            </a:r>
          </a:p>
        </p:txBody>
      </p:sp>
      <p:pic>
        <p:nvPicPr>
          <p:cNvPr id="94213" name="Picture 3" descr="AG00602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097213"/>
            <a:ext cx="2693987" cy="237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Metin kutusu 1">
            <a:extLst>
              <a:ext uri="{FF2B5EF4-FFF2-40B4-BE49-F238E27FC236}">
                <a16:creationId xmlns:a16="http://schemas.microsoft.com/office/drawing/2014/main" id="{AEF75171-610C-40A9-9784-FF38E54B8ACF}"/>
              </a:ext>
            </a:extLst>
          </p:cNvPr>
          <p:cNvSpPr txBox="1"/>
          <p:nvPr/>
        </p:nvSpPr>
        <p:spPr>
          <a:xfrm>
            <a:off x="1397726" y="5468938"/>
            <a:ext cx="9588137" cy="523220"/>
          </a:xfrm>
          <a:prstGeom prst="rect">
            <a:avLst/>
          </a:prstGeom>
          <a:noFill/>
        </p:spPr>
        <p:txBody>
          <a:bodyPr wrap="square" rtlCol="0">
            <a:spAutoFit/>
          </a:bodyPr>
          <a:lstStyle/>
          <a:p>
            <a:r>
              <a:rPr lang="tr-TR" sz="2800" b="1" dirty="0"/>
              <a:t>İLGİNİZE TEŞEKKÜR EDERİM </a:t>
            </a:r>
          </a:p>
        </p:txBody>
      </p:sp>
    </p:spTree>
    <p:extLst>
      <p:ext uri="{BB962C8B-B14F-4D97-AF65-F5344CB8AC3E}">
        <p14:creationId xmlns:p14="http://schemas.microsoft.com/office/powerpoint/2010/main" val="424831388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3076</Words>
  <Application>Microsoft Office PowerPoint</Application>
  <PresentationFormat>Geniş ekran</PresentationFormat>
  <Paragraphs>170</Paragraphs>
  <Slides>32</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32</vt:i4>
      </vt:variant>
    </vt:vector>
  </HeadingPairs>
  <TitlesOfParts>
    <vt:vector size="41" baseType="lpstr">
      <vt:lpstr>Arial</vt:lpstr>
      <vt:lpstr>Calibri</vt:lpstr>
      <vt:lpstr>Calibri Light</vt:lpstr>
      <vt:lpstr>Comic Sans MS</vt:lpstr>
      <vt:lpstr>Google Sans</vt:lpstr>
      <vt:lpstr>Monotype Sorts</vt:lpstr>
      <vt:lpstr>Segoe UI Emoji</vt:lpstr>
      <vt:lpstr>Times New Roman</vt:lpstr>
      <vt:lpstr>Office Teması</vt:lpstr>
      <vt:lpstr>   Hayvan Hakları Etik Felsefesi, Hayvan Zorbalığı , İnsan Davranışı  Sunum: Prof. Dr. Zerrin Toprak Karaman Sosyal Hizmetler Uzmanı, Sevgül Öncü   Yer: Çok Amaçlı Salon/Altındağ STK Yerleşkesi  📅 Tarih: 25 Mart 2026 🕐 Saat: 14.00 – 15.00  Dağlık Alanların Sürdürülebilirliği ve Yönetişimi Derneği  </vt:lpstr>
      <vt:lpstr>        Hoşgeldiniz! Hoşgeldiniz!  Hoşgeldiniz! Hoşgeldiniz! Hoşgeldiniz! Hoşgeldiniz! Hoşgeldiniz! Hoşgeldiniz!  </vt:lpstr>
      <vt:lpstr>Haklar ve Borçlar : Hayvan Hakları  </vt:lpstr>
      <vt:lpstr>Haksızlığın ve hakkın tespiti, aynı anda meydana gelirler.</vt:lpstr>
      <vt:lpstr>Haksızlığın ve hakkın tespiti, aynı anda meydana gelirler.</vt:lpstr>
      <vt:lpstr>Varlık hakkı : özgürlük, eşitlik, kardeşlik  ve sorumluluk  Liberté, égalité, fraternité (Fr, çev. 'Özgürlük, Eşitlik, Kardeşlik'), 1789'daki Fransız İhtilali'nin simgelerinden olan Fransızca özdeyiştir.  KİŞİSEL HAKLAR, EKONOMİK HAK VE ÖZGÜRLÜKLER, ÇEVRE HAKLARI : HAKLAR TOPLAMI DEĞİL ÇARPIMI VARDIR. BİR HAK SIFIRLANDIĞINDA HEPSİ SIFIRLANIR.</vt:lpstr>
      <vt:lpstr>Etik ve Ahlak –Hak ve HUKUK</vt:lpstr>
      <vt:lpstr>Sosyal Sorumluluk Piramiti </vt:lpstr>
      <vt:lpstr>PowerPoint Sunusu</vt:lpstr>
      <vt:lpstr>Cecil the lion at Hwange National Park in 2010.</vt:lpstr>
      <vt:lpstr>KÜRESEL İŞBİRLİĞİ</vt:lpstr>
      <vt:lpstr>Habitat III , kolektif haklar/uluslararası etki </vt:lpstr>
      <vt:lpstr>Habitat III- 17 – 20 Ekim 2016 •  Yer: Quito, Ekvador</vt:lpstr>
      <vt:lpstr>Yavaş yavaş gelişiyoruz…</vt:lpstr>
      <vt:lpstr>Sosyal İnovasyon </vt:lpstr>
      <vt:lpstr>Dinler ve hayvan hakları: farklı dinlerin hayvanlara yönelik yaklaşımları literatürde şu şekildedir: </vt:lpstr>
      <vt:lpstr>İSLAM DİNİNDE VARLIK HAKKI: derin ekoloji </vt:lpstr>
      <vt:lpstr>İSLAM DİNİNDE VARLIK HAKKI –derin ekolojik yaklaşım</vt:lpstr>
      <vt:lpstr>5199 sayılı Hayvanları Koruma Kanunu ve ilgili yönetmelikler, </vt:lpstr>
      <vt:lpstr>Yönetmelik ve Uygulama Hükümleri </vt:lpstr>
      <vt:lpstr>.  5199 sayılı Hayvanları Koruma Kanunu ile dinî perspektif arasındaki ilişkiyi şöyle değerlendirebiliriz </vt:lpstr>
      <vt:lpstr>.  5199 sayılı Hayvanları Koruma Kanunu ile dinî perspektif arasındaki ilişkiyi şöyle değerlendirebiliriz </vt:lpstr>
      <vt:lpstr>.  </vt:lpstr>
      <vt:lpstr>PowerPoint Sunusu</vt:lpstr>
      <vt:lpstr>.  </vt:lpstr>
      <vt:lpstr>ERDEM ETİĞİ  </vt:lpstr>
      <vt:lpstr>HAYVAN HAKLARI, aslında insanın kendi vicdanıyla da ilgili. Bir canlıya gereksiz yere acı çektirmek, hem etik hem de dini açıdan yanlış görülMEKTEDİR. Dinler farklı kurallar koysa da ortak nokta “merhamet”. Modern hukuk da bu merhameti somut haklara dönüştürmeye çalışMAKTADIR. </vt:lpstr>
      <vt:lpstr>PowerPoint Sunusu</vt:lpstr>
      <vt:lpstr>Danimarka’dan Empati Sınıfı Örneği benzeri /eğitim sınıfları planlanmalıdır. Empatik Gençlik</vt:lpstr>
      <vt:lpstr>Horatius ( M.Ö.65 - M.Ö.8)</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HAYVAN HAKLARI-ETİK FELSEFESİ </dc:title>
  <dc:creator>Asus</dc:creator>
  <cp:lastModifiedBy>zerrin toprak</cp:lastModifiedBy>
  <cp:revision>65</cp:revision>
  <dcterms:created xsi:type="dcterms:W3CDTF">2026-01-26T13:19:10Z</dcterms:created>
  <dcterms:modified xsi:type="dcterms:W3CDTF">2026-03-24T11:28:12Z</dcterms:modified>
</cp:coreProperties>
</file>