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398" r:id="rId3"/>
    <p:sldId id="354" r:id="rId4"/>
    <p:sldId id="390" r:id="rId5"/>
    <p:sldId id="393" r:id="rId6"/>
    <p:sldId id="373" r:id="rId7"/>
    <p:sldId id="374" r:id="rId8"/>
    <p:sldId id="375" r:id="rId9"/>
    <p:sldId id="310" r:id="rId10"/>
    <p:sldId id="260" r:id="rId11"/>
    <p:sldId id="258" r:id="rId12"/>
    <p:sldId id="267" r:id="rId13"/>
    <p:sldId id="269" r:id="rId14"/>
    <p:sldId id="270" r:id="rId15"/>
    <p:sldId id="271" r:id="rId16"/>
    <p:sldId id="272" r:id="rId17"/>
    <p:sldId id="273" r:id="rId18"/>
    <p:sldId id="293" r:id="rId19"/>
    <p:sldId id="294" r:id="rId20"/>
    <p:sldId id="321" r:id="rId21"/>
    <p:sldId id="355" r:id="rId22"/>
    <p:sldId id="349" r:id="rId23"/>
    <p:sldId id="350" r:id="rId24"/>
    <p:sldId id="351" r:id="rId25"/>
    <p:sldId id="376" r:id="rId26"/>
    <p:sldId id="352" r:id="rId27"/>
    <p:sldId id="362" r:id="rId28"/>
    <p:sldId id="367" r:id="rId29"/>
    <p:sldId id="353" r:id="rId30"/>
    <p:sldId id="323" r:id="rId31"/>
    <p:sldId id="322" r:id="rId32"/>
    <p:sldId id="324" r:id="rId33"/>
    <p:sldId id="295" r:id="rId34"/>
    <p:sldId id="340" r:id="rId35"/>
    <p:sldId id="325" r:id="rId36"/>
    <p:sldId id="342" r:id="rId37"/>
    <p:sldId id="343" r:id="rId38"/>
    <p:sldId id="326" r:id="rId39"/>
    <p:sldId id="327" r:id="rId40"/>
    <p:sldId id="348" r:id="rId41"/>
    <p:sldId id="358" r:id="rId42"/>
    <p:sldId id="372" r:id="rId43"/>
    <p:sldId id="264" r:id="rId44"/>
    <p:sldId id="265" r:id="rId45"/>
    <p:sldId id="268" r:id="rId46"/>
    <p:sldId id="400" r:id="rId47"/>
    <p:sldId id="261" r:id="rId48"/>
    <p:sldId id="262" r:id="rId49"/>
    <p:sldId id="259" r:id="rId50"/>
    <p:sldId id="389" r:id="rId51"/>
    <p:sldId id="329" r:id="rId52"/>
    <p:sldId id="330" r:id="rId53"/>
    <p:sldId id="331" r:id="rId54"/>
    <p:sldId id="357" r:id="rId55"/>
    <p:sldId id="359" r:id="rId56"/>
    <p:sldId id="406" r:id="rId57"/>
    <p:sldId id="363" r:id="rId58"/>
    <p:sldId id="328" r:id="rId59"/>
    <p:sldId id="366" r:id="rId6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rrin toprak" initials="zt" lastIdx="1" clrIdx="0">
    <p:extLst>
      <p:ext uri="{19B8F6BF-5375-455C-9EA6-DF929625EA0E}">
        <p15:presenceInfo xmlns:p15="http://schemas.microsoft.com/office/powerpoint/2012/main" userId="f78bb579e1ad05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30" autoAdjust="0"/>
    <p:restoredTop sz="94660"/>
  </p:normalViewPr>
  <p:slideViewPr>
    <p:cSldViewPr snapToGrid="0">
      <p:cViewPr varScale="1">
        <p:scale>
          <a:sx n="73" d="100"/>
          <a:sy n="73" d="100"/>
        </p:scale>
        <p:origin x="162" y="66"/>
      </p:cViewPr>
      <p:guideLst/>
    </p:cSldViewPr>
  </p:slideViewPr>
  <p:notesTextViewPr>
    <p:cViewPr>
      <p:scale>
        <a:sx n="1" d="1"/>
        <a:sy n="1" d="1"/>
      </p:scale>
      <p:origin x="0" y="0"/>
    </p:cViewPr>
  </p:notesTextViewPr>
  <p:sorterViewPr>
    <p:cViewPr varScale="1">
      <p:scale>
        <a:sx n="1" d="1"/>
        <a:sy n="1" d="1"/>
      </p:scale>
      <p:origin x="0" y="-245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2-18T15:05:22.347" idx="1">
    <p:pos x="10" y="10"/>
    <p:text>4 il bütününde ve 26 kurumda 75 kurum personeli</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4CC5A-2860-4AF7-A9A2-BB9AB0B44F70}" type="datetimeFigureOut">
              <a:rPr lang="tr-TR" smtClean="0"/>
              <a:t>15.04.2026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9177F-47DE-42C9-B2AE-D10A79CCD935}" type="slidenum">
              <a:rPr lang="tr-TR" smtClean="0"/>
              <a:t>‹#›</a:t>
            </a:fld>
            <a:endParaRPr lang="tr-TR"/>
          </a:p>
        </p:txBody>
      </p:sp>
    </p:spTree>
    <p:extLst>
      <p:ext uri="{BB962C8B-B14F-4D97-AF65-F5344CB8AC3E}">
        <p14:creationId xmlns:p14="http://schemas.microsoft.com/office/powerpoint/2010/main" val="177163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10</a:t>
            </a:fld>
            <a:endParaRPr lang="tr-TR"/>
          </a:p>
        </p:txBody>
      </p:sp>
    </p:spTree>
    <p:extLst>
      <p:ext uri="{BB962C8B-B14F-4D97-AF65-F5344CB8AC3E}">
        <p14:creationId xmlns:p14="http://schemas.microsoft.com/office/powerpoint/2010/main" val="1498281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AB79177F-47DE-42C9-B2AE-D10A79CCD935}" type="slidenum">
              <a:rPr lang="tr-TR" smtClean="0"/>
              <a:t>11</a:t>
            </a:fld>
            <a:endParaRPr lang="tr-TR"/>
          </a:p>
        </p:txBody>
      </p:sp>
    </p:spTree>
    <p:extLst>
      <p:ext uri="{BB962C8B-B14F-4D97-AF65-F5344CB8AC3E}">
        <p14:creationId xmlns:p14="http://schemas.microsoft.com/office/powerpoint/2010/main" val="2911912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AB79177F-47DE-42C9-B2AE-D10A79CCD935}" type="slidenum">
              <a:rPr lang="tr-TR" smtClean="0"/>
              <a:t>26</a:t>
            </a:fld>
            <a:endParaRPr lang="tr-TR"/>
          </a:p>
        </p:txBody>
      </p:sp>
    </p:spTree>
    <p:extLst>
      <p:ext uri="{BB962C8B-B14F-4D97-AF65-F5344CB8AC3E}">
        <p14:creationId xmlns:p14="http://schemas.microsoft.com/office/powerpoint/2010/main" val="272405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AB79177F-47DE-42C9-B2AE-D10A79CCD935}" type="slidenum">
              <a:rPr lang="tr-TR" smtClean="0"/>
              <a:t>50</a:t>
            </a:fld>
            <a:endParaRPr lang="tr-TR"/>
          </a:p>
        </p:txBody>
      </p:sp>
    </p:spTree>
    <p:extLst>
      <p:ext uri="{BB962C8B-B14F-4D97-AF65-F5344CB8AC3E}">
        <p14:creationId xmlns:p14="http://schemas.microsoft.com/office/powerpoint/2010/main" val="3862279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B04ADCA7-9360-45AF-BB89-F814C2C34D03}" type="datetimeFigureOut">
              <a:rPr lang="tr-TR" smtClean="0"/>
              <a:t>15.04.2026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55805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15.04.2026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00145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B04ADCA7-9360-45AF-BB89-F814C2C34D03}" type="datetimeFigureOut">
              <a:rPr lang="tr-TR" smtClean="0"/>
              <a:t>15.04.2026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953679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B04ADCA7-9360-45AF-BB89-F814C2C34D03}" type="datetimeFigureOut">
              <a:rPr lang="tr-TR" smtClean="0"/>
              <a:t>15.04.2026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93081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B04ADCA7-9360-45AF-BB89-F814C2C34D03}" type="datetimeFigureOut">
              <a:rPr lang="tr-TR" smtClean="0"/>
              <a:t>15.04.2026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571014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B04ADCA7-9360-45AF-BB89-F814C2C34D03}" type="datetimeFigureOut">
              <a:rPr lang="tr-TR" smtClean="0"/>
              <a:t>15.04.2026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39814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04ADCA7-9360-45AF-BB89-F814C2C34D03}" type="datetimeFigureOut">
              <a:rPr lang="tr-TR" smtClean="0"/>
              <a:t>15.04.2026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305814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4ADCA7-9360-45AF-BB89-F814C2C34D03}" type="datetimeFigureOut">
              <a:rPr lang="tr-TR" smtClean="0"/>
              <a:t>15.04.2026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2618442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4ADCA7-9360-45AF-BB89-F814C2C34D03}" type="datetimeFigureOut">
              <a:rPr lang="tr-TR" smtClean="0"/>
              <a:t>15.04.2026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562165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15.04.2026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484335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4ADCA7-9360-45AF-BB89-F814C2C34D03}" type="datetimeFigureOut">
              <a:rPr lang="tr-TR" smtClean="0"/>
              <a:t>15.04.2026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8E0F48-BFD3-44A2-A851-641EAA1D9CDA}" type="slidenum">
              <a:rPr lang="tr-TR" smtClean="0"/>
              <a:t>‹#›</a:t>
            </a:fld>
            <a:endParaRPr lang="tr-TR"/>
          </a:p>
        </p:txBody>
      </p:sp>
    </p:spTree>
    <p:extLst>
      <p:ext uri="{BB962C8B-B14F-4D97-AF65-F5344CB8AC3E}">
        <p14:creationId xmlns:p14="http://schemas.microsoft.com/office/powerpoint/2010/main" val="168823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ADCA7-9360-45AF-BB89-F814C2C34D03}" type="datetimeFigureOut">
              <a:rPr lang="tr-TR" smtClean="0"/>
              <a:t>15.04.2026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E0F48-BFD3-44A2-A851-641EAA1D9CDA}" type="slidenum">
              <a:rPr lang="tr-TR" smtClean="0"/>
              <a:t>‹#›</a:t>
            </a:fld>
            <a:endParaRPr lang="tr-TR"/>
          </a:p>
        </p:txBody>
      </p:sp>
    </p:spTree>
    <p:extLst>
      <p:ext uri="{BB962C8B-B14F-4D97-AF65-F5344CB8AC3E}">
        <p14:creationId xmlns:p14="http://schemas.microsoft.com/office/powerpoint/2010/main" val="473576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cnnturk/videos" TargetMode="External"/><Relationship Id="rId2" Type="http://schemas.openxmlformats.org/officeDocument/2006/relationships/hyperlink" Target="https://www.aa.com.tr/tr/gundem/sanliurfada-siddetli-yagmur-hayati-olumsuz-etkiledi/2576567" TargetMode="External"/><Relationship Id="rId1" Type="http://schemas.openxmlformats.org/officeDocument/2006/relationships/slideLayout" Target="../slideLayouts/slideLayout2.xml"/><Relationship Id="rId6" Type="http://schemas.openxmlformats.org/officeDocument/2006/relationships/hyperlink" Target="https://www.trthaber.com/videolar/sanliurfada-firtina-ve-yagmur-etkili-oldu-73110.html" TargetMode="External"/><Relationship Id="rId5" Type="http://schemas.openxmlformats.org/officeDocument/2006/relationships/hyperlink" Target="https://www.aa.com.tr/tr/kultur/gobeklitepe-bayramda-agirladigi-rekor-ziyaretci-sayisiyla-2024ten-umutlu/3193921" TargetMode="External"/><Relationship Id="rId4" Type="http://schemas.openxmlformats.org/officeDocument/2006/relationships/hyperlink" Target="https://www.urfahaber.com/sanliurfa-uyarilmisti-firtina-etkisini-gostermeye-basladi/27946"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www.bbc.com/turkce/haberler-dunya-61536410" TargetMode="Externa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34.xml.rels><?xml version="1.0" encoding="UTF-8" standalone="yes"?>
<Relationships xmlns="http://schemas.openxmlformats.org/package/2006/relationships"><Relationship Id="rId2" Type="http://schemas.openxmlformats.org/officeDocument/2006/relationships/hyperlink" Target="https://www.trthaber.com/haber/turkiye/deprem-bolgesindeki-kultur-varliklari-icin-107-milyar-lira-harcandi-933503.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trprojeler.com/haber/urfaya-jeotermal-surpriz/243"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5275" y="1122363"/>
            <a:ext cx="12036725" cy="2387600"/>
          </a:xfrm>
        </p:spPr>
        <p:txBody>
          <a:bodyPr>
            <a:normAutofit/>
          </a:bodyPr>
          <a:lstStyle/>
          <a:p>
            <a:pPr marL="447040" marR="147955" indent="-6350">
              <a:lnSpc>
                <a:spcPct val="103000"/>
              </a:lnSpc>
              <a:spcAft>
                <a:spcPts val="2020"/>
              </a:spcAft>
            </a:pPr>
            <a:r>
              <a:rPr lang="tr-TR" sz="1800" b="1" dirty="0">
                <a:solidFill>
                  <a:srgbClr val="000000"/>
                </a:solidFill>
                <a:effectLst/>
                <a:latin typeface="Times New Roman" panose="02020603050405020304" pitchFamily="18" charset="0"/>
                <a:ea typeface="Times New Roman" panose="02020603050405020304" pitchFamily="18" charset="0"/>
              </a:rPr>
              <a:t>III. GÖBEKLİTEPE’DEN BUGÜNE TÜRKİYENİN TARİHİ VE KÜLTÜREL MİRASI SEMPOZYUMU </a:t>
            </a:r>
            <a:br>
              <a:rPr lang="tr-TR" sz="1800" b="1" dirty="0">
                <a:solidFill>
                  <a:srgbClr val="000000"/>
                </a:solidFill>
                <a:effectLst/>
                <a:latin typeface="Times New Roman" panose="02020603050405020304" pitchFamily="18" charset="0"/>
                <a:ea typeface="Times New Roman" panose="02020603050405020304" pitchFamily="18" charset="0"/>
              </a:rPr>
            </a:br>
            <a:br>
              <a:rPr lang="tr-TR" sz="1800" b="1" dirty="0">
                <a:solidFill>
                  <a:srgbClr val="000000"/>
                </a:solidFill>
                <a:effectLst/>
                <a:latin typeface="Times New Roman" panose="02020603050405020304" pitchFamily="18" charset="0"/>
                <a:ea typeface="Times New Roman" panose="02020603050405020304" pitchFamily="18" charset="0"/>
              </a:rPr>
            </a:br>
            <a:br>
              <a:rPr lang="tr-TR" sz="1800" dirty="0">
                <a:solidFill>
                  <a:srgbClr val="000000"/>
                </a:solidFill>
                <a:effectLst/>
                <a:latin typeface="Times New Roman" panose="02020603050405020304" pitchFamily="18" charset="0"/>
                <a:ea typeface="Times New Roman" panose="02020603050405020304" pitchFamily="18" charset="0"/>
              </a:rPr>
            </a:br>
            <a:r>
              <a:rPr lang="tr-TR" sz="2400" b="1" dirty="0">
                <a:solidFill>
                  <a:srgbClr val="000000"/>
                </a:solidFill>
                <a:effectLst/>
                <a:latin typeface="Times New Roman" panose="02020603050405020304" pitchFamily="18" charset="0"/>
                <a:ea typeface="Times New Roman" panose="02020603050405020304" pitchFamily="18" charset="0"/>
              </a:rPr>
              <a:t>ŞİDDETLİ RÜZGARLAR, FIRTINALAR ETKİSİNDE KÜLTÜR VARLIKLARININ SÜRDÜRÜLEBİLİRLİĞİ : Göbeklitepe – Şanlıurfa Risk Analizi </a:t>
            </a:r>
            <a:endParaRPr lang="tr-TR" sz="1800" dirty="0">
              <a:solidFill>
                <a:srgbClr val="000000"/>
              </a:solidFill>
              <a:effectLst/>
              <a:latin typeface="Times New Roman" panose="02020603050405020304" pitchFamily="18" charset="0"/>
              <a:ea typeface="Times New Roman" panose="02020603050405020304" pitchFamily="18" charset="0"/>
            </a:endParaRPr>
          </a:p>
        </p:txBody>
      </p:sp>
      <p:sp>
        <p:nvSpPr>
          <p:cNvPr id="3" name="Alt Başlık 2"/>
          <p:cNvSpPr>
            <a:spLocks noGrp="1"/>
          </p:cNvSpPr>
          <p:nvPr>
            <p:ph type="subTitle" idx="1"/>
          </p:nvPr>
        </p:nvSpPr>
        <p:spPr>
          <a:xfrm>
            <a:off x="1524000" y="3602038"/>
            <a:ext cx="9144000" cy="2539970"/>
          </a:xfrm>
        </p:spPr>
        <p:txBody>
          <a:bodyPr/>
          <a:lstStyle/>
          <a:p>
            <a:endParaRPr lang="tr-TR" dirty="0"/>
          </a:p>
          <a:p>
            <a:endParaRPr lang="tr-TR" dirty="0"/>
          </a:p>
          <a:p>
            <a:r>
              <a:rPr lang="tr-TR" b="1" dirty="0"/>
              <a:t>17 NİSAN 2026</a:t>
            </a:r>
          </a:p>
          <a:p>
            <a:r>
              <a:rPr lang="tr-TR" b="1" dirty="0"/>
              <a:t>PROF.DR.ZERRİN TOPRAK KARAMAN </a:t>
            </a:r>
          </a:p>
        </p:txBody>
      </p:sp>
      <p:sp>
        <p:nvSpPr>
          <p:cNvPr id="4" name="Metin kutusu 3">
            <a:extLst>
              <a:ext uri="{FF2B5EF4-FFF2-40B4-BE49-F238E27FC236}">
                <a16:creationId xmlns:a16="http://schemas.microsoft.com/office/drawing/2014/main" id="{070B0966-150D-40E1-88A8-33CF91F65408}"/>
              </a:ext>
            </a:extLst>
          </p:cNvPr>
          <p:cNvSpPr txBox="1"/>
          <p:nvPr/>
        </p:nvSpPr>
        <p:spPr>
          <a:xfrm>
            <a:off x="517585" y="5745192"/>
            <a:ext cx="11674415" cy="646331"/>
          </a:xfrm>
          <a:prstGeom prst="rect">
            <a:avLst/>
          </a:prstGeom>
          <a:noFill/>
        </p:spPr>
        <p:txBody>
          <a:bodyPr wrap="square" rtlCol="0">
            <a:spAutoFit/>
          </a:bodyPr>
          <a:lstStyle/>
          <a:p>
            <a:pPr marL="6350" marR="147955" indent="-5715" algn="just"/>
            <a:r>
              <a:rPr lang="tr-TR" sz="1800" dirty="0">
                <a:solidFill>
                  <a:srgbClr val="000000"/>
                </a:solidFill>
                <a:effectLst/>
                <a:latin typeface="Times New Roman" panose="02020603050405020304" pitchFamily="18" charset="0"/>
                <a:ea typeface="Times New Roman" panose="02020603050405020304" pitchFamily="18" charset="0"/>
              </a:rPr>
              <a:t>Bütünleşik Afet Yönetiminde Disiplinlerarası ve </a:t>
            </a:r>
            <a:r>
              <a:rPr lang="tr-TR" sz="1800" dirty="0" err="1">
                <a:solidFill>
                  <a:srgbClr val="000000"/>
                </a:solidFill>
                <a:effectLst/>
                <a:latin typeface="Times New Roman" panose="02020603050405020304" pitchFamily="18" charset="0"/>
                <a:ea typeface="Times New Roman" panose="02020603050405020304" pitchFamily="18" charset="0"/>
              </a:rPr>
              <a:t>Disiplinlerötesi</a:t>
            </a:r>
            <a:r>
              <a:rPr lang="tr-TR" sz="1800" dirty="0">
                <a:solidFill>
                  <a:srgbClr val="000000"/>
                </a:solidFill>
                <a:effectLst/>
                <a:latin typeface="Times New Roman" panose="02020603050405020304" pitchFamily="18" charset="0"/>
                <a:ea typeface="Times New Roman" panose="02020603050405020304" pitchFamily="18" charset="0"/>
              </a:rPr>
              <a:t> Çalışma Felsefesi: Fırtınalar İçin Bir Yaklaşım” konulu ; Proje </a:t>
            </a:r>
            <a:r>
              <a:rPr lang="tr-TR" sz="1800" dirty="0" err="1">
                <a:solidFill>
                  <a:srgbClr val="000000"/>
                </a:solidFill>
                <a:effectLst/>
                <a:latin typeface="Times New Roman" panose="02020603050405020304" pitchFamily="18" charset="0"/>
                <a:ea typeface="Times New Roman" panose="02020603050405020304" pitchFamily="18" charset="0"/>
              </a:rPr>
              <a:t>no</a:t>
            </a:r>
            <a:r>
              <a:rPr lang="tr-TR" sz="1800" dirty="0">
                <a:solidFill>
                  <a:srgbClr val="000000"/>
                </a:solidFill>
                <a:effectLst/>
                <a:latin typeface="Times New Roman" panose="02020603050405020304" pitchFamily="18" charset="0"/>
                <a:ea typeface="Times New Roman" panose="02020603050405020304" pitchFamily="18" charset="0"/>
              </a:rPr>
              <a:t>: 2020 KB.MLT.010 olan BAP Projesi , Yönetici  Zerrin Toprak Karaman. </a:t>
            </a:r>
            <a:r>
              <a:rPr lang="tr-TR" sz="1800" dirty="0" err="1">
                <a:solidFill>
                  <a:srgbClr val="000000"/>
                </a:solidFill>
                <a:effectLst/>
                <a:latin typeface="Times New Roman" panose="02020603050405020304" pitchFamily="18" charset="0"/>
                <a:ea typeface="Times New Roman" panose="02020603050405020304" pitchFamily="18" charset="0"/>
              </a:rPr>
              <a:t>zerrintoprak</a:t>
            </a:r>
            <a:r>
              <a:rPr lang="tr-TR" sz="1800" dirty="0">
                <a:solidFill>
                  <a:srgbClr val="000000"/>
                </a:solidFill>
                <a:effectLst/>
                <a:latin typeface="Times New Roman" panose="02020603050405020304" pitchFamily="18" charset="0"/>
                <a:ea typeface="Times New Roman" panose="02020603050405020304" pitchFamily="18" charset="0"/>
              </a:rPr>
              <a:t> , </a:t>
            </a:r>
            <a:r>
              <a:rPr lang="tr-TR" sz="1800" dirty="0" err="1">
                <a:solidFill>
                  <a:srgbClr val="000000"/>
                </a:solidFill>
                <a:effectLst/>
                <a:latin typeface="Times New Roman" panose="02020603050405020304" pitchFamily="18" charset="0"/>
                <a:ea typeface="Times New Roman" panose="02020603050405020304" pitchFamily="18" charset="0"/>
              </a:rPr>
              <a:t>deu_Avesis</a:t>
            </a:r>
            <a:r>
              <a:rPr lang="tr-TR" sz="1800" dirty="0">
                <a:solidFill>
                  <a:srgbClr val="000000"/>
                </a:solidFill>
                <a:effectLst/>
                <a:latin typeface="Times New Roman" panose="02020603050405020304" pitchFamily="18" charset="0"/>
                <a:ea typeface="Times New Roman" panose="02020603050405020304" pitchFamily="18" charset="0"/>
              </a:rPr>
              <a:t>, indirilebilir </a:t>
            </a:r>
            <a:endParaRPr lang="tr-TR"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66360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7557A5-CAB0-4740-94A5-BD97AB37ECC1}"/>
              </a:ext>
            </a:extLst>
          </p:cNvPr>
          <p:cNvSpPr>
            <a:spLocks noGrp="1"/>
          </p:cNvSpPr>
          <p:nvPr>
            <p:ph type="title"/>
          </p:nvPr>
        </p:nvSpPr>
        <p:spPr/>
        <p:txBody>
          <a:bodyPr/>
          <a:lstStyle/>
          <a:p>
            <a:r>
              <a:rPr lang="tr-TR" dirty="0"/>
              <a:t>TÜRKİYE DAĞLIK ALAN ÜLKESİDİR </a:t>
            </a:r>
          </a:p>
        </p:txBody>
      </p:sp>
      <p:pic>
        <p:nvPicPr>
          <p:cNvPr id="5" name="İçerik Yer Tutucusu 4">
            <a:extLst>
              <a:ext uri="{FF2B5EF4-FFF2-40B4-BE49-F238E27FC236}">
                <a16:creationId xmlns:a16="http://schemas.microsoft.com/office/drawing/2014/main" id="{DE310E96-5447-4CE4-B19F-FCE57686A1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97390"/>
            <a:ext cx="8461075" cy="4486275"/>
          </a:xfrm>
        </p:spPr>
      </p:pic>
    </p:spTree>
    <p:extLst>
      <p:ext uri="{BB962C8B-B14F-4D97-AF65-F5344CB8AC3E}">
        <p14:creationId xmlns:p14="http://schemas.microsoft.com/office/powerpoint/2010/main" val="126273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63CB6B-09E6-44D7-B3D5-E9BC04D0039D}"/>
              </a:ext>
            </a:extLst>
          </p:cNvPr>
          <p:cNvSpPr>
            <a:spLocks noGrp="1"/>
          </p:cNvSpPr>
          <p:nvPr>
            <p:ph idx="1"/>
          </p:nvPr>
        </p:nvSpPr>
        <p:spPr>
          <a:xfrm>
            <a:off x="838200" y="586596"/>
            <a:ext cx="10515600" cy="6124755"/>
          </a:xfrm>
        </p:spPr>
        <p:txBody>
          <a:bodyPr>
            <a:normAutofit fontScale="55000" lnSpcReduction="20000"/>
          </a:bodyPr>
          <a:lstStyle/>
          <a:p>
            <a:r>
              <a:rPr lang="tr-TR" sz="4400" dirty="0"/>
              <a:t>Şanlıurfa, Türkiye’nin Güneydoğu Anadolu Bölgesi'nde, tarihi Mezopotamya bölgesinde yer alır ve belediye olarak ‘büyükşehir belediye yönetimi’ uygulanmaktadır. 13 İlçe belediyesi vardır. </a:t>
            </a:r>
          </a:p>
          <a:p>
            <a:r>
              <a:rPr lang="tr-TR" sz="4400" dirty="0"/>
              <a:t> Doğusunda Mardin, batısında Gaziantep, kuzeyinde Adıyaman, kuzeydoğusunda Diyarbakır ve güneyinde Suriye ile çevrilidir. </a:t>
            </a:r>
          </a:p>
          <a:p>
            <a:r>
              <a:rPr lang="tr-TR" sz="4400" dirty="0"/>
              <a:t>19.451 km² yüz ölçümüne sahip olan Şanlıurfa, Türkiye’nin yüz ölçümü bakımından yedinci büyük şehri olup, 2025 verilerine göre 2.265.800 nüfusa sahiptir. </a:t>
            </a:r>
          </a:p>
          <a:p>
            <a:r>
              <a:rPr lang="tr-TR" sz="4400" dirty="0"/>
              <a:t>Şanlıurfa, tarihi ve kültürel zenginlikleriyle aynı zamanda önemli bir turizm merkezidir. </a:t>
            </a:r>
          </a:p>
          <a:p>
            <a:r>
              <a:rPr lang="tr-TR" sz="4400" dirty="0"/>
              <a:t>Göbeklitepe, </a:t>
            </a:r>
            <a:r>
              <a:rPr lang="tr-TR" sz="4400" dirty="0" err="1"/>
              <a:t>Balıklıgöl</a:t>
            </a:r>
            <a:r>
              <a:rPr lang="tr-TR" sz="4400" dirty="0"/>
              <a:t>, Harran ve Halfeti gibi turistik cazibe merkezleri, her yıl yerli ve yabancı on binlerce turisti kente çekmektedir. Kültür ve Turizm Bakanlığı verilerine göre, 2023 yılı Ocak Aralık döneminde Şanlıurfa’yı ziyaret eden turist sayısı 676 bin  (Urfa BŞB 2025, https://share.google/HLopgwdcWYxi2vsf2. Erişim 16.02.2026), olup</a:t>
            </a:r>
          </a:p>
          <a:p>
            <a:r>
              <a:rPr lang="tr-TR" sz="4400" dirty="0"/>
              <a:t> Urfa Valiliğinden açıklanan bilgiye göre 2025 yılında </a:t>
            </a:r>
            <a:r>
              <a:rPr lang="tr-TR" sz="4400" dirty="0" err="1"/>
              <a:t>Göbeklitepe’yi</a:t>
            </a:r>
            <a:r>
              <a:rPr lang="tr-TR" sz="4400" dirty="0"/>
              <a:t> toplam 781 bin 381 kişi ziyaret etmiştir. (Ajans Urfa Haber, 2026) . </a:t>
            </a:r>
          </a:p>
          <a:p>
            <a:r>
              <a:rPr lang="tr-TR" sz="4400" dirty="0"/>
              <a:t>Turizm hareketliliği, turizm sektörünün şehrin ekonomik yapısına olumlu katkılarda bulunmasına neden olmuştur. Afetlerde güvenli turizm veya turist güvenliği açısından da dikkate alınan bir durumdur</a:t>
            </a:r>
          </a:p>
          <a:p>
            <a:endParaRPr lang="tr-TR" dirty="0"/>
          </a:p>
        </p:txBody>
      </p:sp>
      <p:sp>
        <p:nvSpPr>
          <p:cNvPr id="2" name="Metin kutusu 1">
            <a:extLst>
              <a:ext uri="{FF2B5EF4-FFF2-40B4-BE49-F238E27FC236}">
                <a16:creationId xmlns:a16="http://schemas.microsoft.com/office/drawing/2014/main" id="{BC5B80CE-E8B6-4C51-A03C-DC33409E2E4B}"/>
              </a:ext>
            </a:extLst>
          </p:cNvPr>
          <p:cNvSpPr txBox="1"/>
          <p:nvPr/>
        </p:nvSpPr>
        <p:spPr>
          <a:xfrm>
            <a:off x="4493623" y="182880"/>
            <a:ext cx="5238206" cy="369332"/>
          </a:xfrm>
          <a:prstGeom prst="rect">
            <a:avLst/>
          </a:prstGeom>
          <a:noFill/>
        </p:spPr>
        <p:txBody>
          <a:bodyPr wrap="square" rtlCol="0">
            <a:spAutoFit/>
          </a:bodyPr>
          <a:lstStyle/>
          <a:p>
            <a:r>
              <a:rPr lang="tr-TR" b="1" dirty="0"/>
              <a:t>İDARİ YAPI </a:t>
            </a:r>
          </a:p>
        </p:txBody>
      </p:sp>
    </p:spTree>
    <p:extLst>
      <p:ext uri="{BB962C8B-B14F-4D97-AF65-F5344CB8AC3E}">
        <p14:creationId xmlns:p14="http://schemas.microsoft.com/office/powerpoint/2010/main" val="25760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390C570-75AD-4AC3-88C8-D9E499CF2CFC}"/>
              </a:ext>
            </a:extLst>
          </p:cNvPr>
          <p:cNvSpPr>
            <a:spLocks noGrp="1"/>
          </p:cNvSpPr>
          <p:nvPr>
            <p:ph idx="1"/>
          </p:nvPr>
        </p:nvSpPr>
        <p:spPr>
          <a:xfrm>
            <a:off x="669386" y="914400"/>
            <a:ext cx="10894255" cy="5783068"/>
          </a:xfrm>
        </p:spPr>
        <p:txBody>
          <a:bodyPr/>
          <a:lstStyle/>
          <a:p>
            <a:r>
              <a:rPr lang="tr-TR" dirty="0"/>
              <a:t>Göbeklitepe ve UNESCO Dünya Mirası Statüsü</a:t>
            </a:r>
          </a:p>
          <a:p>
            <a:r>
              <a:rPr lang="tr-TR" dirty="0"/>
              <a:t>• 	Listeye giriş yılı: 2018</a:t>
            </a:r>
          </a:p>
          <a:p>
            <a:r>
              <a:rPr lang="tr-TR" dirty="0"/>
              <a:t>• 	Toplantı: Bahreyn’in başkenti Manama’da düzenlenen 42. Dünya Miras Komitesi toplantısı</a:t>
            </a:r>
          </a:p>
          <a:p>
            <a:r>
              <a:rPr lang="tr-TR" dirty="0"/>
              <a:t>• 	Türkiye’deki sırası: Göbeklitepe, Türkiye’nin UNESCO Dünya Miras Listesi’ndeki 18. varlığıdır.</a:t>
            </a:r>
          </a:p>
          <a:p>
            <a:endParaRPr lang="tr-TR" dirty="0"/>
          </a:p>
          <a:p>
            <a:r>
              <a:rPr lang="tr-TR" dirty="0"/>
              <a:t>Amblem, doğal ve kültürel mirasın bütünlüğünü temsil eder. Daire, dünyayı ve evrenselliği; içteki kare ise insan yapımı kültürel değerleri simgeler. Bu iki şeklin birleşimi, doğa ile kültürün ayrılmaz bütünlüğünü ifade eder.</a:t>
            </a:r>
          </a:p>
        </p:txBody>
      </p:sp>
      <p:pic>
        <p:nvPicPr>
          <p:cNvPr id="4" name="Resim 3">
            <a:extLst>
              <a:ext uri="{FF2B5EF4-FFF2-40B4-BE49-F238E27FC236}">
                <a16:creationId xmlns:a16="http://schemas.microsoft.com/office/drawing/2014/main" id="{CF1C188A-430F-4A1F-BF57-C4FD76C6081F}"/>
              </a:ext>
            </a:extLst>
          </p:cNvPr>
          <p:cNvPicPr>
            <a:picLocks noChangeAspect="1"/>
          </p:cNvPicPr>
          <p:nvPr/>
        </p:nvPicPr>
        <p:blipFill>
          <a:blip r:embed="rId2"/>
          <a:stretch>
            <a:fillRect/>
          </a:stretch>
        </p:blipFill>
        <p:spPr>
          <a:xfrm>
            <a:off x="8847060" y="160532"/>
            <a:ext cx="2572735" cy="1414395"/>
          </a:xfrm>
          <a:prstGeom prst="rect">
            <a:avLst/>
          </a:prstGeom>
        </p:spPr>
      </p:pic>
    </p:spTree>
    <p:extLst>
      <p:ext uri="{BB962C8B-B14F-4D97-AF65-F5344CB8AC3E}">
        <p14:creationId xmlns:p14="http://schemas.microsoft.com/office/powerpoint/2010/main" val="390550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63748126-5668-45E2-A33A-8071CDF16F2A}"/>
              </a:ext>
            </a:extLst>
          </p:cNvPr>
          <p:cNvSpPr>
            <a:spLocks noGrp="1"/>
          </p:cNvSpPr>
          <p:nvPr>
            <p:ph type="subTitle" idx="1"/>
          </p:nvPr>
        </p:nvSpPr>
        <p:spPr>
          <a:xfrm>
            <a:off x="1524000" y="520505"/>
            <a:ext cx="9144000" cy="5795889"/>
          </a:xfrm>
        </p:spPr>
        <p:txBody>
          <a:bodyPr>
            <a:normAutofit/>
          </a:bodyPr>
          <a:lstStyle/>
          <a:p>
            <a:r>
              <a:rPr lang="tr-TR" dirty="0"/>
              <a:t>UNESCO Destek Şartları Tablosu</a:t>
            </a:r>
          </a:p>
          <a:p>
            <a:pPr algn="l"/>
            <a:r>
              <a:rPr lang="tr-TR" dirty="0">
                <a:highlight>
                  <a:srgbClr val="00FFFF"/>
                </a:highlight>
              </a:rPr>
              <a:t>Alan:** Sel/Fırtına Yönetimi    </a:t>
            </a:r>
            <a:r>
              <a:rPr lang="tr-TR" dirty="0"/>
              <a:t>-</a:t>
            </a:r>
          </a:p>
          <a:p>
            <a:pPr algn="l"/>
            <a:r>
              <a:rPr lang="tr-TR" dirty="0"/>
              <a:t>UNESCO’nun Beklentisi: Yerel afet yönetim planı    **Planı Olmayanlara  Öncelikli destek verilmez  - </a:t>
            </a:r>
          </a:p>
          <a:p>
            <a:pPr algn="l"/>
            <a:r>
              <a:rPr lang="tr-TR" dirty="0">
                <a:highlight>
                  <a:srgbClr val="00FFFF"/>
                </a:highlight>
              </a:rPr>
              <a:t>Alan:** Eğitim    </a:t>
            </a:r>
          </a:p>
          <a:p>
            <a:pPr algn="l"/>
            <a:r>
              <a:rPr lang="tr-TR" dirty="0"/>
              <a:t>UNESCO’nun Beklentisi: Afet risk azaltma müfredatı    **Planı Olmayanlara Kapasite geliştirme desteği  - </a:t>
            </a:r>
          </a:p>
          <a:p>
            <a:pPr algn="l"/>
            <a:r>
              <a:rPr lang="tr-TR" dirty="0">
                <a:highlight>
                  <a:srgbClr val="00FFFF"/>
                </a:highlight>
              </a:rPr>
              <a:t>Alan:** Su Yönetimi   </a:t>
            </a:r>
          </a:p>
          <a:p>
            <a:pPr algn="l"/>
            <a:r>
              <a:rPr lang="tr-TR" dirty="0"/>
              <a:t> UNESCO’nun Beklentisi: Entegre su kaynakları planı    **Planı Olmayanlara Teknik yardım sınırlı  - </a:t>
            </a:r>
          </a:p>
          <a:p>
            <a:pPr algn="l"/>
            <a:r>
              <a:rPr lang="tr-TR" dirty="0">
                <a:highlight>
                  <a:srgbClr val="00FFFF"/>
                </a:highlight>
              </a:rPr>
              <a:t>Alan:** Ekosistem Koruma    </a:t>
            </a:r>
          </a:p>
          <a:p>
            <a:pPr algn="l"/>
            <a:r>
              <a:rPr lang="tr-TR" dirty="0"/>
              <a:t>UNESCO’nun Beklentisi: MAB(</a:t>
            </a:r>
            <a:r>
              <a:rPr lang="tr-TR" dirty="0" err="1"/>
              <a:t>man</a:t>
            </a:r>
            <a:r>
              <a:rPr lang="tr-TR" dirty="0"/>
              <a:t> </a:t>
            </a:r>
            <a:r>
              <a:rPr lang="tr-TR" dirty="0" err="1"/>
              <a:t>and</a:t>
            </a:r>
            <a:r>
              <a:rPr lang="tr-TR" dirty="0"/>
              <a:t> </a:t>
            </a:r>
            <a:r>
              <a:rPr lang="tr-TR" dirty="0" err="1"/>
              <a:t>biosfer</a:t>
            </a:r>
            <a:r>
              <a:rPr lang="tr-TR" dirty="0"/>
              <a:t>) ve </a:t>
            </a:r>
            <a:r>
              <a:rPr lang="tr-TR" dirty="0" err="1"/>
              <a:t>jeopark</a:t>
            </a:r>
            <a:r>
              <a:rPr lang="tr-TR" dirty="0"/>
              <a:t> yönetim planı    **Planı Olmayanlara Fonlara erişim kısıtlı</a:t>
            </a:r>
          </a:p>
        </p:txBody>
      </p:sp>
    </p:spTree>
    <p:extLst>
      <p:ext uri="{BB962C8B-B14F-4D97-AF65-F5344CB8AC3E}">
        <p14:creationId xmlns:p14="http://schemas.microsoft.com/office/powerpoint/2010/main" val="2268551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A781A2-9FD8-4B69-9387-3A62CBFFCC4F}"/>
              </a:ext>
            </a:extLst>
          </p:cNvPr>
          <p:cNvSpPr>
            <a:spLocks noGrp="1"/>
          </p:cNvSpPr>
          <p:nvPr>
            <p:ph type="title"/>
          </p:nvPr>
        </p:nvSpPr>
        <p:spPr/>
        <p:txBody>
          <a:bodyPr/>
          <a:lstStyle/>
          <a:p>
            <a:r>
              <a:rPr lang="tr-TR" dirty="0">
                <a:latin typeface="Calibri" panose="020F0502020204030204" pitchFamily="34" charset="0"/>
                <a:ea typeface="Calibri" panose="020F0502020204030204" pitchFamily="34" charset="0"/>
                <a:cs typeface="Times New Roman" panose="02020603050405020304" pitchFamily="18" charset="0"/>
              </a:rPr>
              <a:t>Göbeklitepe Taşlarındaki Figürler</a:t>
            </a:r>
            <a:br>
              <a:rPr lang="tr-TR"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EDF9B19E-107D-4BFB-9B25-08E3FA6BF440}"/>
              </a:ext>
            </a:extLst>
          </p:cNvPr>
          <p:cNvSpPr>
            <a:spLocks noGrp="1"/>
          </p:cNvSpPr>
          <p:nvPr>
            <p:ph idx="1"/>
          </p:nvPr>
        </p:nvSpPr>
        <p:spPr/>
        <p:txBody>
          <a:bodyPr>
            <a:norm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1</a:t>
            </a:r>
            <a:r>
              <a:rPr lang="tr-TR" sz="2000" b="1" dirty="0">
                <a:effectLst/>
                <a:latin typeface="Calibri" panose="020F0502020204030204" pitchFamily="34" charset="0"/>
                <a:ea typeface="Calibri" panose="020F0502020204030204" pitchFamily="34" charset="0"/>
                <a:cs typeface="Times New Roman" panose="02020603050405020304" pitchFamily="18" charset="0"/>
              </a:rPr>
              <a:t>. Hayvan Kabartmaları</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Yılan, akrep, tilki, boğa, kuşlar en sık görülenler.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Bunlar muhtemelen mitolojik veya ritüel semboller DENİLMEKTEDİR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2. Soyut Motifler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Daireler, dalgalı çizgiler, H ve T şekilleri.</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Dalgalı çizgiler bazılarına göre su veya akış sembolü olabilir.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Henüz kesin bir yorum yok,  BEN DEPREM DALGALANMASININ SUYU DALGALANDIRMASI OLABİLİR , YILAN GİBİ “su figürü” ihtimali ÖNERİSİ </a:t>
            </a:r>
          </a:p>
          <a:p>
            <a:endParaRPr lang="tr-TR" dirty="0"/>
          </a:p>
        </p:txBody>
      </p:sp>
    </p:spTree>
    <p:extLst>
      <p:ext uri="{BB962C8B-B14F-4D97-AF65-F5344CB8AC3E}">
        <p14:creationId xmlns:p14="http://schemas.microsoft.com/office/powerpoint/2010/main" val="194679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A781A2-9FD8-4B69-9387-3A62CBFFCC4F}"/>
              </a:ext>
            </a:extLst>
          </p:cNvPr>
          <p:cNvSpPr>
            <a:spLocks noGrp="1"/>
          </p:cNvSpPr>
          <p:nvPr>
            <p:ph type="title"/>
          </p:nvPr>
        </p:nvSpPr>
        <p:spPr>
          <a:xfrm>
            <a:off x="838200" y="365125"/>
            <a:ext cx="10515600" cy="1460500"/>
          </a:xfrm>
        </p:spPr>
        <p:txBody>
          <a:bodyPr>
            <a:normAutofit fontScale="90000"/>
          </a:bodyPr>
          <a:lstStyle/>
          <a:p>
            <a:r>
              <a:rPr lang="tr-TR" sz="2000" b="1" dirty="0">
                <a:effectLst/>
                <a:latin typeface="Calibri" panose="020F0502020204030204" pitchFamily="34" charset="0"/>
                <a:ea typeface="Calibri" panose="020F0502020204030204" pitchFamily="34" charset="0"/>
                <a:cs typeface="Times New Roman" panose="02020603050405020304" pitchFamily="18" charset="0"/>
              </a:rPr>
              <a:t>Göbeklitepe taşlarında doğrudan “su figürü” diyebileceğimiz açık bir kabartma yok, ama soyut motifler içinde suyla ilişkili olabilecek semboller bulunuyor. Henüz kazıların çok küçük bir kısmı tamamlandığı için, gelecekte yeni bulgular çıkabilir.</a:t>
            </a:r>
            <a:br>
              <a:rPr lang="tr-TR" sz="2000" b="1" dirty="0">
                <a:effectLst/>
                <a:latin typeface="Calibri" panose="020F0502020204030204" pitchFamily="34" charset="0"/>
                <a:ea typeface="Calibri" panose="020F0502020204030204" pitchFamily="34" charset="0"/>
                <a:cs typeface="Times New Roman" panose="02020603050405020304" pitchFamily="18" charset="0"/>
              </a:rPr>
            </a:br>
            <a:br>
              <a:rPr lang="tr-TR" sz="2000" b="1" dirty="0">
                <a:effectLst/>
                <a:latin typeface="Calibri" panose="020F0502020204030204" pitchFamily="34" charset="0"/>
                <a:ea typeface="Calibri" panose="020F0502020204030204" pitchFamily="34" charset="0"/>
                <a:cs typeface="Times New Roman" panose="02020603050405020304" pitchFamily="18" charset="0"/>
              </a:rPr>
            </a:br>
            <a:r>
              <a:rPr lang="tr-TR" sz="2000" b="1" dirty="0">
                <a:latin typeface="Calibri" panose="020F0502020204030204" pitchFamily="34" charset="0"/>
                <a:ea typeface="Calibri" panose="020F0502020204030204" pitchFamily="34" charset="0"/>
                <a:cs typeface="Times New Roman" panose="02020603050405020304" pitchFamily="18" charset="0"/>
              </a:rPr>
              <a:t>A</a:t>
            </a:r>
            <a:r>
              <a:rPr lang="tr-TR" sz="2000" b="1" dirty="0">
                <a:effectLst/>
                <a:latin typeface="Calibri" panose="020F0502020204030204" pitchFamily="34" charset="0"/>
                <a:ea typeface="Calibri" panose="020F0502020204030204" pitchFamily="34" charset="0"/>
                <a:cs typeface="Times New Roman" panose="02020603050405020304" pitchFamily="18" charset="0"/>
              </a:rPr>
              <a:t>rkeologlar kendi yorumlarında aşırı yoruma gittiklerini kabul ediyorlar, Umberto </a:t>
            </a:r>
            <a:r>
              <a:rPr lang="tr-TR" sz="2000" b="1" dirty="0" err="1">
                <a:effectLst/>
                <a:latin typeface="Calibri" panose="020F0502020204030204" pitchFamily="34" charset="0"/>
                <a:ea typeface="Calibri" panose="020F0502020204030204" pitchFamily="34" charset="0"/>
                <a:cs typeface="Times New Roman" panose="02020603050405020304" pitchFamily="18" charset="0"/>
              </a:rPr>
              <a:t>Eco</a:t>
            </a:r>
            <a:r>
              <a:rPr lang="tr-TR" sz="2000" b="1" dirty="0">
                <a:effectLst/>
                <a:latin typeface="Calibri" panose="020F0502020204030204" pitchFamily="34" charset="0"/>
                <a:ea typeface="Calibri" panose="020F0502020204030204" pitchFamily="34" charset="0"/>
                <a:cs typeface="Times New Roman" panose="02020603050405020304" pitchFamily="18" charset="0"/>
              </a:rPr>
              <a:t>, yorumun kendisi, kanıttan daha baskın hale gelmektedir.</a:t>
            </a:r>
            <a:endParaRPr lang="tr-TR" sz="2000" b="1" dirty="0"/>
          </a:p>
        </p:txBody>
      </p:sp>
      <p:sp>
        <p:nvSpPr>
          <p:cNvPr id="3" name="İçerik Yer Tutucusu 2">
            <a:extLst>
              <a:ext uri="{FF2B5EF4-FFF2-40B4-BE49-F238E27FC236}">
                <a16:creationId xmlns:a16="http://schemas.microsoft.com/office/drawing/2014/main" id="{EDF9B19E-107D-4BFB-9B25-08E3FA6BF440}"/>
              </a:ext>
            </a:extLst>
          </p:cNvPr>
          <p:cNvSpPr>
            <a:spLocks noGrp="1"/>
          </p:cNvSpPr>
          <p:nvPr>
            <p:ph idx="1"/>
          </p:nvPr>
        </p:nvSpPr>
        <p:spPr/>
        <p:txBody>
          <a:bodyPr>
            <a:normAutofit fontScale="47500" lnSpcReduction="20000"/>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4. Mitolojik Sahne Benzeri Kompozisyonlar</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a:t>
            </a:r>
            <a:r>
              <a:rPr lang="tr-TR" sz="3600" b="1" dirty="0">
                <a:effectLst/>
                <a:latin typeface="Calibri" panose="020F0502020204030204" pitchFamily="34" charset="0"/>
                <a:ea typeface="Calibri" panose="020F0502020204030204" pitchFamily="34" charset="0"/>
                <a:cs typeface="Times New Roman" panose="02020603050405020304" pitchFamily="18" charset="0"/>
              </a:rPr>
              <a:t>Birkaç taşta hayvanların bir arada işlendiği sahneler var.</a:t>
            </a:r>
          </a:p>
          <a:p>
            <a:pPr>
              <a:lnSpc>
                <a:spcPct val="107000"/>
              </a:lnSpc>
              <a:spcAft>
                <a:spcPts val="800"/>
              </a:spcAft>
            </a:pPr>
            <a:r>
              <a:rPr lang="tr-TR" sz="3600" b="1" dirty="0">
                <a:effectLst/>
                <a:latin typeface="Calibri" panose="020F0502020204030204" pitchFamily="34" charset="0"/>
                <a:ea typeface="Calibri" panose="020F0502020204030204" pitchFamily="34" charset="0"/>
                <a:cs typeface="Times New Roman" panose="02020603050405020304" pitchFamily="18" charset="0"/>
              </a:rPr>
              <a:t>• 	Bunlar doğa olaylarını (örneğin av, göç, belki su taşkını) sembolize edebilir.</a:t>
            </a:r>
          </a:p>
          <a:p>
            <a:pPr>
              <a:lnSpc>
                <a:spcPct val="107000"/>
              </a:lnSpc>
              <a:spcAft>
                <a:spcPts val="800"/>
              </a:spcAft>
            </a:pPr>
            <a:r>
              <a:rPr lang="tr-TR" sz="3600" b="1" dirty="0">
                <a:effectLst/>
                <a:latin typeface="Calibri" panose="020F0502020204030204" pitchFamily="34" charset="0"/>
                <a:ea typeface="Calibri" panose="020F0502020204030204" pitchFamily="34" charset="0"/>
                <a:cs typeface="Times New Roman" panose="02020603050405020304" pitchFamily="18" charset="0"/>
              </a:rPr>
              <a:t> Soyut motifler: Dalgalı çizgiler, daireler, H ve T şekilleri… İşte burada yorumlar çeşitleniyor. Kimisi bunları suyla, kimisi gökyüzüyle, kimisi takvimle ilişkilendiriyor.</a:t>
            </a:r>
          </a:p>
          <a:p>
            <a:pPr>
              <a:lnSpc>
                <a:spcPct val="107000"/>
              </a:lnSpc>
              <a:spcAft>
                <a:spcPts val="800"/>
              </a:spcAft>
            </a:pP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3800" b="1" dirty="0">
                <a:effectLst/>
                <a:latin typeface="Segoe UI Emoji" panose="020B0502040204020203" pitchFamily="34" charset="0"/>
                <a:ea typeface="Calibri" panose="020F0502020204030204" pitchFamily="34" charset="0"/>
                <a:cs typeface="Segoe UI Emoji" panose="020B0502040204020203" pitchFamily="34" charset="0"/>
              </a:rPr>
              <a:t>🌊</a:t>
            </a:r>
            <a:r>
              <a:rPr lang="tr-TR" sz="3800" b="1" dirty="0">
                <a:effectLst/>
                <a:latin typeface="Calibri" panose="020F0502020204030204" pitchFamily="34" charset="0"/>
                <a:ea typeface="Calibri" panose="020F0502020204030204" pitchFamily="34" charset="0"/>
                <a:cs typeface="Times New Roman" panose="02020603050405020304" pitchFamily="18" charset="0"/>
              </a:rPr>
              <a:t> Su ile İlişkilendirilebilecek Motifler</a:t>
            </a:r>
          </a:p>
          <a:p>
            <a:pPr>
              <a:lnSpc>
                <a:spcPct val="107000"/>
              </a:lnSpc>
              <a:spcAft>
                <a:spcPts val="800"/>
              </a:spcAft>
            </a:pPr>
            <a:r>
              <a:rPr lang="tr-TR" sz="3800" b="1" dirty="0">
                <a:effectLst/>
                <a:latin typeface="Calibri" panose="020F0502020204030204" pitchFamily="34" charset="0"/>
                <a:ea typeface="Calibri" panose="020F0502020204030204" pitchFamily="34" charset="0"/>
                <a:cs typeface="Times New Roman" panose="02020603050405020304" pitchFamily="18" charset="0"/>
              </a:rPr>
              <a:t>• 	Dalgalı çizgiler: Akarsu veya suyun akışını temsil ediyor olabilir.</a:t>
            </a:r>
          </a:p>
          <a:p>
            <a:pPr>
              <a:lnSpc>
                <a:spcPct val="107000"/>
              </a:lnSpc>
              <a:spcAft>
                <a:spcPts val="800"/>
              </a:spcAft>
            </a:pPr>
            <a:r>
              <a:rPr lang="tr-TR" sz="3800" b="1" dirty="0">
                <a:effectLst/>
                <a:latin typeface="Calibri" panose="020F0502020204030204" pitchFamily="34" charset="0"/>
                <a:ea typeface="Calibri" panose="020F0502020204030204" pitchFamily="34" charset="0"/>
                <a:cs typeface="Times New Roman" panose="02020603050405020304" pitchFamily="18" charset="0"/>
              </a:rPr>
              <a:t>• 	Kuş figürleri: Su kenarındaki yaşamla bağlantılı olabilir.</a:t>
            </a:r>
          </a:p>
          <a:p>
            <a:pPr>
              <a:lnSpc>
                <a:spcPct val="107000"/>
              </a:lnSpc>
              <a:spcAft>
                <a:spcPts val="800"/>
              </a:spcAft>
            </a:pPr>
            <a:r>
              <a:rPr lang="tr-TR" sz="3800" b="1" dirty="0">
                <a:effectLst/>
                <a:latin typeface="Calibri" panose="020F0502020204030204" pitchFamily="34" charset="0"/>
                <a:ea typeface="Calibri" panose="020F0502020204030204" pitchFamily="34" charset="0"/>
                <a:cs typeface="Times New Roman" panose="02020603050405020304" pitchFamily="18" charset="0"/>
              </a:rPr>
              <a:t>• 	Daireler: Bazı araştırmacılar bunları “güneş” veya “su kaynağı” olarak yorumlamayı deniyor.</a:t>
            </a:r>
          </a:p>
          <a:p>
            <a:endParaRPr lang="tr-TR" dirty="0"/>
          </a:p>
        </p:txBody>
      </p:sp>
    </p:spTree>
    <p:extLst>
      <p:ext uri="{BB962C8B-B14F-4D97-AF65-F5344CB8AC3E}">
        <p14:creationId xmlns:p14="http://schemas.microsoft.com/office/powerpoint/2010/main" val="232382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A4D39E0-77F3-4B57-964F-5ADF7F797F58}"/>
              </a:ext>
            </a:extLst>
          </p:cNvPr>
          <p:cNvSpPr>
            <a:spLocks noGrp="1"/>
          </p:cNvSpPr>
          <p:nvPr>
            <p:ph idx="1"/>
          </p:nvPr>
        </p:nvSpPr>
        <p:spPr>
          <a:xfrm>
            <a:off x="838200" y="586596"/>
            <a:ext cx="10515600" cy="5590367"/>
          </a:xfrm>
        </p:spPr>
        <p:txBody>
          <a:bodyPr>
            <a:normAutofit fontScale="92500" lnSpcReduction="10000"/>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Bu yaklaşımın değeri şu noktalarda ortaya çıkıyor:</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Jeolojik bağlam: Karacadağ volkanik kökenli, aktif fay hatlarına yakın. Deprem ve sıcak su çıkışları tarih boyunca yaşanmış olabilir.</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Gözlemsel deneyim: İnsanlar deprem sırasında hem yerin hem suyun dalgalandığını gözlemlemiş olabilir. Bu deneyim taşlara aktarılmış olabilir.</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Sembolik bütünlük: Dalgalı çizgiler, hem yerin hem suyun aynı anda dalgalanmasını temsil ederek doğa-insan ilişkisini yansıtır.</a:t>
            </a:r>
          </a:p>
          <a:p>
            <a:pPr>
              <a:lnSpc>
                <a:spcPct val="107000"/>
              </a:lnSpc>
              <a:spcAft>
                <a:spcPts val="800"/>
              </a:spcAft>
            </a:pPr>
            <a:r>
              <a:rPr lang="tr-TR" sz="2800" dirty="0">
                <a:effectLst/>
                <a:latin typeface="Segoe UI Emoji" panose="020B0502040204020203" pitchFamily="34" charset="0"/>
                <a:ea typeface="Calibri" panose="020F0502020204030204" pitchFamily="34" charset="0"/>
                <a:cs typeface="Segoe UI Emoji" panose="020B0502040204020203" pitchFamily="34" charset="0"/>
              </a:rPr>
              <a:t>📌</a:t>
            </a:r>
            <a:r>
              <a:rPr lang="tr-TR" sz="2800" dirty="0">
                <a:effectLst/>
                <a:latin typeface="Calibri" panose="020F0502020204030204" pitchFamily="34" charset="0"/>
                <a:ea typeface="Calibri" panose="020F0502020204030204" pitchFamily="34" charset="0"/>
                <a:cs typeface="Times New Roman" panose="02020603050405020304" pitchFamily="18" charset="0"/>
              </a:rPr>
              <a:t> “aşırı yorum” dan sakınılması gerekir, ancak çevresel gerçeklikten beslenen hipotezlere önem vermek gerekir. Arkeolojide böyle yeni bakış açıları çok kıymetlidir, çünkü taşların sessizliğini farklı açılardan okumamızı sağlar.</a:t>
            </a:r>
          </a:p>
          <a:p>
            <a:endParaRPr lang="tr-TR" dirty="0"/>
          </a:p>
        </p:txBody>
      </p:sp>
    </p:spTree>
    <p:extLst>
      <p:ext uri="{BB962C8B-B14F-4D97-AF65-F5344CB8AC3E}">
        <p14:creationId xmlns:p14="http://schemas.microsoft.com/office/powerpoint/2010/main" val="1245142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ELAZIĞ </a:t>
            </a:r>
          </a:p>
        </p:txBody>
      </p:sp>
      <p:pic>
        <p:nvPicPr>
          <p:cNvPr id="9218" name="Resim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669" y="1496291"/>
            <a:ext cx="8196349" cy="43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a:extLst>
              <a:ext uri="{FF2B5EF4-FFF2-40B4-BE49-F238E27FC236}">
                <a16:creationId xmlns:a16="http://schemas.microsoft.com/office/drawing/2014/main" id="{0ABB7221-4BD9-4CEF-84C8-7A568530A793}"/>
              </a:ext>
            </a:extLst>
          </p:cNvPr>
          <p:cNvSpPr txBox="1"/>
          <p:nvPr/>
        </p:nvSpPr>
        <p:spPr>
          <a:xfrm>
            <a:off x="7590773" y="365125"/>
            <a:ext cx="4246323" cy="646331"/>
          </a:xfrm>
          <a:prstGeom prst="rect">
            <a:avLst/>
          </a:prstGeom>
          <a:noFill/>
        </p:spPr>
        <p:txBody>
          <a:bodyPr wrap="square" rtlCol="0">
            <a:spAutoFit/>
          </a:bodyPr>
          <a:lstStyle/>
          <a:p>
            <a:r>
              <a:rPr lang="tr-TR" dirty="0"/>
              <a:t>Elazığ Afet Geçmişi Kod Bulutu 2020-2022</a:t>
            </a:r>
          </a:p>
          <a:p>
            <a:r>
              <a:rPr lang="tr-TR" sz="1800" dirty="0">
                <a:solidFill>
                  <a:srgbClr val="000000"/>
                </a:solidFill>
                <a:effectLst/>
                <a:latin typeface="Times New Roman" panose="02020603050405020304" pitchFamily="18" charset="0"/>
                <a:ea typeface="Times New Roman" panose="02020603050405020304" pitchFamily="18" charset="0"/>
              </a:rPr>
              <a:t>20.05.2022 </a:t>
            </a:r>
            <a:endParaRPr lang="tr-TR" dirty="0"/>
          </a:p>
        </p:txBody>
      </p:sp>
    </p:spTree>
    <p:extLst>
      <p:ext uri="{BB962C8B-B14F-4D97-AF65-F5344CB8AC3E}">
        <p14:creationId xmlns:p14="http://schemas.microsoft.com/office/powerpoint/2010/main" val="2252233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İllere Göre Afet Geçmişi ye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13025001" cy="645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637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AFET ALGISI - Hiyerarşik Kod-Alt kod Model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9881" y="565265"/>
            <a:ext cx="9318119" cy="568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278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KONUSUNDA EYLEM PLANI </a:t>
            </a:r>
          </a:p>
        </p:txBody>
      </p:sp>
      <p:pic>
        <p:nvPicPr>
          <p:cNvPr id="10242" name="Picture 2" descr="FIRTINA EYLEM PLANI - Hiyerarşik Kod-Alt kod Model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7193" y="2450351"/>
            <a:ext cx="6700057" cy="368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161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ENDİŞE VERİCİ Mİ ? </a:t>
            </a:r>
          </a:p>
        </p:txBody>
      </p:sp>
      <p:pic>
        <p:nvPicPr>
          <p:cNvPr id="11266" name="Picture 2" descr="FIRTINA GELECEK ENDİŞESİ - Hiyerarşik Kod-Alt kod Modeli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7935" y="1984779"/>
            <a:ext cx="7531330" cy="385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047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KORUNMA MEKANI VARLIĞI ? </a:t>
            </a:r>
          </a:p>
        </p:txBody>
      </p:sp>
      <p:pic>
        <p:nvPicPr>
          <p:cNvPr id="12290" name="Picture 2" descr="FIRTINADAN KORUNMA MEKANI - Hiyerarşik Kod-Alt kod Model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5302" y="2067906"/>
            <a:ext cx="7564582" cy="4017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678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FIRTINA risk haritası ? </a:t>
            </a:r>
          </a:p>
        </p:txBody>
      </p:sp>
      <p:pic>
        <p:nvPicPr>
          <p:cNvPr id="13314" name="Picture 2" descr="FIRTINA RİSK HARİTASI - Hiyerarşik Kod-Alt kod Model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2794" y="2064732"/>
            <a:ext cx="7830588" cy="3820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093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7757160" cy="1280795"/>
          </a:xfrm>
        </p:spPr>
        <p:txBody>
          <a:bodyPr/>
          <a:lstStyle/>
          <a:p>
            <a:r>
              <a:rPr lang="tr-TR" dirty="0"/>
              <a:t>FIRTINA halk hazır mı? </a:t>
            </a:r>
          </a:p>
        </p:txBody>
      </p:sp>
      <p:pic>
        <p:nvPicPr>
          <p:cNvPr id="14339" name="Picture 3" descr="FIRTINAYA İL HALKININ HAZIRLIĞI - Hiyerarşik Kod-Alt kod Model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2421" y="1645920"/>
            <a:ext cx="8262851" cy="4455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933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Güvenlik endişesi </a:t>
            </a:r>
          </a:p>
        </p:txBody>
      </p:sp>
      <p:pic>
        <p:nvPicPr>
          <p:cNvPr id="15363" name="Picture 3" descr="FIRTINA KAOS ORTAMINDA GÜVENLİK ENDİŞESİ - Hiyerarşik Kod-Alt kod Model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9737" y="1690688"/>
            <a:ext cx="7598910" cy="429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477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a:t>ELAZIĞ : HARPUT KALESİ 19 Mayıs 2022</a:t>
            </a:r>
            <a:br>
              <a:rPr lang="tr-TR" dirty="0"/>
            </a:br>
            <a:endParaRPr lang="tr-TR" dirty="0"/>
          </a:p>
        </p:txBody>
      </p:sp>
      <p:pic>
        <p:nvPicPr>
          <p:cNvPr id="6" name="İçerik Yer Tutucusu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397479"/>
            <a:ext cx="5752381" cy="4937980"/>
          </a:xfrm>
        </p:spPr>
      </p:pic>
      <p:pic>
        <p:nvPicPr>
          <p:cNvPr id="4" name="Resim 3">
            <a:extLst>
              <a:ext uri="{FF2B5EF4-FFF2-40B4-BE49-F238E27FC236}">
                <a16:creationId xmlns:a16="http://schemas.microsoft.com/office/drawing/2014/main" id="{87996B27-9E99-4FF8-A30F-541AB761D3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0582" y="1397479"/>
            <a:ext cx="5601418" cy="4937979"/>
          </a:xfrm>
          <a:prstGeom prst="rect">
            <a:avLst/>
          </a:prstGeom>
        </p:spPr>
      </p:pic>
    </p:spTree>
    <p:extLst>
      <p:ext uri="{BB962C8B-B14F-4D97-AF65-F5344CB8AC3E}">
        <p14:creationId xmlns:p14="http://schemas.microsoft.com/office/powerpoint/2010/main" val="2538244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3168" y="388429"/>
            <a:ext cx="4535424" cy="5486160"/>
          </a:xfr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8592" y="388428"/>
            <a:ext cx="6096000" cy="5486161"/>
          </a:xfrm>
          <a:prstGeom prst="rect">
            <a:avLst/>
          </a:prstGeom>
        </p:spPr>
      </p:pic>
      <p:sp>
        <p:nvSpPr>
          <p:cNvPr id="9" name="Metin kutusu 8">
            <a:extLst>
              <a:ext uri="{FF2B5EF4-FFF2-40B4-BE49-F238E27FC236}">
                <a16:creationId xmlns:a16="http://schemas.microsoft.com/office/drawing/2014/main" id="{61C0F2D6-9177-4077-B30B-8234E64DE4B9}"/>
              </a:ext>
            </a:extLst>
          </p:cNvPr>
          <p:cNvSpPr txBox="1"/>
          <p:nvPr/>
        </p:nvSpPr>
        <p:spPr>
          <a:xfrm>
            <a:off x="1115568" y="6294408"/>
            <a:ext cx="11027549" cy="646331"/>
          </a:xfrm>
          <a:prstGeom prst="rect">
            <a:avLst/>
          </a:prstGeom>
          <a:noFill/>
        </p:spPr>
        <p:txBody>
          <a:bodyPr wrap="square" rtlCol="0">
            <a:spAutoFit/>
          </a:bodyPr>
          <a:lstStyle/>
          <a:p>
            <a:r>
              <a:rPr lang="tr-TR"/>
              <a:t>ELAZIĞ : HARPUT KALESİ 19 Mayıs 2022</a:t>
            </a:r>
            <a:br>
              <a:rPr lang="tr-TR"/>
            </a:br>
            <a:r>
              <a:rPr lang="tr-TR"/>
              <a:t>Öğr. Gör. Sıddık Yıldız Çekimleri (Bingöl Üniv) </a:t>
            </a:r>
            <a:endParaRPr lang="tr-TR" dirty="0"/>
          </a:p>
        </p:txBody>
      </p:sp>
    </p:spTree>
    <p:extLst>
      <p:ext uri="{BB962C8B-B14F-4D97-AF65-F5344CB8AC3E}">
        <p14:creationId xmlns:p14="http://schemas.microsoft.com/office/powerpoint/2010/main" val="3882669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61C0F2D6-9177-4077-B30B-8234E64DE4B9}"/>
              </a:ext>
            </a:extLst>
          </p:cNvPr>
          <p:cNvSpPr txBox="1"/>
          <p:nvPr/>
        </p:nvSpPr>
        <p:spPr>
          <a:xfrm rot="10800000" flipV="1">
            <a:off x="350102" y="5983197"/>
            <a:ext cx="11491795" cy="619621"/>
          </a:xfrm>
          <a:prstGeom prst="rect">
            <a:avLst/>
          </a:prstGeom>
          <a:noFill/>
        </p:spPr>
        <p:txBody>
          <a:bodyPr wrap="square" rtlCol="0">
            <a:spAutoFit/>
          </a:bodyPr>
          <a:lstStyle/>
          <a:p>
            <a:endParaRPr lang="tr-TR" dirty="0"/>
          </a:p>
        </p:txBody>
      </p:sp>
      <p:pic>
        <p:nvPicPr>
          <p:cNvPr id="8" name="Picture 1195">
            <a:extLst>
              <a:ext uri="{FF2B5EF4-FFF2-40B4-BE49-F238E27FC236}">
                <a16:creationId xmlns:a16="http://schemas.microsoft.com/office/drawing/2014/main" id="{4CB4DF80-42D3-4E88-80E6-20FB786FF049}"/>
              </a:ext>
            </a:extLst>
          </p:cNvPr>
          <p:cNvPicPr>
            <a:picLocks noGrp="1"/>
          </p:cNvPicPr>
          <p:nvPr>
            <p:ph idx="1"/>
          </p:nvPr>
        </p:nvPicPr>
        <p:blipFill>
          <a:blip r:embed="rId2"/>
          <a:stretch>
            <a:fillRect/>
          </a:stretch>
        </p:blipFill>
        <p:spPr>
          <a:xfrm>
            <a:off x="2691443" y="362310"/>
            <a:ext cx="6017302" cy="4847866"/>
          </a:xfrm>
          <a:prstGeom prst="rect">
            <a:avLst/>
          </a:prstGeom>
        </p:spPr>
      </p:pic>
      <p:sp>
        <p:nvSpPr>
          <p:cNvPr id="10" name="Metin kutusu 9">
            <a:extLst>
              <a:ext uri="{FF2B5EF4-FFF2-40B4-BE49-F238E27FC236}">
                <a16:creationId xmlns:a16="http://schemas.microsoft.com/office/drawing/2014/main" id="{AD017159-B92A-4EDF-860E-8C68AF76A426}"/>
              </a:ext>
            </a:extLst>
          </p:cNvPr>
          <p:cNvSpPr txBox="1"/>
          <p:nvPr/>
        </p:nvSpPr>
        <p:spPr>
          <a:xfrm rot="10800000" flipV="1">
            <a:off x="0" y="5173225"/>
            <a:ext cx="11697418" cy="2597571"/>
          </a:xfrm>
          <a:prstGeom prst="rect">
            <a:avLst/>
          </a:prstGeom>
          <a:noFill/>
        </p:spPr>
        <p:txBody>
          <a:bodyPr wrap="square" rtlCol="0">
            <a:spAutoFit/>
          </a:bodyPr>
          <a:lstStyle/>
          <a:p>
            <a:pPr marL="1270" marR="147955" indent="-5715" algn="l">
              <a:lnSpc>
                <a:spcPct val="107000"/>
              </a:lnSpc>
              <a:spcAft>
                <a:spcPts val="560"/>
              </a:spcAft>
            </a:pPr>
            <a:r>
              <a:rPr lang="tr-TR" sz="2000" dirty="0">
                <a:solidFill>
                  <a:srgbClr val="000000"/>
                </a:solidFill>
                <a:effectLst/>
                <a:latin typeface="Times New Roman" panose="02020603050405020304" pitchFamily="18" charset="0"/>
                <a:ea typeface="Times New Roman" panose="02020603050405020304" pitchFamily="18" charset="0"/>
              </a:rPr>
              <a:t>M.Ö.1. yüzyıldan, Gökyüzünü ve tanrılarla bağlantıyı simgeleyen önemli bir figür. Yaklaşık 8-10 metre olduğu zamanla başı gövdesinden ayrılmış, gökyüzünü ve tanrılarla bağlantıyı simgelemektedir. </a:t>
            </a:r>
          </a:p>
          <a:p>
            <a:pPr marL="1270" marR="147955" indent="-5715" algn="l">
              <a:lnSpc>
                <a:spcPct val="107000"/>
              </a:lnSpc>
              <a:spcAft>
                <a:spcPts val="560"/>
              </a:spcAft>
            </a:pPr>
            <a:endParaRPr lang="tr-TR" b="1" dirty="0">
              <a:solidFill>
                <a:srgbClr val="000000"/>
              </a:solidFill>
              <a:latin typeface="Times New Roman" panose="02020603050405020304" pitchFamily="18" charset="0"/>
              <a:ea typeface="Times New Roman" panose="02020603050405020304" pitchFamily="18" charset="0"/>
            </a:endParaRPr>
          </a:p>
          <a:p>
            <a:pPr marL="1270" marR="147955" indent="-5715" algn="l">
              <a:lnSpc>
                <a:spcPct val="107000"/>
              </a:lnSpc>
              <a:spcAft>
                <a:spcPts val="560"/>
              </a:spcAft>
            </a:pPr>
            <a:r>
              <a:rPr lang="tr-TR" sz="1800" b="1" dirty="0">
                <a:solidFill>
                  <a:srgbClr val="000000"/>
                </a:solidFill>
                <a:effectLst/>
                <a:latin typeface="Times New Roman" panose="02020603050405020304" pitchFamily="18" charset="0"/>
                <a:ea typeface="Times New Roman" panose="02020603050405020304" pitchFamily="18" charset="0"/>
              </a:rPr>
              <a:t>Kaynak: </a:t>
            </a:r>
            <a:r>
              <a:rPr lang="tr-TR" sz="1800" dirty="0">
                <a:solidFill>
                  <a:srgbClr val="000000"/>
                </a:solidFill>
                <a:effectLst/>
                <a:latin typeface="Times New Roman" panose="02020603050405020304" pitchFamily="18" charset="0"/>
                <a:ea typeface="Times New Roman" panose="02020603050405020304" pitchFamily="18" charset="0"/>
              </a:rPr>
              <a:t>Nemrut Dağı, T. Kaan Erge</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dirty="0">
                <a:solidFill>
                  <a:srgbClr val="000000"/>
                </a:solidFill>
                <a:effectLst/>
                <a:latin typeface="Times New Roman" panose="02020603050405020304" pitchFamily="18" charset="0"/>
                <a:ea typeface="Times New Roman" panose="02020603050405020304" pitchFamily="18" charset="0"/>
              </a:rPr>
              <a:t>çekimi, 2021, Eylül.</a:t>
            </a:r>
          </a:p>
          <a:p>
            <a:pPr marL="1270" marR="147955" indent="-5715" algn="l">
              <a:lnSpc>
                <a:spcPct val="107000"/>
              </a:lnSpc>
              <a:spcAft>
                <a:spcPts val="560"/>
              </a:spcAft>
            </a:pPr>
            <a:endParaRPr lang="tr-TR" sz="1800" b="1" dirty="0">
              <a:solidFill>
                <a:srgbClr val="000000"/>
              </a:solidFill>
              <a:effectLst/>
              <a:latin typeface="Times New Roman" panose="02020603050405020304" pitchFamily="18" charset="0"/>
              <a:ea typeface="Times New Roman" panose="02020603050405020304" pitchFamily="18" charset="0"/>
            </a:endParaRPr>
          </a:p>
          <a:p>
            <a:pPr marL="1270" marR="147955" indent="-5715" algn="l">
              <a:lnSpc>
                <a:spcPct val="107000"/>
              </a:lnSpc>
              <a:spcAft>
                <a:spcPts val="560"/>
              </a:spcAft>
            </a:pPr>
            <a:endParaRPr lang="tr-TR" b="1" dirty="0">
              <a:solidFill>
                <a:srgbClr val="000000"/>
              </a:solidFill>
              <a:latin typeface="Times New Roman" panose="02020603050405020304" pitchFamily="18" charset="0"/>
              <a:ea typeface="Times New Roman" panose="02020603050405020304" pitchFamily="18" charset="0"/>
            </a:endParaRPr>
          </a:p>
          <a:p>
            <a:pPr marL="1270" marR="147955" indent="-5715" algn="l">
              <a:lnSpc>
                <a:spcPct val="107000"/>
              </a:lnSpc>
              <a:spcAft>
                <a:spcPts val="560"/>
              </a:spcAft>
            </a:pPr>
            <a:endParaRPr lang="tr-TR" sz="18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5588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832D6986-2963-49E1-B43C-EA0515DA15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533189" y="1278356"/>
            <a:ext cx="5017279" cy="3950902"/>
          </a:xfrm>
        </p:spPr>
      </p:pic>
      <p:pic>
        <p:nvPicPr>
          <p:cNvPr id="8" name="Resim 7">
            <a:extLst>
              <a:ext uri="{FF2B5EF4-FFF2-40B4-BE49-F238E27FC236}">
                <a16:creationId xmlns:a16="http://schemas.microsoft.com/office/drawing/2014/main" id="{2B8319B8-33E5-4651-8866-78FC546B4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902" y="745167"/>
            <a:ext cx="4290198" cy="5017280"/>
          </a:xfrm>
          <a:prstGeom prst="rect">
            <a:avLst/>
          </a:prstGeom>
        </p:spPr>
      </p:pic>
      <p:pic>
        <p:nvPicPr>
          <p:cNvPr id="10" name="Resim 9">
            <a:extLst>
              <a:ext uri="{FF2B5EF4-FFF2-40B4-BE49-F238E27FC236}">
                <a16:creationId xmlns:a16="http://schemas.microsoft.com/office/drawing/2014/main" id="{D509799C-4916-4667-AC78-086F709CA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40" y="745167"/>
            <a:ext cx="4635260" cy="4969833"/>
          </a:xfrm>
          <a:prstGeom prst="rect">
            <a:avLst/>
          </a:prstGeom>
        </p:spPr>
      </p:pic>
      <p:sp>
        <p:nvSpPr>
          <p:cNvPr id="11" name="Metin kutusu 10">
            <a:extLst>
              <a:ext uri="{FF2B5EF4-FFF2-40B4-BE49-F238E27FC236}">
                <a16:creationId xmlns:a16="http://schemas.microsoft.com/office/drawing/2014/main" id="{DFD7A32A-6272-443E-93A1-498913EC7E7D}"/>
              </a:ext>
            </a:extLst>
          </p:cNvPr>
          <p:cNvSpPr txBox="1"/>
          <p:nvPr/>
        </p:nvSpPr>
        <p:spPr>
          <a:xfrm>
            <a:off x="1086928" y="6112833"/>
            <a:ext cx="10886536" cy="369332"/>
          </a:xfrm>
          <a:prstGeom prst="rect">
            <a:avLst/>
          </a:prstGeom>
          <a:noFill/>
        </p:spPr>
        <p:txBody>
          <a:bodyPr wrap="square" rtlCol="0">
            <a:spAutoFit/>
          </a:bodyPr>
          <a:lstStyle/>
          <a:p>
            <a:r>
              <a:rPr lang="tr-TR" dirty="0" err="1"/>
              <a:t>Çalıştay</a:t>
            </a:r>
            <a:r>
              <a:rPr lang="tr-TR" dirty="0"/>
              <a:t>, Mart.2022      Resimler Mayıs 2022</a:t>
            </a:r>
          </a:p>
        </p:txBody>
      </p:sp>
    </p:spTree>
    <p:extLst>
      <p:ext uri="{BB962C8B-B14F-4D97-AF65-F5344CB8AC3E}">
        <p14:creationId xmlns:p14="http://schemas.microsoft.com/office/powerpoint/2010/main" val="340646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AE0F7-2D69-4E02-BE49-1A7FA345F6BA}"/>
              </a:ext>
            </a:extLst>
          </p:cNvPr>
          <p:cNvSpPr>
            <a:spLocks noGrp="1"/>
          </p:cNvSpPr>
          <p:nvPr>
            <p:ph type="title"/>
          </p:nvPr>
        </p:nvSpPr>
        <p:spPr/>
        <p:txBody>
          <a:bodyPr/>
          <a:lstStyle/>
          <a:p>
            <a:r>
              <a:rPr lang="tr-TR" dirty="0"/>
              <a:t>Kültür varlıkları GZFT Analizi</a:t>
            </a:r>
            <a:r>
              <a:rPr lang="tr-TR" sz="1800" dirty="0">
                <a:solidFill>
                  <a:srgbClr val="000000"/>
                </a:solidFill>
                <a:effectLst/>
                <a:latin typeface="Times New Roman" panose="02020603050405020304" pitchFamily="18" charset="0"/>
                <a:ea typeface="Times New Roman" panose="02020603050405020304" pitchFamily="18" charset="0"/>
              </a:rPr>
              <a:t>, </a:t>
            </a:r>
            <a:r>
              <a:rPr lang="tr-TR" sz="2400" dirty="0">
                <a:solidFill>
                  <a:srgbClr val="000000"/>
                </a:solidFill>
                <a:effectLst/>
                <a:latin typeface="Times New Roman" panose="02020603050405020304" pitchFamily="18" charset="0"/>
                <a:ea typeface="Times New Roman" panose="02020603050405020304" pitchFamily="18" charset="0"/>
              </a:rPr>
              <a:t>31 Mart 2022 tarihinde İzmir Valiliği koordinatörlüğünde , </a:t>
            </a:r>
            <a:r>
              <a:rPr lang="tr-TR" sz="2400" dirty="0" err="1">
                <a:solidFill>
                  <a:srgbClr val="000000"/>
                </a:solidFill>
                <a:effectLst/>
                <a:latin typeface="Times New Roman" panose="02020603050405020304" pitchFamily="18" charset="0"/>
                <a:ea typeface="Times New Roman" panose="02020603050405020304" pitchFamily="18" charset="0"/>
              </a:rPr>
              <a:t>Çalıştay</a:t>
            </a:r>
            <a:r>
              <a:rPr lang="tr-TR" sz="2400" dirty="0">
                <a:solidFill>
                  <a:srgbClr val="000000"/>
                </a:solidFill>
                <a:effectLst/>
                <a:latin typeface="Times New Roman" panose="02020603050405020304" pitchFamily="18" charset="0"/>
                <a:ea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DCCE7E33-B60E-45EA-9BC9-740F16CAB0C2}"/>
              </a:ext>
            </a:extLst>
          </p:cNvPr>
          <p:cNvSpPr>
            <a:spLocks noGrp="1"/>
          </p:cNvSpPr>
          <p:nvPr>
            <p:ph idx="1"/>
          </p:nvPr>
        </p:nvSpPr>
        <p:spPr/>
        <p:txBody>
          <a:bodyPr/>
          <a:lstStyle/>
          <a:p>
            <a:pPr algn="just"/>
            <a:r>
              <a:rPr lang="tr-TR" b="1" dirty="0"/>
              <a:t>Güçlü Yanlar</a:t>
            </a:r>
            <a:r>
              <a:rPr lang="tr-TR" dirty="0"/>
              <a:t>:  Coğrafi Bilgi Sistemleri veri tabanının varlığı, </a:t>
            </a:r>
            <a:r>
              <a:rPr lang="tr-TR" u="sng" dirty="0"/>
              <a:t>Haritaların dijital dönüşümünün yapılması ve sürdürülmesi</a:t>
            </a:r>
            <a:r>
              <a:rPr lang="tr-TR" dirty="0"/>
              <a:t>, Kültür varlıklarının korunmasına yönelik mevzuatın olması,  Ülke bütününde tespit edilmiş zengin tarihi ve doğal kültürel varlıklar olması, Bilimsel kazıların artması, </a:t>
            </a:r>
          </a:p>
          <a:p>
            <a:pPr algn="just"/>
            <a:r>
              <a:rPr lang="tr-TR" dirty="0"/>
              <a:t>Eser restorasyonunda çalışmaların bilinçli yürütülmesi,  Kaçakçılıkla mücadele ekiplerinin etkin olması, Müzelerdeki envanter ve güvenlik sistemlerinin geliştirilmesi, Giderek daha çok, su altı arkeolojik verilerinin bulunması. </a:t>
            </a:r>
          </a:p>
        </p:txBody>
      </p:sp>
    </p:spTree>
    <p:extLst>
      <p:ext uri="{BB962C8B-B14F-4D97-AF65-F5344CB8AC3E}">
        <p14:creationId xmlns:p14="http://schemas.microsoft.com/office/powerpoint/2010/main" val="580301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AE0F7-2D69-4E02-BE49-1A7FA345F6BA}"/>
              </a:ext>
            </a:extLst>
          </p:cNvPr>
          <p:cNvSpPr>
            <a:spLocks noGrp="1"/>
          </p:cNvSpPr>
          <p:nvPr>
            <p:ph type="title"/>
          </p:nvPr>
        </p:nvSpPr>
        <p:spPr/>
        <p:txBody>
          <a:bodyPr/>
          <a:lstStyle/>
          <a:p>
            <a:r>
              <a:rPr lang="tr-TR" dirty="0"/>
              <a:t>Kültür varlıkları GZFT Analizi</a:t>
            </a:r>
            <a:r>
              <a:rPr lang="tr-TR" sz="1800" dirty="0">
                <a:solidFill>
                  <a:srgbClr val="000000"/>
                </a:solidFill>
                <a:effectLst/>
                <a:latin typeface="Times New Roman" panose="02020603050405020304" pitchFamily="18" charset="0"/>
                <a:ea typeface="Times New Roman" panose="02020603050405020304" pitchFamily="18" charset="0"/>
              </a:rPr>
              <a:t>, </a:t>
            </a:r>
            <a:r>
              <a:rPr lang="tr-TR" sz="2400" dirty="0">
                <a:solidFill>
                  <a:srgbClr val="000000"/>
                </a:solidFill>
                <a:effectLst/>
                <a:latin typeface="Times New Roman" panose="02020603050405020304" pitchFamily="18" charset="0"/>
                <a:ea typeface="Times New Roman" panose="02020603050405020304" pitchFamily="18" charset="0"/>
              </a:rPr>
              <a:t>31 Mart 2022 tarihinde İzmir Valiliği koordinatörlüğünde , </a:t>
            </a:r>
            <a:r>
              <a:rPr lang="tr-TR" sz="2400" dirty="0" err="1">
                <a:solidFill>
                  <a:srgbClr val="000000"/>
                </a:solidFill>
                <a:effectLst/>
                <a:latin typeface="Times New Roman" panose="02020603050405020304" pitchFamily="18" charset="0"/>
                <a:ea typeface="Times New Roman" panose="02020603050405020304" pitchFamily="18" charset="0"/>
              </a:rPr>
              <a:t>Çalıştay</a:t>
            </a:r>
            <a:r>
              <a:rPr lang="tr-TR" sz="2400" dirty="0">
                <a:solidFill>
                  <a:srgbClr val="000000"/>
                </a:solidFill>
                <a:effectLst/>
                <a:latin typeface="Times New Roman" panose="02020603050405020304" pitchFamily="18" charset="0"/>
                <a:ea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DCCE7E33-B60E-45EA-9BC9-740F16CAB0C2}"/>
              </a:ext>
            </a:extLst>
          </p:cNvPr>
          <p:cNvSpPr>
            <a:spLocks noGrp="1"/>
          </p:cNvSpPr>
          <p:nvPr>
            <p:ph idx="1"/>
          </p:nvPr>
        </p:nvSpPr>
        <p:spPr/>
        <p:txBody>
          <a:bodyPr>
            <a:normAutofit lnSpcReduction="10000"/>
          </a:bodyPr>
          <a:lstStyle/>
          <a:p>
            <a:pPr algn="just"/>
            <a:r>
              <a:rPr lang="tr-TR" b="1" dirty="0"/>
              <a:t>Zayıf Yanlar</a:t>
            </a:r>
            <a:r>
              <a:rPr lang="tr-TR" dirty="0"/>
              <a:t>: Kültür varlıklarının korunmasında, sergileme bakım ve onarımında olan eksiklikler, </a:t>
            </a:r>
            <a:r>
              <a:rPr lang="tr-TR" u="sng" dirty="0"/>
              <a:t>Rüzgâr ve sıcaklık farklarının sebep olduğu fiziksel aşınmaya karşı kültür varlıklarının son derece hassas olması</a:t>
            </a:r>
            <a:r>
              <a:rPr lang="tr-TR" dirty="0"/>
              <a:t>, Kültür varlıklarına karşı zarar boyutunun tam olarak bilinmemesi/raporlandırma eksikliği, </a:t>
            </a:r>
          </a:p>
          <a:p>
            <a:pPr algn="just"/>
            <a:r>
              <a:rPr lang="tr-TR" dirty="0"/>
              <a:t>Arkeologlarımızın yeterli sayıda istihdam edilmemesi, disiplinlerarası çalışmanın sağlanmasına </a:t>
            </a:r>
            <a:r>
              <a:rPr lang="tr-TR" u="sng" dirty="0"/>
              <a:t>yönelik coğrafyacı, sosyolog, kamu yönetimi gibi bilim dallarından yeterince yararlanılmaması</a:t>
            </a:r>
            <a:r>
              <a:rPr lang="tr-TR" dirty="0"/>
              <a:t>, kadro sağlanmaması, Yazın kuraklığa bağlı olarak orman yangınlarının rüzgâr etkisi ile artması ve büyük risk oluşturması, </a:t>
            </a:r>
            <a:r>
              <a:rPr lang="tr-TR" dirty="0">
                <a:highlight>
                  <a:srgbClr val="FFFF00"/>
                </a:highlight>
              </a:rPr>
              <a:t>Kurumlar arası ortak çalışma kültürünün yetersiz veya az olması, Yetki ve görev karışıklığı</a:t>
            </a:r>
            <a:r>
              <a:rPr lang="tr-TR" dirty="0"/>
              <a:t>. </a:t>
            </a:r>
          </a:p>
        </p:txBody>
      </p:sp>
    </p:spTree>
    <p:extLst>
      <p:ext uri="{BB962C8B-B14F-4D97-AF65-F5344CB8AC3E}">
        <p14:creationId xmlns:p14="http://schemas.microsoft.com/office/powerpoint/2010/main" val="2533984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AE0F7-2D69-4E02-BE49-1A7FA345F6BA}"/>
              </a:ext>
            </a:extLst>
          </p:cNvPr>
          <p:cNvSpPr>
            <a:spLocks noGrp="1"/>
          </p:cNvSpPr>
          <p:nvPr>
            <p:ph type="title"/>
          </p:nvPr>
        </p:nvSpPr>
        <p:spPr/>
        <p:txBody>
          <a:bodyPr/>
          <a:lstStyle/>
          <a:p>
            <a:r>
              <a:rPr lang="tr-TR" dirty="0"/>
              <a:t>Kültür varlıkları GZFT Analizi</a:t>
            </a:r>
            <a:r>
              <a:rPr lang="tr-TR" sz="1800" dirty="0">
                <a:solidFill>
                  <a:srgbClr val="000000"/>
                </a:solidFill>
                <a:effectLst/>
                <a:latin typeface="Times New Roman" panose="02020603050405020304" pitchFamily="18" charset="0"/>
                <a:ea typeface="Times New Roman" panose="02020603050405020304" pitchFamily="18" charset="0"/>
              </a:rPr>
              <a:t>, </a:t>
            </a:r>
            <a:r>
              <a:rPr lang="tr-TR" sz="2400" dirty="0">
                <a:solidFill>
                  <a:srgbClr val="000000"/>
                </a:solidFill>
                <a:effectLst/>
                <a:latin typeface="Times New Roman" panose="02020603050405020304" pitchFamily="18" charset="0"/>
                <a:ea typeface="Times New Roman" panose="02020603050405020304" pitchFamily="18" charset="0"/>
              </a:rPr>
              <a:t>31 Mart 2022 tarihinde İzmir Valiliği koordinatörlüğünde , </a:t>
            </a:r>
            <a:r>
              <a:rPr lang="tr-TR" sz="2400" dirty="0" err="1">
                <a:solidFill>
                  <a:srgbClr val="000000"/>
                </a:solidFill>
                <a:effectLst/>
                <a:latin typeface="Times New Roman" panose="02020603050405020304" pitchFamily="18" charset="0"/>
                <a:ea typeface="Times New Roman" panose="02020603050405020304" pitchFamily="18" charset="0"/>
              </a:rPr>
              <a:t>Çalıştay</a:t>
            </a:r>
            <a:r>
              <a:rPr lang="tr-TR" sz="2400" dirty="0">
                <a:solidFill>
                  <a:srgbClr val="000000"/>
                </a:solidFill>
                <a:effectLst/>
                <a:latin typeface="Times New Roman" panose="02020603050405020304" pitchFamily="18" charset="0"/>
                <a:ea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DCCE7E33-B60E-45EA-9BC9-740F16CAB0C2}"/>
              </a:ext>
            </a:extLst>
          </p:cNvPr>
          <p:cNvSpPr>
            <a:spLocks noGrp="1"/>
          </p:cNvSpPr>
          <p:nvPr>
            <p:ph idx="1"/>
          </p:nvPr>
        </p:nvSpPr>
        <p:spPr/>
        <p:txBody>
          <a:bodyPr>
            <a:noAutofit/>
          </a:bodyPr>
          <a:lstStyle/>
          <a:p>
            <a:pPr algn="just"/>
            <a:r>
              <a:rPr lang="tr-TR" sz="2600" b="1" dirty="0"/>
              <a:t>Tehditler </a:t>
            </a:r>
            <a:r>
              <a:rPr lang="tr-TR" sz="2600" dirty="0"/>
              <a:t>:Tehditler : Kültür varlıklarının kayıp durumlarının net tespit edilememesi, Şiddetli fırtına sıklığının artması ile açık havada bulunan kültür varlıklarının zarara uğraması, Fırtınaların etkisi ile orman yangınlarının sayı ve şiddetinin artmasının kültür varlıklarına olumsuz etkisi </a:t>
            </a:r>
          </a:p>
          <a:p>
            <a:pPr algn="just"/>
            <a:r>
              <a:rPr lang="tr-TR" sz="2600" dirty="0" err="1"/>
              <a:t>Metaverse</a:t>
            </a:r>
            <a:r>
              <a:rPr lang="tr-TR" sz="2600" dirty="0"/>
              <a:t> turizm pazarının sanal alemde seyahat yaratma istekliliğini artırarak, kültür varlıklarının korunmasını teşvik ederken sosyalleşmeyi azaltabileceği, Kültürel varlıkların iklim değişikliği kaynaklı tehlikeler açık olması ve toz fırtına hava kirliliğinden çok olumsuz etkilenmesi, Aşırı sıcakların yaz turizmi ve ören yerlerini ziyaret eden turistler üzerinde olumsuz etkileri, </a:t>
            </a:r>
          </a:p>
        </p:txBody>
      </p:sp>
    </p:spTree>
    <p:extLst>
      <p:ext uri="{BB962C8B-B14F-4D97-AF65-F5344CB8AC3E}">
        <p14:creationId xmlns:p14="http://schemas.microsoft.com/office/powerpoint/2010/main" val="1513179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AE0F7-2D69-4E02-BE49-1A7FA345F6BA}"/>
              </a:ext>
            </a:extLst>
          </p:cNvPr>
          <p:cNvSpPr>
            <a:spLocks noGrp="1"/>
          </p:cNvSpPr>
          <p:nvPr>
            <p:ph type="title"/>
          </p:nvPr>
        </p:nvSpPr>
        <p:spPr/>
        <p:txBody>
          <a:bodyPr/>
          <a:lstStyle/>
          <a:p>
            <a:r>
              <a:rPr lang="tr-TR" dirty="0"/>
              <a:t>Kültür varlıkları GZFT Analizi</a:t>
            </a:r>
            <a:r>
              <a:rPr lang="tr-TR" sz="1800" dirty="0">
                <a:solidFill>
                  <a:srgbClr val="000000"/>
                </a:solidFill>
                <a:effectLst/>
                <a:latin typeface="Times New Roman" panose="02020603050405020304" pitchFamily="18" charset="0"/>
                <a:ea typeface="Times New Roman" panose="02020603050405020304" pitchFamily="18" charset="0"/>
              </a:rPr>
              <a:t>, </a:t>
            </a:r>
            <a:r>
              <a:rPr lang="tr-TR" sz="2400" dirty="0">
                <a:solidFill>
                  <a:srgbClr val="000000"/>
                </a:solidFill>
                <a:effectLst/>
                <a:latin typeface="Times New Roman" panose="02020603050405020304" pitchFamily="18" charset="0"/>
                <a:ea typeface="Times New Roman" panose="02020603050405020304" pitchFamily="18" charset="0"/>
              </a:rPr>
              <a:t>31 Mart 2022 tarihinde İzmir Valiliği koordinatörlüğünde , </a:t>
            </a:r>
            <a:r>
              <a:rPr lang="tr-TR" sz="2400" dirty="0" err="1">
                <a:solidFill>
                  <a:srgbClr val="000000"/>
                </a:solidFill>
                <a:effectLst/>
                <a:latin typeface="Times New Roman" panose="02020603050405020304" pitchFamily="18" charset="0"/>
                <a:ea typeface="Times New Roman" panose="02020603050405020304" pitchFamily="18" charset="0"/>
              </a:rPr>
              <a:t>Çalıştay</a:t>
            </a:r>
            <a:r>
              <a:rPr lang="tr-TR" sz="2400" dirty="0">
                <a:solidFill>
                  <a:srgbClr val="000000"/>
                </a:solidFill>
                <a:effectLst/>
                <a:latin typeface="Times New Roman" panose="02020603050405020304" pitchFamily="18" charset="0"/>
                <a:ea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DCCE7E33-B60E-45EA-9BC9-740F16CAB0C2}"/>
              </a:ext>
            </a:extLst>
          </p:cNvPr>
          <p:cNvSpPr>
            <a:spLocks noGrp="1"/>
          </p:cNvSpPr>
          <p:nvPr>
            <p:ph idx="1"/>
          </p:nvPr>
        </p:nvSpPr>
        <p:spPr>
          <a:xfrm>
            <a:off x="838200" y="1825624"/>
            <a:ext cx="10515600" cy="5032375"/>
          </a:xfrm>
        </p:spPr>
        <p:txBody>
          <a:bodyPr>
            <a:noAutofit/>
          </a:bodyPr>
          <a:lstStyle/>
          <a:p>
            <a:pPr algn="just"/>
            <a:r>
              <a:rPr lang="tr-TR" sz="2400" b="1" dirty="0"/>
              <a:t>Tehditler </a:t>
            </a:r>
            <a:r>
              <a:rPr lang="tr-TR" sz="2400" dirty="0"/>
              <a:t>: Fırtına ve aşırı rüzgârın turizm tesisleri ve turistlik çekim noktalarını zarara uğratması dolayısı ile gelir kaybı olması, </a:t>
            </a:r>
          </a:p>
          <a:p>
            <a:pPr algn="just"/>
            <a:r>
              <a:rPr lang="tr-TR" sz="2400" dirty="0"/>
              <a:t>Restorasyonların sağlıklı şekilde yapılamaması, Restorasyon ihalelerinin yeterlilik esasına göre verilmemesi, Doğadan kaynaklanan afet sonrası zarar gören alanların ve SİT alanlarının imara açılması, </a:t>
            </a:r>
          </a:p>
          <a:p>
            <a:pPr algn="just"/>
            <a:r>
              <a:rPr lang="tr-TR" sz="2400" dirty="0"/>
              <a:t>Afet sonrası kültür varlıklarının yerinin değiştirilmesi, Doğal afetler ve fırtınalar etkilerinin kurumların gündeminde olmaması ve hazırlıklarının yetersizliği veya bulunmaması, </a:t>
            </a:r>
          </a:p>
          <a:p>
            <a:pPr algn="just"/>
            <a:r>
              <a:rPr lang="tr-TR" sz="2400" dirty="0"/>
              <a:t>Kaçak kazılar nedeniyle envanter eksikliği ve afetler nedeniyle belirsizliğin kaçakçılar lehine gelişmesi, Sit alanlarında doğa ve insan kaynaklı tahribatların görsellerinin toplumsal farkındalık sağlaması için kayda alınması gibi bir strateji olmaması, Su altı arkeolojik eserlerinin, fırtınadan etkilenme derecesinin bilinmemesi .</a:t>
            </a:r>
          </a:p>
        </p:txBody>
      </p:sp>
    </p:spTree>
    <p:extLst>
      <p:ext uri="{BB962C8B-B14F-4D97-AF65-F5344CB8AC3E}">
        <p14:creationId xmlns:p14="http://schemas.microsoft.com/office/powerpoint/2010/main" val="1593420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AE0F7-2D69-4E02-BE49-1A7FA345F6BA}"/>
              </a:ext>
            </a:extLst>
          </p:cNvPr>
          <p:cNvSpPr>
            <a:spLocks noGrp="1"/>
          </p:cNvSpPr>
          <p:nvPr>
            <p:ph type="title"/>
          </p:nvPr>
        </p:nvSpPr>
        <p:spPr/>
        <p:txBody>
          <a:bodyPr/>
          <a:lstStyle/>
          <a:p>
            <a:r>
              <a:rPr lang="tr-TR" dirty="0"/>
              <a:t>Kültür varlıkları GZFT Analizi</a:t>
            </a:r>
            <a:r>
              <a:rPr lang="tr-TR" sz="1800" dirty="0">
                <a:solidFill>
                  <a:srgbClr val="000000"/>
                </a:solidFill>
                <a:effectLst/>
                <a:latin typeface="Times New Roman" panose="02020603050405020304" pitchFamily="18" charset="0"/>
                <a:ea typeface="Times New Roman" panose="02020603050405020304" pitchFamily="18" charset="0"/>
              </a:rPr>
              <a:t>, </a:t>
            </a:r>
            <a:r>
              <a:rPr lang="tr-TR" sz="2400" dirty="0">
                <a:solidFill>
                  <a:srgbClr val="000000"/>
                </a:solidFill>
                <a:effectLst/>
                <a:latin typeface="Times New Roman" panose="02020603050405020304" pitchFamily="18" charset="0"/>
                <a:ea typeface="Times New Roman" panose="02020603050405020304" pitchFamily="18" charset="0"/>
              </a:rPr>
              <a:t>31 Mart 2022 tarihinde İzmir Valiliği koordinatörlüğünde , </a:t>
            </a:r>
            <a:r>
              <a:rPr lang="tr-TR" sz="2400" dirty="0" err="1">
                <a:solidFill>
                  <a:srgbClr val="000000"/>
                </a:solidFill>
                <a:effectLst/>
                <a:latin typeface="Times New Roman" panose="02020603050405020304" pitchFamily="18" charset="0"/>
                <a:ea typeface="Times New Roman" panose="02020603050405020304" pitchFamily="18" charset="0"/>
              </a:rPr>
              <a:t>Çalıştay</a:t>
            </a:r>
            <a:r>
              <a:rPr lang="tr-TR" sz="2400" dirty="0">
                <a:solidFill>
                  <a:srgbClr val="000000"/>
                </a:solidFill>
                <a:effectLst/>
                <a:latin typeface="Times New Roman" panose="02020603050405020304" pitchFamily="18" charset="0"/>
                <a:ea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DCCE7E33-B60E-45EA-9BC9-740F16CAB0C2}"/>
              </a:ext>
            </a:extLst>
          </p:cNvPr>
          <p:cNvSpPr>
            <a:spLocks noGrp="1"/>
          </p:cNvSpPr>
          <p:nvPr>
            <p:ph idx="1"/>
          </p:nvPr>
        </p:nvSpPr>
        <p:spPr/>
        <p:txBody>
          <a:bodyPr/>
          <a:lstStyle/>
          <a:p>
            <a:r>
              <a:rPr lang="tr-TR" b="1" dirty="0"/>
              <a:t>Fırsatlar </a:t>
            </a:r>
            <a:r>
              <a:rPr lang="tr-TR" dirty="0"/>
              <a:t>:</a:t>
            </a:r>
          </a:p>
          <a:p>
            <a:pPr algn="just"/>
            <a:r>
              <a:rPr lang="tr-TR" sz="2600" dirty="0"/>
              <a:t>Terör ve doğa kaynaklı afet alanları içerisinde kalan tarihi yapıların teknolojinin gelişmesi ile beraber güvenli alanlara taşınması , Kamu spotlarıyla kültür varlıklarına sahip çıkmayı gündemde tutabilmenin yapılabilirliği, Kültür ve tabiat varlıklarının korunması ilgili STK ve vatandaşların /halkın farkındalığının oluşması ve gelişmesi, </a:t>
            </a:r>
          </a:p>
          <a:p>
            <a:pPr algn="just"/>
            <a:r>
              <a:rPr lang="tr-TR" sz="2600" dirty="0"/>
              <a:t>Keşfedilmemiş ve keşfedilmeyi bekleyen yer altı ve yer üstü tarihi eser potansiyel varlığının çok yüksek olduğu tahmini, Türkiye’nin Kültür varlıkları yönüyle, turizm açısından değerlendirmeye açık uygun coğrafi konumda olması.</a:t>
            </a:r>
          </a:p>
        </p:txBody>
      </p:sp>
    </p:spTree>
    <p:extLst>
      <p:ext uri="{BB962C8B-B14F-4D97-AF65-F5344CB8AC3E}">
        <p14:creationId xmlns:p14="http://schemas.microsoft.com/office/powerpoint/2010/main" val="2213110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80BAFC9-367E-4D19-B8A9-0F05EBC658D3}"/>
              </a:ext>
            </a:extLst>
          </p:cNvPr>
          <p:cNvSpPr>
            <a:spLocks noGrp="1"/>
          </p:cNvSpPr>
          <p:nvPr>
            <p:ph idx="1"/>
          </p:nvPr>
        </p:nvSpPr>
        <p:spPr>
          <a:xfrm>
            <a:off x="838200" y="741872"/>
            <a:ext cx="10515600" cy="5435091"/>
          </a:xfrm>
        </p:spPr>
        <p:txBody>
          <a:bodyPr>
            <a:normAutofit lnSpcReduction="10000"/>
          </a:bodyPr>
          <a:lstStyle/>
          <a:p>
            <a:pPr marL="0" marR="147320" indent="0" algn="just">
              <a:lnSpc>
                <a:spcPct val="149000"/>
              </a:lnSpc>
              <a:spcAft>
                <a:spcPts val="20"/>
              </a:spcAft>
              <a:buNone/>
            </a:pPr>
            <a:endParaRPr lang="tr-TR" sz="1800" dirty="0">
              <a:solidFill>
                <a:srgbClr val="000000"/>
              </a:solidFill>
              <a:effectLst/>
              <a:latin typeface="Times New Roman" panose="02020603050405020304" pitchFamily="18" charset="0"/>
              <a:ea typeface="Times New Roman" panose="02020603050405020304" pitchFamily="18" charset="0"/>
            </a:endParaRPr>
          </a:p>
          <a:p>
            <a:pPr marL="228600" algn="just"/>
            <a:r>
              <a:rPr lang="tr-TR" sz="2400" b="1" dirty="0">
                <a:effectLst/>
                <a:latin typeface="Times New Roman" panose="02020603050405020304" pitchFamily="18" charset="0"/>
                <a:ea typeface="Times New Roman" panose="02020603050405020304" pitchFamily="18" charset="0"/>
              </a:rPr>
              <a:t>Volkanik Zemin Analizi:</a:t>
            </a:r>
            <a:r>
              <a:rPr lang="tr-TR" sz="2400" dirty="0">
                <a:effectLst/>
                <a:latin typeface="Times New Roman" panose="02020603050405020304" pitchFamily="18" charset="0"/>
                <a:ea typeface="Times New Roman" panose="02020603050405020304" pitchFamily="18" charset="0"/>
              </a:rPr>
              <a:t> Bölgesel jeodinamik süreçler göz önüne alındığında, düşük olasılıklı da olsa dolaylı etkiler olasıdır. İhtiyatlılık ilkesi çerçevesinde, Karacadağ çevresinde düzenli jeolojik ölçümler yapılması ve sistematik gözlemlenmesi çalışmalarının desteklenmesi, geliştirilmesi,</a:t>
            </a:r>
          </a:p>
          <a:p>
            <a:pPr marL="228600" algn="just"/>
            <a:r>
              <a:rPr lang="tr-TR" sz="2400" b="1" dirty="0">
                <a:effectLst/>
                <a:latin typeface="Times New Roman" panose="02020603050405020304" pitchFamily="18" charset="0"/>
                <a:ea typeface="Times New Roman" panose="02020603050405020304" pitchFamily="18" charset="0"/>
              </a:rPr>
              <a:t>Etkin</a:t>
            </a:r>
            <a:r>
              <a:rPr lang="tr-TR" sz="2400" dirty="0">
                <a:effectLst/>
                <a:latin typeface="Times New Roman" panose="02020603050405020304" pitchFamily="18" charset="0"/>
                <a:ea typeface="Times New Roman" panose="02020603050405020304" pitchFamily="18" charset="0"/>
              </a:rPr>
              <a:t> </a:t>
            </a:r>
            <a:r>
              <a:rPr lang="tr-TR" sz="2400" b="1" dirty="0">
                <a:effectLst/>
                <a:latin typeface="Times New Roman" panose="02020603050405020304" pitchFamily="18" charset="0"/>
                <a:ea typeface="Times New Roman" panose="02020603050405020304" pitchFamily="18" charset="0"/>
              </a:rPr>
              <a:t>Su Yönetimi:</a:t>
            </a:r>
            <a:r>
              <a:rPr lang="tr-TR" sz="2400" dirty="0">
                <a:effectLst/>
                <a:latin typeface="Times New Roman" panose="02020603050405020304" pitchFamily="18" charset="0"/>
                <a:ea typeface="Times New Roman" panose="02020603050405020304" pitchFamily="18" charset="0"/>
              </a:rPr>
              <a:t> Bazalt ve kalker zeminlerde sel riskini azaltacak drenaj sistemleri güçlendirilmesi,</a:t>
            </a:r>
          </a:p>
          <a:p>
            <a:pPr marL="228600" algn="just"/>
            <a:r>
              <a:rPr lang="tr-TR" sz="2400" b="1" dirty="0">
                <a:effectLst/>
                <a:latin typeface="Times New Roman" panose="02020603050405020304" pitchFamily="18" charset="0"/>
                <a:ea typeface="Times New Roman" panose="02020603050405020304" pitchFamily="18" charset="0"/>
              </a:rPr>
              <a:t>Kültürel Miras ve Personel ile Ziyaretçilerin Koruması:</a:t>
            </a:r>
            <a:r>
              <a:rPr lang="tr-TR" sz="2400" dirty="0">
                <a:effectLst/>
                <a:latin typeface="Times New Roman" panose="02020603050405020304" pitchFamily="18" charset="0"/>
                <a:ea typeface="Times New Roman" panose="02020603050405020304" pitchFamily="18" charset="0"/>
              </a:rPr>
              <a:t> Göbeklitepe gibi kazdıkça bütün Şanlıurfa bölgesine yayılmış kültürel miras nedeniyle nüfusun yoğun olduğu alanlarda sadece meteorolojik değil, jeolojik risklerin, tarihi eserlerde olabilecek radyoaktif, asbest gibi  unsurların da bütünleşik dikkate alınarak güvenli korumanın tarihi eserler kadar ziyaretçi ve personel için de sağlanması,</a:t>
            </a:r>
          </a:p>
          <a:p>
            <a:pPr marL="228600" algn="just"/>
            <a:r>
              <a:rPr lang="tr-TR" sz="2400" b="1" dirty="0">
                <a:effectLst/>
                <a:latin typeface="Times New Roman" panose="02020603050405020304" pitchFamily="18" charset="0"/>
                <a:ea typeface="Times New Roman" panose="02020603050405020304" pitchFamily="18" charset="0"/>
              </a:rPr>
              <a:t>Bölgesel koordinasyon:</a:t>
            </a:r>
            <a:r>
              <a:rPr lang="tr-TR" sz="2400" dirty="0">
                <a:effectLst/>
                <a:latin typeface="Times New Roman" panose="02020603050405020304" pitchFamily="18" charset="0"/>
                <a:ea typeface="Times New Roman" panose="02020603050405020304" pitchFamily="18" charset="0"/>
              </a:rPr>
              <a:t> Şanlıurfa, Diyarbakır, Adıyaman ve Gaziantep illerinin afet risk planlarının ortak senaryolarla uyumlu hale getirilmesi önerilebilir. </a:t>
            </a:r>
          </a:p>
          <a:p>
            <a:endParaRPr lang="tr-TR" dirty="0"/>
          </a:p>
        </p:txBody>
      </p:sp>
      <p:sp>
        <p:nvSpPr>
          <p:cNvPr id="2" name="Metin kutusu 1">
            <a:extLst>
              <a:ext uri="{FF2B5EF4-FFF2-40B4-BE49-F238E27FC236}">
                <a16:creationId xmlns:a16="http://schemas.microsoft.com/office/drawing/2014/main" id="{B30DB84A-BBBC-48BE-A1F9-93DC867263C9}"/>
              </a:ext>
            </a:extLst>
          </p:cNvPr>
          <p:cNvSpPr txBox="1"/>
          <p:nvPr/>
        </p:nvSpPr>
        <p:spPr>
          <a:xfrm>
            <a:off x="3260785" y="189781"/>
            <a:ext cx="6211019" cy="646331"/>
          </a:xfrm>
          <a:prstGeom prst="rect">
            <a:avLst/>
          </a:prstGeom>
          <a:noFill/>
        </p:spPr>
        <p:txBody>
          <a:bodyPr wrap="square" rtlCol="0">
            <a:spAutoFit/>
          </a:bodyPr>
          <a:lstStyle/>
          <a:p>
            <a:r>
              <a:rPr lang="tr-TR" sz="3600" dirty="0">
                <a:highlight>
                  <a:srgbClr val="FFFF00"/>
                </a:highlight>
              </a:rPr>
              <a:t>RİSK YÖNETİMİ </a:t>
            </a:r>
          </a:p>
        </p:txBody>
      </p:sp>
    </p:spTree>
    <p:extLst>
      <p:ext uri="{BB962C8B-B14F-4D97-AF65-F5344CB8AC3E}">
        <p14:creationId xmlns:p14="http://schemas.microsoft.com/office/powerpoint/2010/main" val="2291961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80BAFC9-367E-4D19-B8A9-0F05EBC658D3}"/>
              </a:ext>
            </a:extLst>
          </p:cNvPr>
          <p:cNvSpPr>
            <a:spLocks noGrp="1"/>
          </p:cNvSpPr>
          <p:nvPr>
            <p:ph idx="1"/>
          </p:nvPr>
        </p:nvSpPr>
        <p:spPr>
          <a:xfrm>
            <a:off x="838200" y="741872"/>
            <a:ext cx="10515600" cy="5435091"/>
          </a:xfrm>
        </p:spPr>
        <p:txBody>
          <a:bodyPr>
            <a:normAutofit fontScale="47500" lnSpcReduction="20000"/>
          </a:bodyPr>
          <a:lstStyle/>
          <a:p>
            <a:pPr marL="6350" marR="147955" indent="-6985" algn="just">
              <a:lnSpc>
                <a:spcPct val="149000"/>
              </a:lnSpc>
              <a:spcAft>
                <a:spcPts val="20"/>
              </a:spcAft>
            </a:pPr>
            <a:r>
              <a:rPr lang="tr-TR" sz="4200" dirty="0">
                <a:solidFill>
                  <a:srgbClr val="000000"/>
                </a:solidFill>
                <a:effectLst/>
                <a:latin typeface="Times New Roman" panose="02020603050405020304" pitchFamily="18" charset="0"/>
                <a:ea typeface="Times New Roman" panose="02020603050405020304" pitchFamily="18" charset="0"/>
              </a:rPr>
              <a:t>Müzeler de dahil olmak üzere miras alanları, ikili zorlukla karşı karşıyadır: </a:t>
            </a:r>
          </a:p>
          <a:p>
            <a:pPr marL="6350" marR="147955" indent="-6985" algn="just">
              <a:lnSpc>
                <a:spcPct val="149000"/>
              </a:lnSpc>
              <a:spcAft>
                <a:spcPts val="20"/>
              </a:spcAft>
            </a:pPr>
            <a:r>
              <a:rPr lang="tr-TR" sz="4200" dirty="0">
                <a:solidFill>
                  <a:srgbClr val="000000"/>
                </a:solidFill>
                <a:effectLst/>
                <a:latin typeface="Times New Roman" panose="02020603050405020304" pitchFamily="18" charset="0"/>
                <a:ea typeface="Times New Roman" panose="02020603050405020304" pitchFamily="18" charset="0"/>
              </a:rPr>
              <a:t>kültürel ve tarihi eserleri korurken, </a:t>
            </a:r>
          </a:p>
          <a:p>
            <a:pPr marL="6350" marR="147955" indent="-6985" algn="just">
              <a:lnSpc>
                <a:spcPct val="149000"/>
              </a:lnSpc>
              <a:spcAft>
                <a:spcPts val="20"/>
              </a:spcAft>
            </a:pPr>
            <a:r>
              <a:rPr lang="tr-TR" sz="5900" b="1" dirty="0">
                <a:solidFill>
                  <a:srgbClr val="000000"/>
                </a:solidFill>
                <a:effectLst/>
                <a:latin typeface="Times New Roman" panose="02020603050405020304" pitchFamily="18" charset="0"/>
                <a:ea typeface="Times New Roman" panose="02020603050405020304" pitchFamily="18" charset="0"/>
              </a:rPr>
              <a:t>arkeologların</a:t>
            </a:r>
          </a:p>
          <a:p>
            <a:pPr marL="6350" marR="147955" indent="-6985" algn="just">
              <a:lnSpc>
                <a:spcPct val="149000"/>
              </a:lnSpc>
              <a:spcAft>
                <a:spcPts val="20"/>
              </a:spcAft>
            </a:pPr>
            <a:r>
              <a:rPr lang="tr-TR" sz="5900" b="1" dirty="0">
                <a:solidFill>
                  <a:srgbClr val="000000"/>
                </a:solidFill>
                <a:effectLst/>
                <a:latin typeface="Times New Roman" panose="02020603050405020304" pitchFamily="18" charset="0"/>
                <a:ea typeface="Times New Roman" panose="02020603050405020304" pitchFamily="18" charset="0"/>
              </a:rPr>
              <a:t>işçilerin ve ziyaretçilerin sağlık ve güvenliğini sağlamak. </a:t>
            </a:r>
          </a:p>
          <a:p>
            <a:pPr marL="6350" marR="147955" indent="-6985" algn="just">
              <a:lnSpc>
                <a:spcPct val="149000"/>
              </a:lnSpc>
              <a:spcAft>
                <a:spcPts val="20"/>
              </a:spcAft>
            </a:pPr>
            <a:r>
              <a:rPr lang="tr-TR" sz="4200" dirty="0">
                <a:solidFill>
                  <a:srgbClr val="000000"/>
                </a:solidFill>
                <a:effectLst/>
                <a:latin typeface="Times New Roman" panose="02020603050405020304" pitchFamily="18" charset="0"/>
                <a:ea typeface="Times New Roman" panose="02020603050405020304" pitchFamily="18" charset="0"/>
              </a:rPr>
              <a:t>Şu anda, asbest izleme çalışmaları, asbest içeren malzemelerin (ACM) harekete geçirilmesinin ardından havaya lif salınımı potansiyelini değerlendirmeye odaklanmaktadır. Ancak, daha az araştırılmış bir konu, asbestin birincil malzeme veya ikincil bileşen olarak kullanıldığı, taşınabilir ve taşınmaz eserlerin ele alınması, restorasyonu, korunması ve sergilenmesidir. Bu çalışmada genelde ihmal edilen ancak bir risk faktörü olarak asbest konusu güvenlik nedeniyle, bir satır hatırlatılmıştır. </a:t>
            </a:r>
            <a:endParaRPr lang="tr-TR" dirty="0"/>
          </a:p>
        </p:txBody>
      </p:sp>
      <p:sp>
        <p:nvSpPr>
          <p:cNvPr id="2" name="Metin kutusu 1">
            <a:extLst>
              <a:ext uri="{FF2B5EF4-FFF2-40B4-BE49-F238E27FC236}">
                <a16:creationId xmlns:a16="http://schemas.microsoft.com/office/drawing/2014/main" id="{C028F40C-FDCD-4AD8-88C6-37B8294496F4}"/>
              </a:ext>
            </a:extLst>
          </p:cNvPr>
          <p:cNvSpPr txBox="1"/>
          <p:nvPr/>
        </p:nvSpPr>
        <p:spPr>
          <a:xfrm>
            <a:off x="3657600" y="120770"/>
            <a:ext cx="5158596" cy="560267"/>
          </a:xfrm>
          <a:prstGeom prst="rect">
            <a:avLst/>
          </a:prstGeom>
          <a:noFill/>
        </p:spPr>
        <p:txBody>
          <a:bodyPr wrap="square" rtlCol="0">
            <a:spAutoFit/>
          </a:bodyPr>
          <a:lstStyle/>
          <a:p>
            <a:endParaRPr lang="tr-TR" dirty="0"/>
          </a:p>
        </p:txBody>
      </p:sp>
      <p:sp>
        <p:nvSpPr>
          <p:cNvPr id="4" name="Metin kutusu 3">
            <a:extLst>
              <a:ext uri="{FF2B5EF4-FFF2-40B4-BE49-F238E27FC236}">
                <a16:creationId xmlns:a16="http://schemas.microsoft.com/office/drawing/2014/main" id="{54F44518-3028-49DE-8C71-0B0C8A81E5AF}"/>
              </a:ext>
            </a:extLst>
          </p:cNvPr>
          <p:cNvSpPr txBox="1"/>
          <p:nvPr/>
        </p:nvSpPr>
        <p:spPr>
          <a:xfrm>
            <a:off x="3260785" y="189781"/>
            <a:ext cx="6211019" cy="646331"/>
          </a:xfrm>
          <a:prstGeom prst="rect">
            <a:avLst/>
          </a:prstGeom>
          <a:noFill/>
        </p:spPr>
        <p:txBody>
          <a:bodyPr wrap="square" rtlCol="0">
            <a:spAutoFit/>
          </a:bodyPr>
          <a:lstStyle/>
          <a:p>
            <a:r>
              <a:rPr lang="tr-TR" sz="3600" dirty="0">
                <a:highlight>
                  <a:srgbClr val="FFFF00"/>
                </a:highlight>
              </a:rPr>
              <a:t>RİSK YÖNETİMİ </a:t>
            </a:r>
          </a:p>
        </p:txBody>
      </p:sp>
    </p:spTree>
    <p:extLst>
      <p:ext uri="{BB962C8B-B14F-4D97-AF65-F5344CB8AC3E}">
        <p14:creationId xmlns:p14="http://schemas.microsoft.com/office/powerpoint/2010/main" val="3230947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6A1AA6-D9E3-4B9A-A79C-D1322D15467E}"/>
              </a:ext>
            </a:extLst>
          </p:cNvPr>
          <p:cNvSpPr>
            <a:spLocks noGrp="1"/>
          </p:cNvSpPr>
          <p:nvPr>
            <p:ph type="title"/>
          </p:nvPr>
        </p:nvSpPr>
        <p:spPr/>
        <p:txBody>
          <a:bodyPr/>
          <a:lstStyle/>
          <a:p>
            <a:r>
              <a:rPr lang="tr-TR" dirty="0"/>
              <a:t>Özetlemek gerekirse; </a:t>
            </a:r>
          </a:p>
        </p:txBody>
      </p:sp>
      <p:sp>
        <p:nvSpPr>
          <p:cNvPr id="3" name="İçerik Yer Tutucusu 2">
            <a:extLst>
              <a:ext uri="{FF2B5EF4-FFF2-40B4-BE49-F238E27FC236}">
                <a16:creationId xmlns:a16="http://schemas.microsoft.com/office/drawing/2014/main" id="{0932E13D-D4D5-4730-972B-21F70CFE5254}"/>
              </a:ext>
            </a:extLst>
          </p:cNvPr>
          <p:cNvSpPr>
            <a:spLocks noGrp="1"/>
          </p:cNvSpPr>
          <p:nvPr>
            <p:ph idx="1"/>
          </p:nvPr>
        </p:nvSpPr>
        <p:spPr/>
        <p:txBody>
          <a:bodyPr/>
          <a:lstStyle/>
          <a:p>
            <a:pPr marL="0" indent="0">
              <a:buNone/>
            </a:pPr>
            <a:endParaRPr lang="tr-TR" dirty="0"/>
          </a:p>
          <a:p>
            <a:r>
              <a:rPr lang="tr-TR" dirty="0"/>
              <a:t>Bir yapıyı bulunduğu coğrafyadan koparmak, onun tarihsel ve kültürel anlamını zayıflatabilse de afet ve kamu yatırımları(baraj) nedeniyle farklı yerlere güvenlik nedeniyle taşınabilmektedir. </a:t>
            </a:r>
          </a:p>
          <a:p>
            <a:r>
              <a:rPr lang="tr-TR" dirty="0">
                <a:highlight>
                  <a:srgbClr val="FFFF00"/>
                </a:highlight>
              </a:rPr>
              <a:t>Kültür varlıklarında en önemli endişe afet kaynaklı bozulmalar, yok olmalar ve kendi arkeologlarımızdan uzman personel olarak yeterince yararlanılamaması öne çıkmaktadır. </a:t>
            </a:r>
          </a:p>
        </p:txBody>
      </p:sp>
    </p:spTree>
    <p:extLst>
      <p:ext uri="{BB962C8B-B14F-4D97-AF65-F5344CB8AC3E}">
        <p14:creationId xmlns:p14="http://schemas.microsoft.com/office/powerpoint/2010/main" val="914819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fontScale="92500"/>
          </a:bodyPr>
          <a:lstStyle/>
          <a:p>
            <a:pPr marL="6985" marR="147320" indent="-6985" algn="just">
              <a:lnSpc>
                <a:spcPct val="149000"/>
              </a:lnSpc>
              <a:spcAft>
                <a:spcPts val="20"/>
              </a:spcAft>
            </a:pPr>
            <a:r>
              <a:rPr lang="tr-TR" sz="1800" dirty="0">
                <a:solidFill>
                  <a:srgbClr val="000000"/>
                </a:solidFill>
                <a:effectLst/>
                <a:latin typeface="Times New Roman" panose="02020603050405020304" pitchFamily="18" charset="0"/>
                <a:ea typeface="Times New Roman" panose="02020603050405020304" pitchFamily="18" charset="0"/>
              </a:rPr>
              <a:t>Son yıllara ilgimizi yönelttiğimizde, Meteoroloji Genel Müdürlüğü kayıtlarında özellikle 2019, 2022 ve 2023 ve 2025 yıllarında ülkemizde ve bölgede şiddetli rüzgâr ve fırtına olayları rapor edilmiştir. Türkiye’de 2019 yılında meteorolojik afetler olarak fırtına ve sel olgusu ,  en fazla Antalya, Mersin, Balıkesir, Ordu ve Muğla, Şanlıurfa ve İzmir illerinde meydana gelmiştir . 2019 yılı Meteorolojik Afetler Değerlendirmesi Raporuna göre, Şanlıurfa’da yaşanan afetler özellikle </a:t>
            </a:r>
            <a:r>
              <a:rPr lang="tr-TR" sz="1800" b="1" dirty="0">
                <a:solidFill>
                  <a:srgbClr val="000000"/>
                </a:solidFill>
                <a:effectLst/>
                <a:latin typeface="Times New Roman" panose="02020603050405020304" pitchFamily="18" charset="0"/>
                <a:ea typeface="Times New Roman" panose="02020603050405020304" pitchFamily="18" charset="0"/>
              </a:rPr>
              <a:t>şiddetli yağış ve sel olaylarıdır. Kayda giren veriler aşağıda özetlenmiştir.</a:t>
            </a:r>
          </a:p>
          <a:p>
            <a:pPr marL="6985" marR="147320" indent="-6985" algn="just">
              <a:lnSpc>
                <a:spcPct val="149000"/>
              </a:lnSpc>
              <a:spcAft>
                <a:spcPts val="20"/>
              </a:spcAft>
            </a:pPr>
            <a:endParaRPr lang="tr-TR" sz="1800" dirty="0">
              <a:solidFill>
                <a:srgbClr val="000000"/>
              </a:solidFill>
              <a:effectLst/>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tr-TR" sz="2400" b="1" dirty="0">
                <a:effectLst/>
                <a:latin typeface="Times New Roman" panose="02020603050405020304" pitchFamily="18" charset="0"/>
                <a:ea typeface="Times New Roman" panose="02020603050405020304" pitchFamily="18" charset="0"/>
              </a:rPr>
              <a:t>Türkiye genelinde 2019’da 936 meteorolojik afet</a:t>
            </a:r>
            <a:r>
              <a:rPr lang="tr-TR" sz="2400" dirty="0">
                <a:effectLst/>
                <a:latin typeface="Times New Roman" panose="02020603050405020304" pitchFamily="18" charset="0"/>
                <a:ea typeface="Times New Roman" panose="02020603050405020304" pitchFamily="18" charset="0"/>
              </a:rPr>
              <a:t> rapor edilmiştir; bunların en büyük kısmını </a:t>
            </a:r>
            <a:r>
              <a:rPr lang="tr-TR" sz="2400" b="1" dirty="0">
                <a:effectLst/>
                <a:latin typeface="Times New Roman" panose="02020603050405020304" pitchFamily="18" charset="0"/>
                <a:ea typeface="Times New Roman" panose="02020603050405020304" pitchFamily="18" charset="0"/>
              </a:rPr>
              <a:t>şiddetli yağış/sel (%36) </a:t>
            </a:r>
            <a:r>
              <a:rPr lang="tr-TR" sz="2400" dirty="0">
                <a:effectLst/>
                <a:latin typeface="Times New Roman" panose="02020603050405020304" pitchFamily="18" charset="0"/>
                <a:ea typeface="Times New Roman" panose="02020603050405020304" pitchFamily="18" charset="0"/>
              </a:rPr>
              <a:t>ve</a:t>
            </a:r>
            <a:r>
              <a:rPr lang="tr-TR" sz="2400" b="1" dirty="0">
                <a:effectLst/>
                <a:latin typeface="Times New Roman" panose="02020603050405020304" pitchFamily="18" charset="0"/>
                <a:ea typeface="Times New Roman" panose="02020603050405020304" pitchFamily="18" charset="0"/>
              </a:rPr>
              <a:t> fırtına (%27)</a:t>
            </a:r>
            <a:r>
              <a:rPr lang="tr-TR" sz="2400" dirty="0">
                <a:effectLst/>
                <a:latin typeface="Times New Roman" panose="02020603050405020304" pitchFamily="18" charset="0"/>
                <a:ea typeface="Times New Roman" panose="02020603050405020304" pitchFamily="18" charset="0"/>
              </a:rPr>
              <a:t> oluşturmuştur.</a:t>
            </a:r>
          </a:p>
          <a:p>
            <a:pPr marL="342900" lvl="0" indent="-342900" algn="just">
              <a:buSzPts val="1000"/>
              <a:buFont typeface="Symbol" panose="05050102010706020507" pitchFamily="18" charset="2"/>
              <a:buChar char=""/>
              <a:tabLst>
                <a:tab pos="457200" algn="l"/>
              </a:tabLst>
            </a:pPr>
            <a:r>
              <a:rPr lang="tr-TR" sz="2400" b="1" dirty="0">
                <a:effectLst/>
                <a:latin typeface="Times New Roman" panose="02020603050405020304" pitchFamily="18" charset="0"/>
                <a:ea typeface="Times New Roman" panose="02020603050405020304" pitchFamily="18" charset="0"/>
              </a:rPr>
              <a:t>Kış mevsiminde</a:t>
            </a:r>
            <a:r>
              <a:rPr lang="tr-TR" sz="2400" dirty="0">
                <a:effectLst/>
                <a:latin typeface="Times New Roman" panose="02020603050405020304" pitchFamily="18" charset="0"/>
                <a:ea typeface="Times New Roman" panose="02020603050405020304" pitchFamily="18" charset="0"/>
              </a:rPr>
              <a:t> şiddetli yağış ve sel afetleri en çok İzmir, Antalya ve </a:t>
            </a:r>
            <a:r>
              <a:rPr lang="tr-TR" sz="2400" b="1" dirty="0">
                <a:effectLst/>
                <a:latin typeface="Times New Roman" panose="02020603050405020304" pitchFamily="18" charset="0"/>
                <a:ea typeface="Times New Roman" panose="02020603050405020304" pitchFamily="18" charset="0"/>
              </a:rPr>
              <a:t>Şanlıurfa’da </a:t>
            </a:r>
            <a:r>
              <a:rPr lang="tr-TR" sz="2400" dirty="0">
                <a:effectLst/>
                <a:latin typeface="Times New Roman" panose="02020603050405020304" pitchFamily="18" charset="0"/>
                <a:ea typeface="Times New Roman" panose="02020603050405020304" pitchFamily="18" charset="0"/>
              </a:rPr>
              <a:t>görülmüştür. Bu da Urfa’nın 2019’da afet listesinde özellikle </a:t>
            </a:r>
            <a:r>
              <a:rPr lang="tr-TR" sz="2400" b="1" dirty="0">
                <a:effectLst/>
                <a:latin typeface="Times New Roman" panose="02020603050405020304" pitchFamily="18" charset="0"/>
                <a:ea typeface="Times New Roman" panose="02020603050405020304" pitchFamily="18" charset="0"/>
              </a:rPr>
              <a:t>kış aylarında “şiddetli yağış/sel” başlığı altında sel ve su baskınlarıyla öne çıktığını</a:t>
            </a:r>
            <a:r>
              <a:rPr lang="tr-TR" sz="2400" dirty="0">
                <a:effectLst/>
                <a:latin typeface="Times New Roman" panose="02020603050405020304" pitchFamily="18" charset="0"/>
                <a:ea typeface="Times New Roman" panose="02020603050405020304" pitchFamily="18" charset="0"/>
              </a:rPr>
              <a:t> göstermektedir. Aynı dönemlerde de fırtına olduğu anlaşılmaktadır. </a:t>
            </a:r>
          </a:p>
          <a:p>
            <a:pPr marL="342900" lvl="0" indent="-342900" algn="just">
              <a:buSzPts val="1000"/>
              <a:buFont typeface="Symbol" panose="05050102010706020507" pitchFamily="18" charset="2"/>
              <a:buChar char=""/>
              <a:tabLst>
                <a:tab pos="457200" algn="l"/>
              </a:tabLst>
            </a:pPr>
            <a:endParaRPr lang="tr-TR" sz="2400" dirty="0">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endParaRPr lang="tr-TR" sz="1800" dirty="0">
              <a:effectLst/>
              <a:latin typeface="Times New Roman" panose="02020603050405020304" pitchFamily="18" charset="0"/>
              <a:ea typeface="Times New Roman" panose="02020603050405020304" pitchFamily="18" charset="0"/>
            </a:endParaRPr>
          </a:p>
          <a:p>
            <a:pPr marL="6985" marR="147320" indent="-6985" algn="just">
              <a:spcAft>
                <a:spcPts val="0"/>
              </a:spcAft>
            </a:pPr>
            <a:r>
              <a:rPr lang="tr-TR" sz="1800" dirty="0">
                <a:solidFill>
                  <a:srgbClr val="000000"/>
                </a:solidFill>
                <a:effectLst/>
                <a:latin typeface="Times New Roman" panose="02020603050405020304" pitchFamily="18" charset="0"/>
                <a:ea typeface="Times New Roman" panose="02020603050405020304" pitchFamily="18" charset="0"/>
              </a:rPr>
              <a:t>2019 yılı Meteorolojik Afetler Değerlendirmesi , (</a:t>
            </a:r>
            <a:r>
              <a:rPr lang="tr-TR" sz="1800" dirty="0" err="1">
                <a:solidFill>
                  <a:srgbClr val="000000"/>
                </a:solidFill>
                <a:effectLst/>
                <a:latin typeface="Times New Roman" panose="02020603050405020304" pitchFamily="18" charset="0"/>
                <a:ea typeface="Times New Roman" panose="02020603050405020304" pitchFamily="18" charset="0"/>
              </a:rPr>
              <a:t>Tarim</a:t>
            </a:r>
            <a:r>
              <a:rPr lang="tr-TR" sz="1800" dirty="0">
                <a:solidFill>
                  <a:srgbClr val="000000"/>
                </a:solidFill>
                <a:effectLst/>
                <a:latin typeface="Times New Roman" panose="02020603050405020304" pitchFamily="18" charset="0"/>
                <a:ea typeface="Times New Roman" panose="02020603050405020304" pitchFamily="18" charset="0"/>
              </a:rPr>
              <a:t> ve Orman </a:t>
            </a:r>
            <a:r>
              <a:rPr lang="tr-TR" sz="1800" dirty="0" err="1">
                <a:solidFill>
                  <a:srgbClr val="000000"/>
                </a:solidFill>
                <a:effectLst/>
                <a:latin typeface="Times New Roman" panose="02020603050405020304" pitchFamily="18" charset="0"/>
                <a:ea typeface="Times New Roman" panose="02020603050405020304" pitchFamily="18" charset="0"/>
              </a:rPr>
              <a:t>Bak.Meteoroloji</a:t>
            </a:r>
            <a:r>
              <a:rPr lang="tr-TR" sz="1800" dirty="0">
                <a:solidFill>
                  <a:srgbClr val="000000"/>
                </a:solidFill>
                <a:effectLst/>
                <a:latin typeface="Times New Roman" panose="02020603050405020304" pitchFamily="18" charset="0"/>
                <a:ea typeface="Times New Roman" panose="02020603050405020304" pitchFamily="18" charset="0"/>
              </a:rPr>
              <a:t> Genel </a:t>
            </a:r>
            <a:r>
              <a:rPr lang="tr-TR" sz="1800" dirty="0" err="1">
                <a:solidFill>
                  <a:srgbClr val="000000"/>
                </a:solidFill>
                <a:effectLst/>
                <a:latin typeface="Times New Roman" panose="02020603050405020304" pitchFamily="18" charset="0"/>
                <a:ea typeface="Times New Roman" panose="02020603050405020304" pitchFamily="18" charset="0"/>
              </a:rPr>
              <a:t>Müd</a:t>
            </a:r>
            <a:r>
              <a:rPr lang="tr-TR" sz="1800" dirty="0">
                <a:solidFill>
                  <a:srgbClr val="000000"/>
                </a:solidFill>
                <a:effectLst/>
                <a:latin typeface="Times New Roman" panose="02020603050405020304" pitchFamily="18" charset="0"/>
                <a:ea typeface="Times New Roman" panose="02020603050405020304" pitchFamily="18" charset="0"/>
              </a:rPr>
              <a:t>). s.29,31</a:t>
            </a:r>
          </a:p>
          <a:p>
            <a:pPr marL="6985" marR="147320" indent="-6985" algn="just">
              <a:spcAft>
                <a:spcPts val="0"/>
              </a:spcAft>
            </a:pPr>
            <a:r>
              <a:rPr lang="tr-TR" sz="1800" dirty="0">
                <a:solidFill>
                  <a:srgbClr val="000000"/>
                </a:solidFill>
                <a:effectLst/>
                <a:latin typeface="Times New Roman" panose="02020603050405020304" pitchFamily="18" charset="0"/>
                <a:ea typeface="Times New Roman" panose="02020603050405020304" pitchFamily="18" charset="0"/>
              </a:rPr>
              <a:t>2019 yılı Meteorolojik Afetler Değerlendirmesi , s.44, Şekil.58</a:t>
            </a:r>
          </a:p>
          <a:p>
            <a:pPr marL="6350" marR="147955" indent="-5715" algn="just"/>
            <a:r>
              <a:rPr lang="tr-TR" sz="1800" dirty="0">
                <a:solidFill>
                  <a:srgbClr val="000000"/>
                </a:solidFill>
                <a:effectLst/>
                <a:latin typeface="Times New Roman" panose="02020603050405020304" pitchFamily="18" charset="0"/>
                <a:ea typeface="Times New Roman" panose="02020603050405020304" pitchFamily="18" charset="0"/>
              </a:rPr>
              <a:t>2019 yılı Meteorolojik Afetler Değerlendirmesi, s. 36, Şekil. 46</a:t>
            </a:r>
          </a:p>
          <a:p>
            <a:endParaRPr lang="tr-TR" dirty="0"/>
          </a:p>
        </p:txBody>
      </p:sp>
    </p:spTree>
    <p:extLst>
      <p:ext uri="{BB962C8B-B14F-4D97-AF65-F5344CB8AC3E}">
        <p14:creationId xmlns:p14="http://schemas.microsoft.com/office/powerpoint/2010/main" val="2606896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79894" y="1276709"/>
            <a:ext cx="10473906" cy="5400136"/>
          </a:xfrm>
        </p:spPr>
        <p:txBody>
          <a:bodyPr>
            <a:normAutofit fontScale="77500" lnSpcReduction="20000"/>
          </a:bodyPr>
          <a:lstStyle/>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2010 yılında</a:t>
            </a:r>
            <a:r>
              <a:rPr lang="tr-TR" sz="1800" dirty="0">
                <a:effectLst/>
                <a:latin typeface="Times New Roman" panose="02020603050405020304" pitchFamily="18" charset="0"/>
                <a:ea typeface="Times New Roman" panose="02020603050405020304" pitchFamily="18" charset="0"/>
              </a:rPr>
              <a:t> kış aylarında meydana gelen sel baskınlarıyla birlikte kuvvetli rüzgâr ve fırtına, </a:t>
            </a:r>
          </a:p>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2013 yılında</a:t>
            </a:r>
            <a:r>
              <a:rPr lang="tr-TR" sz="1800" dirty="0">
                <a:effectLst/>
                <a:latin typeface="Times New Roman" panose="02020603050405020304" pitchFamily="18" charset="0"/>
                <a:ea typeface="Times New Roman" panose="02020603050405020304" pitchFamily="18" charset="0"/>
              </a:rPr>
              <a:t> ilkbaharda görülen sel olayları, fırtına ve dolu ile eş zamanlı olarak raporlanmıştır,</a:t>
            </a:r>
          </a:p>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2015 yılında</a:t>
            </a:r>
            <a:r>
              <a:rPr lang="tr-TR" sz="1800" dirty="0">
                <a:effectLst/>
                <a:latin typeface="Times New Roman" panose="02020603050405020304" pitchFamily="18" charset="0"/>
                <a:ea typeface="Times New Roman" panose="02020603050405020304" pitchFamily="18" charset="0"/>
              </a:rPr>
              <a:t> yaz aylarında ani sel baskınları yaşanırken, aynı dönemde fırtına ve hortum vakaları da Güneydoğu Anadolu’da etkili olmuştur,</a:t>
            </a:r>
          </a:p>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2018 yılında</a:t>
            </a:r>
            <a:r>
              <a:rPr lang="tr-TR" sz="1800" dirty="0">
                <a:effectLst/>
                <a:latin typeface="Times New Roman" panose="02020603050405020304" pitchFamily="18" charset="0"/>
                <a:ea typeface="Times New Roman" panose="02020603050405020304" pitchFamily="18" charset="0"/>
              </a:rPr>
              <a:t> Mart ve Nisan aylarında meydana gelen sel olayları, fırtına ve dolu ile birlikte tarım alanlarında ciddi zararlara yol açmıştır,</a:t>
            </a:r>
          </a:p>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2019 yılı</a:t>
            </a:r>
            <a:r>
              <a:rPr lang="tr-TR" sz="1800" dirty="0">
                <a:effectLst/>
                <a:latin typeface="Times New Roman" panose="02020603050405020304" pitchFamily="18" charset="0"/>
                <a:ea typeface="Times New Roman" panose="02020603050405020304" pitchFamily="18" charset="0"/>
              </a:rPr>
              <a:t> Ocak Şanlıurfa’da bu iki afet aynı anda yaşanmıştır.</a:t>
            </a:r>
          </a:p>
          <a:p>
            <a:pPr marL="342900" lvl="0" indent="-342900" algn="just">
              <a:buSzPts val="1000"/>
              <a:buFont typeface="Symbol" panose="05050102010706020507" pitchFamily="18" charset="2"/>
              <a:buChar char=""/>
              <a:tabLst>
                <a:tab pos="457200" algn="l"/>
              </a:tabLst>
            </a:pPr>
            <a:r>
              <a:rPr lang="tr-TR" sz="1800" b="1" dirty="0">
                <a:effectLst/>
                <a:latin typeface="Times New Roman" panose="02020603050405020304" pitchFamily="18" charset="0"/>
                <a:ea typeface="Times New Roman" panose="02020603050405020304" pitchFamily="18" charset="0"/>
              </a:rPr>
              <a:t>2020 yılında</a:t>
            </a:r>
            <a:r>
              <a:rPr lang="tr-TR" sz="1800" dirty="0">
                <a:effectLst/>
                <a:latin typeface="Times New Roman" panose="02020603050405020304" pitchFamily="18" charset="0"/>
                <a:ea typeface="Times New Roman" panose="02020603050405020304" pitchFamily="18" charset="0"/>
              </a:rPr>
              <a:t> Mart, Nisan aylarında görülen sel olayları, fırtına ve kuvvetli rüzgâr ile eş zamanlı olarak raporlanmıştır.</a:t>
            </a:r>
          </a:p>
          <a:p>
            <a:pPr marL="342900" marR="147955" lvl="0" indent="-342900" algn="just">
              <a:lnSpc>
                <a:spcPct val="149000"/>
              </a:lnSpc>
              <a:spcAft>
                <a:spcPts val="20"/>
              </a:spcAft>
              <a:buSzPts val="1000"/>
              <a:buFont typeface="Symbol" panose="05050102010706020507" pitchFamily="18" charset="2"/>
              <a:buChar char=""/>
              <a:tabLst>
                <a:tab pos="457200" algn="l"/>
              </a:tabLst>
            </a:pPr>
            <a:r>
              <a:rPr lang="tr-TR" sz="1800" b="1" dirty="0">
                <a:solidFill>
                  <a:srgbClr val="000000"/>
                </a:solidFill>
                <a:effectLst/>
                <a:latin typeface="Times New Roman" panose="02020603050405020304" pitchFamily="18" charset="0"/>
                <a:ea typeface="Times New Roman" panose="02020603050405020304" pitchFamily="18" charset="0"/>
              </a:rPr>
              <a:t>2021 yılı</a:t>
            </a:r>
            <a:r>
              <a:rPr lang="tr-TR" sz="1800" dirty="0">
                <a:solidFill>
                  <a:srgbClr val="000000"/>
                </a:solidFill>
                <a:effectLst/>
                <a:latin typeface="Times New Roman" panose="02020603050405020304" pitchFamily="18" charset="0"/>
                <a:ea typeface="Times New Roman" panose="02020603050405020304" pitchFamily="18" charset="0"/>
              </a:rPr>
              <a:t> meteorolojik değerlendirmesinde Şanlıurfa için bir önemli afet vakası sel, fırtına gibi kayıtlara girmemiştir . </a:t>
            </a:r>
          </a:p>
          <a:p>
            <a:pPr marL="342900" marR="147955" lvl="0" indent="-342900" algn="just">
              <a:lnSpc>
                <a:spcPct val="149000"/>
              </a:lnSpc>
              <a:spcAft>
                <a:spcPts val="20"/>
              </a:spcAft>
              <a:buSzPts val="1000"/>
              <a:buFont typeface="Symbol" panose="05050102010706020507" pitchFamily="18" charset="2"/>
              <a:buChar char=""/>
              <a:tabLst>
                <a:tab pos="457200" algn="l"/>
              </a:tabLst>
            </a:pPr>
            <a:r>
              <a:rPr lang="tr-TR" sz="1800" dirty="0">
                <a:solidFill>
                  <a:srgbClr val="000000"/>
                </a:solidFill>
                <a:effectLst/>
                <a:latin typeface="Times New Roman" panose="02020603050405020304" pitchFamily="18" charset="0"/>
                <a:ea typeface="Times New Roman" panose="02020603050405020304" pitchFamily="18" charset="0"/>
              </a:rPr>
              <a:t>2023 yılı (büyük sel felaketi) ve </a:t>
            </a:r>
          </a:p>
          <a:p>
            <a:pPr marL="342900" marR="147955" lvl="0" indent="-342900" algn="just">
              <a:lnSpc>
                <a:spcPct val="149000"/>
              </a:lnSpc>
              <a:spcAft>
                <a:spcPts val="20"/>
              </a:spcAft>
              <a:buSzPts val="1000"/>
              <a:buFont typeface="Symbol" panose="05050102010706020507" pitchFamily="18" charset="2"/>
              <a:buChar char=""/>
              <a:tabLst>
                <a:tab pos="457200" algn="l"/>
              </a:tabLst>
            </a:pPr>
            <a:r>
              <a:rPr lang="tr-TR" sz="1800" dirty="0">
                <a:solidFill>
                  <a:srgbClr val="000000"/>
                </a:solidFill>
                <a:effectLst/>
                <a:latin typeface="Times New Roman" panose="02020603050405020304" pitchFamily="18" charset="0"/>
                <a:ea typeface="Times New Roman" panose="02020603050405020304" pitchFamily="18" charset="0"/>
              </a:rPr>
              <a:t>2025 yılı (eş zamanlı fırtına uyarıları) kritik yıllar olup , Meteoroloji Genel Müdürlüğü’nün uyarılarında, sel ve fırtınanın birlikte görülme ihtimali sürekli vurgulanmıştır. </a:t>
            </a:r>
          </a:p>
          <a:p>
            <a:pPr algn="l"/>
            <a:r>
              <a:rPr lang="tr-TR" sz="1400" b="0" i="0" dirty="0">
                <a:solidFill>
                  <a:srgbClr val="111111"/>
                </a:solidFill>
                <a:effectLst/>
                <a:latin typeface="Roboto" panose="02000000000000000000" pitchFamily="2" charset="0"/>
              </a:rPr>
              <a:t>12.02.2026 Perşembe) akşam saatlerinden itibaren Şanlıurfa’nın kuzeyinde, özellikle Siverek ve Karacadağ çevrelerinde beklenen yağışların yer yer kuvvetli yağmur </a:t>
            </a:r>
          </a:p>
          <a:p>
            <a:pPr algn="l"/>
            <a:r>
              <a:rPr lang="tr-TR" sz="1400" b="0" i="0" dirty="0">
                <a:solidFill>
                  <a:srgbClr val="111111"/>
                </a:solidFill>
                <a:effectLst/>
                <a:latin typeface="Roboto" panose="02000000000000000000" pitchFamily="2" charset="0"/>
              </a:rPr>
              <a:t>ve sağanak şeklinde olacağı tahmin ediliyor Yağış anında rüzgârın güney yönlerden kuvvetli (40-60 km/</a:t>
            </a:r>
            <a:r>
              <a:rPr lang="tr-TR" sz="1400" b="0" i="0" dirty="0" err="1">
                <a:solidFill>
                  <a:srgbClr val="111111"/>
                </a:solidFill>
                <a:effectLst/>
                <a:latin typeface="Roboto" panose="02000000000000000000" pitchFamily="2" charset="0"/>
              </a:rPr>
              <a:t>sa</a:t>
            </a:r>
            <a:r>
              <a:rPr lang="tr-TR" sz="1400" b="0" i="0" dirty="0">
                <a:solidFill>
                  <a:srgbClr val="111111"/>
                </a:solidFill>
                <a:effectLst/>
                <a:latin typeface="Roboto" panose="02000000000000000000" pitchFamily="2" charset="0"/>
              </a:rPr>
              <a:t>) eseceği, 19 Şubat 2026, (50-70 km/</a:t>
            </a:r>
            <a:r>
              <a:rPr lang="tr-TR" sz="1400" b="0" i="0" dirty="0" err="1">
                <a:solidFill>
                  <a:srgbClr val="111111"/>
                </a:solidFill>
                <a:effectLst/>
                <a:latin typeface="Roboto" panose="02000000000000000000" pitchFamily="2" charset="0"/>
              </a:rPr>
              <a:t>sa</a:t>
            </a:r>
            <a:r>
              <a:rPr lang="tr-TR" sz="1400" b="0" i="0" dirty="0">
                <a:solidFill>
                  <a:srgbClr val="111111"/>
                </a:solidFill>
                <a:effectLst/>
                <a:latin typeface="Roboto" panose="02000000000000000000" pitchFamily="2" charset="0"/>
              </a:rPr>
              <a:t>)</a:t>
            </a:r>
            <a:endParaRPr lang="tr-TR" sz="2200" dirty="0">
              <a:solidFill>
                <a:srgbClr val="000000"/>
              </a:solidFill>
              <a:effectLst/>
              <a:latin typeface="Times New Roman" panose="02020603050405020304" pitchFamily="18" charset="0"/>
              <a:ea typeface="Times New Roman" panose="02020603050405020304" pitchFamily="18" charset="0"/>
            </a:endParaRPr>
          </a:p>
          <a:p>
            <a:pPr marL="6985" marR="147320" indent="-6985" algn="just">
              <a:lnSpc>
                <a:spcPct val="149000"/>
              </a:lnSpc>
              <a:spcAft>
                <a:spcPts val="20"/>
              </a:spcAft>
            </a:pPr>
            <a:r>
              <a:rPr lang="tr-TR" sz="1600" dirty="0">
                <a:solidFill>
                  <a:srgbClr val="000000"/>
                </a:solidFill>
                <a:effectLst/>
                <a:latin typeface="Times New Roman" panose="02020603050405020304" pitchFamily="18" charset="0"/>
                <a:ea typeface="Times New Roman" panose="02020603050405020304" pitchFamily="18" charset="0"/>
              </a:rPr>
              <a:t>Urfa Haber. (2023, Kasım), Göbeklitepe çevresinde şiddetli fırtına önlemleri artırıldı. Urfa Haber Gazetesi., Anadolu Ajansı. (29.4.2022 tarihli haber ), </a:t>
            </a:r>
            <a:r>
              <a:rPr lang="tr-TR" sz="1600" u="sng" dirty="0">
                <a:solidFill>
                  <a:srgbClr val="000000"/>
                </a:solidFill>
                <a:effectLst/>
                <a:latin typeface="Times New Roman" panose="02020603050405020304" pitchFamily="18" charset="0"/>
                <a:ea typeface="Times New Roman" panose="02020603050405020304" pitchFamily="18" charset="0"/>
                <a:hlinkClick r:id="rId2"/>
              </a:rPr>
              <a:t>https://www.aa.com.tr/tr/gundem/sanliurfada-siddetli-yagmur-hayati-olumsuz-etkiledi/2576567</a:t>
            </a:r>
            <a:r>
              <a:rPr lang="tr-TR" sz="1600" dirty="0">
                <a:solidFill>
                  <a:srgbClr val="000000"/>
                </a:solidFill>
                <a:effectLst/>
                <a:latin typeface="Times New Roman" panose="02020603050405020304" pitchFamily="18" charset="0"/>
                <a:ea typeface="Times New Roman" panose="02020603050405020304" pitchFamily="18" charset="0"/>
              </a:rPr>
              <a:t> erişim, 29.01.2026;  17 Mart 2023 tarihli haber CNN Türk </a:t>
            </a:r>
            <a:r>
              <a:rPr lang="tr-TR" sz="1600" u="sng" dirty="0">
                <a:solidFill>
                  <a:srgbClr val="000000"/>
                </a:solidFill>
                <a:effectLst/>
                <a:latin typeface="Times New Roman" panose="02020603050405020304" pitchFamily="18" charset="0"/>
                <a:ea typeface="Times New Roman" panose="02020603050405020304" pitchFamily="18" charset="0"/>
                <a:hlinkClick r:id="rId3"/>
              </a:rPr>
              <a:t>https://www.facebook.com/cnnturk/videos</a:t>
            </a:r>
            <a:r>
              <a:rPr lang="tr-TR" sz="1600" dirty="0">
                <a:solidFill>
                  <a:srgbClr val="000000"/>
                </a:solidFill>
                <a:effectLst/>
                <a:latin typeface="Times New Roman" panose="02020603050405020304" pitchFamily="18" charset="0"/>
                <a:ea typeface="Times New Roman" panose="02020603050405020304" pitchFamily="18" charset="0"/>
              </a:rPr>
              <a:t> ,şiddetli yağmur bekliyoruz:  erişim 30.01.2026; Urfa Haber, (10.04.2025) </a:t>
            </a:r>
            <a:r>
              <a:rPr lang="tr-TR" sz="1600" u="sng" dirty="0">
                <a:solidFill>
                  <a:srgbClr val="000000"/>
                </a:solidFill>
                <a:effectLst/>
                <a:latin typeface="Times New Roman" panose="02020603050405020304" pitchFamily="18" charset="0"/>
                <a:ea typeface="Times New Roman" panose="02020603050405020304" pitchFamily="18" charset="0"/>
                <a:hlinkClick r:id="rId4"/>
              </a:rPr>
              <a:t>https://www.urfahaber.com/sanliurfa-uyarilmisti-firtina-etkisini-gostermeye-basladi/27946</a:t>
            </a:r>
            <a:r>
              <a:rPr lang="tr-TR" sz="1600" dirty="0">
                <a:solidFill>
                  <a:srgbClr val="000000"/>
                </a:solidFill>
                <a:effectLst/>
                <a:latin typeface="Times New Roman" panose="02020603050405020304" pitchFamily="18" charset="0"/>
                <a:ea typeface="Times New Roman" panose="02020603050405020304" pitchFamily="18" charset="0"/>
              </a:rPr>
              <a:t>  erişim 29.01.2026; Anadolu Ajansı, (17.04.2024 tarihli haber), </a:t>
            </a:r>
            <a:r>
              <a:rPr lang="tr-TR" sz="1600" u="sng" dirty="0">
                <a:solidFill>
                  <a:srgbClr val="000000"/>
                </a:solidFill>
                <a:effectLst/>
                <a:latin typeface="Times New Roman" panose="02020603050405020304" pitchFamily="18" charset="0"/>
                <a:ea typeface="Times New Roman" panose="02020603050405020304" pitchFamily="18" charset="0"/>
                <a:hlinkClick r:id="rId5"/>
              </a:rPr>
              <a:t>https://www.aa.com.tr/tr/kultur/gobeklitepe-bayramda-agirladigi-rekor-ziyaretci-sayisiyla-2024ten-umutlu/3193921</a:t>
            </a:r>
            <a:r>
              <a:rPr lang="tr-TR" sz="1600" dirty="0">
                <a:solidFill>
                  <a:srgbClr val="000000"/>
                </a:solidFill>
                <a:effectLst/>
                <a:latin typeface="Times New Roman" panose="02020603050405020304" pitchFamily="18" charset="0"/>
                <a:ea typeface="Times New Roman" panose="02020603050405020304" pitchFamily="18" charset="0"/>
              </a:rPr>
              <a:t>. Erişim 30.01.2026; TRT Haber. (24.06.2024 tarihli haber),  </a:t>
            </a:r>
            <a:r>
              <a:rPr lang="tr-TR" sz="1600" u="sng" dirty="0">
                <a:solidFill>
                  <a:srgbClr val="000000"/>
                </a:solidFill>
                <a:effectLst/>
                <a:latin typeface="Times New Roman" panose="02020603050405020304" pitchFamily="18" charset="0"/>
                <a:ea typeface="Times New Roman" panose="02020603050405020304" pitchFamily="18" charset="0"/>
                <a:hlinkClick r:id="rId6"/>
              </a:rPr>
              <a:t>https://www.trthaber.com/videolar/sanliurfada-firtina-ve-yagmur-etkili-oldu-73110.html</a:t>
            </a:r>
            <a:r>
              <a:rPr lang="tr-TR" sz="1600" dirty="0">
                <a:solidFill>
                  <a:srgbClr val="000000"/>
                </a:solidFill>
                <a:effectLst/>
                <a:latin typeface="Times New Roman" panose="02020603050405020304" pitchFamily="18" charset="0"/>
                <a:ea typeface="Times New Roman" panose="02020603050405020304" pitchFamily="18" charset="0"/>
              </a:rPr>
              <a:t> Erişim 29.01.2026; </a:t>
            </a:r>
          </a:p>
          <a:p>
            <a:endParaRPr lang="tr-TR" dirty="0"/>
          </a:p>
        </p:txBody>
      </p:sp>
      <p:sp>
        <p:nvSpPr>
          <p:cNvPr id="2" name="Metin kutusu 1">
            <a:extLst>
              <a:ext uri="{FF2B5EF4-FFF2-40B4-BE49-F238E27FC236}">
                <a16:creationId xmlns:a16="http://schemas.microsoft.com/office/drawing/2014/main" id="{9A7B6161-EA39-47C7-9AF4-03C16F24E68B}"/>
              </a:ext>
            </a:extLst>
          </p:cNvPr>
          <p:cNvSpPr txBox="1"/>
          <p:nvPr/>
        </p:nvSpPr>
        <p:spPr>
          <a:xfrm>
            <a:off x="1293962" y="345057"/>
            <a:ext cx="10473906" cy="569343"/>
          </a:xfrm>
          <a:prstGeom prst="rect">
            <a:avLst/>
          </a:prstGeom>
          <a:noFill/>
        </p:spPr>
        <p:txBody>
          <a:bodyPr wrap="square" rtlCol="0">
            <a:spAutoFit/>
          </a:bodyPr>
          <a:lstStyle/>
          <a:p>
            <a:endParaRPr lang="tr-TR" dirty="0"/>
          </a:p>
        </p:txBody>
      </p:sp>
      <p:sp>
        <p:nvSpPr>
          <p:cNvPr id="4" name="Metin kutusu 3">
            <a:extLst>
              <a:ext uri="{FF2B5EF4-FFF2-40B4-BE49-F238E27FC236}">
                <a16:creationId xmlns:a16="http://schemas.microsoft.com/office/drawing/2014/main" id="{E5EFFB95-3E10-4B5D-9A73-2538D35E68F5}"/>
              </a:ext>
            </a:extLst>
          </p:cNvPr>
          <p:cNvSpPr txBox="1"/>
          <p:nvPr/>
        </p:nvSpPr>
        <p:spPr>
          <a:xfrm>
            <a:off x="1446362" y="497457"/>
            <a:ext cx="10473906" cy="369332"/>
          </a:xfrm>
          <a:prstGeom prst="rect">
            <a:avLst/>
          </a:prstGeom>
          <a:noFill/>
        </p:spPr>
        <p:txBody>
          <a:bodyPr wrap="square" rtlCol="0">
            <a:spAutoFit/>
          </a:bodyPr>
          <a:lstStyle/>
          <a:p>
            <a:r>
              <a:rPr lang="tr-TR" sz="1800">
                <a:solidFill>
                  <a:srgbClr val="000000"/>
                </a:solidFill>
                <a:effectLst/>
                <a:latin typeface="Times New Roman" panose="02020603050405020304" pitchFamily="18" charset="0"/>
                <a:ea typeface="Times New Roman" panose="02020603050405020304" pitchFamily="18" charset="0"/>
              </a:rPr>
              <a:t>2010–2020 yılları arasında Şanlıurfa’da sel ve fırtına olayları çoğu kez aynı zamansal dönemlerde yaşanmıştır</a:t>
            </a:r>
            <a:endParaRPr lang="tr-TR" dirty="0"/>
          </a:p>
        </p:txBody>
      </p:sp>
    </p:spTree>
    <p:extLst>
      <p:ext uri="{BB962C8B-B14F-4D97-AF65-F5344CB8AC3E}">
        <p14:creationId xmlns:p14="http://schemas.microsoft.com/office/powerpoint/2010/main" val="4178277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endParaRPr lang="tr-TR" dirty="0"/>
          </a:p>
          <a:p>
            <a:r>
              <a:rPr lang="tr-TR" sz="1800" dirty="0">
                <a:solidFill>
                  <a:srgbClr val="000000"/>
                </a:solidFill>
                <a:effectLst/>
                <a:latin typeface="Times New Roman" panose="02020603050405020304" pitchFamily="18" charset="0"/>
                <a:ea typeface="Times New Roman" panose="02020603050405020304" pitchFamily="18" charset="0"/>
              </a:rPr>
              <a:t>Fırtınalarla birlikte 2015, 2018 yıllarında toz taşınımı, 2019 yılında Suriye'den gelen yoğun kum fırtınası 2020 bahar aylarında kum fırtınası görülmüştür. 30 Nisan–1 Mayıs ve 22–23 Mayıs 2015 tarihlerinde toz taşınımı ; 24 Mart ve 15 Ekim 2018 tarihlerinde toz taşınımı; 7 Eylül 2019 Suriye’den gelen yoğun kum fırtınası; Nisan-Mayıs 2020 kum fırtınası olayları raporlanmıştır. </a:t>
            </a:r>
            <a:endParaRPr lang="tr-TR" dirty="0"/>
          </a:p>
          <a:p>
            <a:pPr marL="228600" marR="147955" indent="-5715" algn="just">
              <a:lnSpc>
                <a:spcPct val="149000"/>
              </a:lnSpc>
              <a:spcAft>
                <a:spcPts val="20"/>
              </a:spcAft>
            </a:pPr>
            <a:r>
              <a:rPr lang="tr-TR" sz="1800" dirty="0">
                <a:solidFill>
                  <a:srgbClr val="000000"/>
                </a:solidFill>
                <a:effectLst/>
                <a:latin typeface="Times New Roman" panose="02020603050405020304" pitchFamily="18" charset="0"/>
                <a:ea typeface="Times New Roman" panose="02020603050405020304" pitchFamily="18" charset="0"/>
              </a:rPr>
              <a:t>Kent merkezinde sel ve fırtınalar zaman zaman can kaybı ve ekonomik zararlara sebep olsa da tarihi alanlar bu olaylarla ilişkilendirilmemiştir. Tarihi alanlar bu olguların neresindedir? 6 Şubat 2023 depremleri ve Mart 2023 sel felaketi sonrası Göbeklitepe’nin zarar görüp görmediği kamuoyunda merak konusu olmuş, Kültür ve Turizm Bakanlığı ile yerel yetkili birimler, Göbeklitepe’nin ‘</a:t>
            </a:r>
            <a:r>
              <a:rPr lang="tr-TR" sz="1800" b="1" dirty="0">
                <a:solidFill>
                  <a:srgbClr val="000000"/>
                </a:solidFill>
                <a:effectLst/>
                <a:latin typeface="Times New Roman" panose="02020603050405020304" pitchFamily="18" charset="0"/>
                <a:ea typeface="Times New Roman" panose="02020603050405020304" pitchFamily="18" charset="0"/>
              </a:rPr>
              <a:t>koruma çatısı sayesinde sel ve fırtınadan etkilenmediğini’</a:t>
            </a:r>
            <a:r>
              <a:rPr lang="tr-TR" sz="1800" dirty="0">
                <a:solidFill>
                  <a:srgbClr val="000000"/>
                </a:solidFill>
                <a:effectLst/>
                <a:latin typeface="Times New Roman" panose="02020603050405020304" pitchFamily="18" charset="0"/>
                <a:ea typeface="Times New Roman" panose="02020603050405020304" pitchFamily="18" charset="0"/>
              </a:rPr>
              <a:t> duyurmuştur. Göbeklitepe’nin taş dikilitaşları ve arkeolojik alanın sağlam kaldığı ve ziyaretlere açık olmaya devam ettiği bildirilmiştir. </a:t>
            </a:r>
          </a:p>
          <a:p>
            <a:pPr marL="228600" marR="147955" indent="-5715" algn="just">
              <a:lnSpc>
                <a:spcPct val="149000"/>
              </a:lnSpc>
              <a:spcAft>
                <a:spcPts val="20"/>
              </a:spcAft>
            </a:pPr>
            <a:r>
              <a:rPr lang="tr-TR" sz="1800" dirty="0">
                <a:solidFill>
                  <a:srgbClr val="000000"/>
                </a:solidFill>
                <a:latin typeface="Times New Roman" panose="02020603050405020304" pitchFamily="18" charset="0"/>
                <a:ea typeface="Times New Roman" panose="02020603050405020304" pitchFamily="18" charset="0"/>
              </a:rPr>
              <a:t>A</a:t>
            </a:r>
            <a:r>
              <a:rPr lang="tr-TR" sz="1800" dirty="0">
                <a:solidFill>
                  <a:srgbClr val="000000"/>
                </a:solidFill>
                <a:effectLst/>
                <a:latin typeface="Times New Roman" panose="02020603050405020304" pitchFamily="18" charset="0"/>
                <a:ea typeface="Times New Roman" panose="02020603050405020304" pitchFamily="18" charset="0"/>
              </a:rPr>
              <a:t>ncak kum fırtınalarının da Göbeklitepe için ve diğer tarihi eserler yönüyle sorun yaratacağına dair endişeleri de bilim insanları dile getirmektedir. Mamafih, Şanlıurfa’da iklim kaynaklı afetler sık yaşandığından, Göbeklitepe gibi açık hava arkeolojik alanlarının korunması için sürekli bakım ve izleme yapılması gerektiği görülmektedir. </a:t>
            </a:r>
          </a:p>
          <a:p>
            <a:pPr marL="6985" marR="147955" indent="-6985" algn="just"/>
            <a:r>
              <a:rPr lang="tr-TR" sz="1800" dirty="0" err="1">
                <a:solidFill>
                  <a:srgbClr val="000000"/>
                </a:solidFill>
                <a:effectLst/>
                <a:latin typeface="Times New Roman" panose="02020603050405020304" pitchFamily="18" charset="0"/>
                <a:ea typeface="Times New Roman" panose="02020603050405020304" pitchFamily="18" charset="0"/>
              </a:rPr>
              <a:t>Independent</a:t>
            </a:r>
            <a:r>
              <a:rPr lang="tr-TR" sz="1800" dirty="0">
                <a:solidFill>
                  <a:srgbClr val="000000"/>
                </a:solidFill>
                <a:effectLst/>
                <a:latin typeface="Times New Roman" panose="02020603050405020304" pitchFamily="18" charset="0"/>
                <a:ea typeface="Times New Roman" panose="02020603050405020304" pitchFamily="18" charset="0"/>
              </a:rPr>
              <a:t> Türkçe Haber, 19 Şubat 2020, https://www.indyturk.com/node/134621/kültür/göbeklitepe-için-asıl-tehlike-kar-değil-kum-fırtınası ,  erişim 30.01.2026.</a:t>
            </a:r>
          </a:p>
          <a:p>
            <a:endParaRPr lang="tr-TR" dirty="0"/>
          </a:p>
        </p:txBody>
      </p:sp>
    </p:spTree>
    <p:extLst>
      <p:ext uri="{BB962C8B-B14F-4D97-AF65-F5344CB8AC3E}">
        <p14:creationId xmlns:p14="http://schemas.microsoft.com/office/powerpoint/2010/main" val="1380539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br>
              <a:rPr lang="tr-TR" sz="2000" dirty="0"/>
            </a:br>
            <a:r>
              <a:rPr lang="tr-TR" sz="2000" dirty="0"/>
              <a:t>Almanya’da Kum Fırtınası –Bir anda oldu… 20 </a:t>
            </a:r>
            <a:r>
              <a:rPr lang="tr-TR" sz="2000" dirty="0" err="1"/>
              <a:t>dk</a:t>
            </a:r>
            <a:r>
              <a:rPr lang="tr-TR" sz="2000" dirty="0"/>
              <a:t> önce bir şey yoktu. Saatte 130 km hız</a:t>
            </a:r>
            <a:br>
              <a:rPr lang="tr-TR" sz="2000" dirty="0"/>
            </a:br>
            <a:r>
              <a:rPr lang="tr-TR" sz="2000" dirty="0"/>
              <a:t>21 Mayıs 2022  «43 kişi yaralı» </a:t>
            </a:r>
            <a:r>
              <a:rPr lang="tr-TR" sz="2000" dirty="0">
                <a:hlinkClick r:id="rId2"/>
              </a:rPr>
              <a:t>https://www.bbc.com/turkce/haberler-dunya-61536410</a:t>
            </a:r>
            <a:br>
              <a:rPr lang="tr-TR" sz="2000" dirty="0"/>
            </a:br>
            <a:r>
              <a:rPr lang="tr-TR" sz="4000" dirty="0"/>
              <a:t>"</a:t>
            </a:r>
            <a:r>
              <a:rPr lang="tr-TR" sz="1600" dirty="0"/>
              <a:t>Avrupa'da son yıllarda hortum olaylarında bir artış var.</a:t>
            </a:r>
            <a:br>
              <a:rPr lang="tr-TR" sz="1600" dirty="0"/>
            </a:br>
            <a:r>
              <a:rPr lang="tr-TR" sz="1800" dirty="0"/>
              <a:t>"İklim değişikliğinin bunda ne kadar rolü var?»</a:t>
            </a:r>
            <a:br>
              <a:rPr lang="tr-TR" dirty="0"/>
            </a:br>
            <a:endParaRPr lang="tr-TR" sz="2400" dirty="0"/>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690688"/>
            <a:ext cx="5379720" cy="4486275"/>
          </a:xfr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6490" y="1690688"/>
            <a:ext cx="5143500" cy="4486275"/>
          </a:xfrm>
          <a:prstGeom prst="rect">
            <a:avLst/>
          </a:prstGeom>
        </p:spPr>
      </p:pic>
      <p:sp>
        <p:nvSpPr>
          <p:cNvPr id="3" name="Dikdörtgen 2"/>
          <p:cNvSpPr/>
          <p:nvPr/>
        </p:nvSpPr>
        <p:spPr>
          <a:xfrm>
            <a:off x="5644896" y="881602"/>
            <a:ext cx="5461254" cy="80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Rüzgarın hızı, hangi bölgelerde etkili olacağı, sokağa çıkılmaması ve arabalara binilmemesi  gerektiği tek merkezden veriliyor. </a:t>
            </a:r>
          </a:p>
        </p:txBody>
      </p:sp>
    </p:spTree>
    <p:extLst>
      <p:ext uri="{BB962C8B-B14F-4D97-AF65-F5344CB8AC3E}">
        <p14:creationId xmlns:p14="http://schemas.microsoft.com/office/powerpoint/2010/main" val="3078940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117679-6251-4AEE-AF4F-EA983E79D7F2}"/>
              </a:ext>
            </a:extLst>
          </p:cNvPr>
          <p:cNvSpPr>
            <a:spLocks noGrp="1"/>
          </p:cNvSpPr>
          <p:nvPr>
            <p:ph type="title"/>
          </p:nvPr>
        </p:nvSpPr>
        <p:spPr/>
        <p:txBody>
          <a:bodyPr>
            <a:noAutofit/>
          </a:bodyPr>
          <a:lstStyle/>
          <a:p>
            <a:r>
              <a:rPr lang="tr-TR" sz="2000" dirty="0">
                <a:hlinkClick r:id="rId2"/>
              </a:rPr>
              <a:t>https://www.trthaber.com/haber/turkiye/deprem-bolgesindeki-kultur-varliklari-icin-107-milyar-lira-harcandi-933503.html</a:t>
            </a:r>
            <a:r>
              <a:rPr lang="tr-TR" sz="2000" dirty="0"/>
              <a:t>  4.02.2026</a:t>
            </a:r>
            <a:br>
              <a:rPr lang="tr-TR" sz="2000" dirty="0"/>
            </a:br>
            <a:r>
              <a:rPr lang="tr-TR" sz="2000" dirty="0"/>
              <a:t>https://www.sbb.gov.tr/kahramanmaras-ve-hatay-depremleri-yeniden-imar-ve-gelisme-raporu-06022025/</a:t>
            </a:r>
          </a:p>
        </p:txBody>
      </p:sp>
      <p:sp>
        <p:nvSpPr>
          <p:cNvPr id="3" name="İçerik Yer Tutucusu 2">
            <a:extLst>
              <a:ext uri="{FF2B5EF4-FFF2-40B4-BE49-F238E27FC236}">
                <a16:creationId xmlns:a16="http://schemas.microsoft.com/office/drawing/2014/main" id="{562E2BFF-620F-4742-9716-50D174DA3B35}"/>
              </a:ext>
            </a:extLst>
          </p:cNvPr>
          <p:cNvSpPr>
            <a:spLocks noGrp="1"/>
          </p:cNvSpPr>
          <p:nvPr>
            <p:ph idx="1"/>
          </p:nvPr>
        </p:nvSpPr>
        <p:spPr/>
        <p:txBody>
          <a:bodyPr>
            <a:normAutofit/>
          </a:bodyPr>
          <a:lstStyle/>
          <a:p>
            <a:pPr algn="just"/>
            <a:r>
              <a:rPr lang="tr-TR" sz="2800" dirty="0">
                <a:solidFill>
                  <a:srgbClr val="000000"/>
                </a:solidFill>
                <a:effectLst/>
                <a:latin typeface="Times New Roman" panose="02020603050405020304" pitchFamily="18" charset="0"/>
                <a:ea typeface="Times New Roman" panose="02020603050405020304" pitchFamily="18" charset="0"/>
              </a:rPr>
              <a:t>Kültür ve Turizm Bakanlığının verilerine dayanarak, Cumhurbaşkanlığı Strateji ve Bütçe Başkanlığınca hazırlanan “Kahramanmaraş ve Hatay Depremleri Yeniden imar ve Gelişme Raporuna” göre, </a:t>
            </a:r>
          </a:p>
          <a:p>
            <a:pPr algn="just"/>
            <a:endParaRPr lang="tr-TR" sz="1800" dirty="0">
              <a:solidFill>
                <a:srgbClr val="000000"/>
              </a:solidFill>
              <a:effectLst/>
              <a:latin typeface="Times New Roman" panose="02020603050405020304" pitchFamily="18" charset="0"/>
              <a:ea typeface="Times New Roman" panose="02020603050405020304" pitchFamily="18" charset="0"/>
            </a:endParaRPr>
          </a:p>
          <a:p>
            <a:pPr algn="just"/>
            <a:r>
              <a:rPr lang="tr-TR" sz="2400" dirty="0">
                <a:solidFill>
                  <a:srgbClr val="000000"/>
                </a:solidFill>
                <a:effectLst/>
                <a:latin typeface="Times New Roman" panose="02020603050405020304" pitchFamily="18" charset="0"/>
                <a:ea typeface="Times New Roman" panose="02020603050405020304" pitchFamily="18" charset="0"/>
              </a:rPr>
              <a:t>Kültür Varlıkları ve Müzeler Genel Müdürlüğü tarafından 11 ilde depremlerden hasar gören tescilli yapıların belgeleme, ayrıştırma, </a:t>
            </a:r>
            <a:r>
              <a:rPr lang="tr-TR" sz="2400" dirty="0" err="1">
                <a:solidFill>
                  <a:srgbClr val="000000"/>
                </a:solidFill>
                <a:effectLst/>
                <a:latin typeface="Times New Roman" panose="02020603050405020304" pitchFamily="18" charset="0"/>
                <a:ea typeface="Times New Roman" panose="02020603050405020304" pitchFamily="18" charset="0"/>
              </a:rPr>
              <a:t>envanterleme</a:t>
            </a:r>
            <a:r>
              <a:rPr lang="tr-TR" sz="2400" dirty="0">
                <a:solidFill>
                  <a:srgbClr val="000000"/>
                </a:solidFill>
                <a:effectLst/>
                <a:latin typeface="Times New Roman" panose="02020603050405020304" pitchFamily="18" charset="0"/>
                <a:ea typeface="Times New Roman" panose="02020603050405020304" pitchFamily="18" charset="0"/>
              </a:rPr>
              <a:t> çalışmaları gerçekleştirilmiştir. Deprem bölgesindeki kültür varlıkları ve müzelerin onarımına yönelik 2023-2024 yıllarında </a:t>
            </a:r>
            <a:r>
              <a:rPr lang="tr-TR" sz="2400" dirty="0">
                <a:solidFill>
                  <a:srgbClr val="000000"/>
                </a:solidFill>
                <a:effectLst/>
                <a:highlight>
                  <a:srgbClr val="FFFF00"/>
                </a:highlight>
                <a:latin typeface="Times New Roman" panose="02020603050405020304" pitchFamily="18" charset="0"/>
                <a:ea typeface="Times New Roman" panose="02020603050405020304" pitchFamily="18" charset="0"/>
              </a:rPr>
              <a:t>5,25 milyar TL </a:t>
            </a:r>
            <a:r>
              <a:rPr lang="tr-TR" sz="2400" dirty="0">
                <a:solidFill>
                  <a:srgbClr val="000000"/>
                </a:solidFill>
                <a:effectLst/>
                <a:latin typeface="Times New Roman" panose="02020603050405020304" pitchFamily="18" charset="0"/>
                <a:ea typeface="Times New Roman" panose="02020603050405020304" pitchFamily="18" charset="0"/>
              </a:rPr>
              <a:t>(2025 yılı fiyatlarıyla) harcanmıştır.( SBP Kahraman Maraş ve Hatay Depremleri Yeniden İmar ve Gelişme Raporu,2025:37</a:t>
            </a:r>
            <a:endParaRPr lang="tr-TR" sz="3600" dirty="0"/>
          </a:p>
        </p:txBody>
      </p:sp>
    </p:spTree>
    <p:extLst>
      <p:ext uri="{BB962C8B-B14F-4D97-AF65-F5344CB8AC3E}">
        <p14:creationId xmlns:p14="http://schemas.microsoft.com/office/powerpoint/2010/main" val="410402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pPr marL="114935" marR="147955" indent="-5715" algn="l">
              <a:lnSpc>
                <a:spcPct val="107000"/>
              </a:lnSpc>
              <a:spcAft>
                <a:spcPts val="20"/>
              </a:spcAft>
            </a:pPr>
            <a:r>
              <a:rPr lang="tr-TR" sz="2800" b="1" dirty="0">
                <a:solidFill>
                  <a:srgbClr val="000000"/>
                </a:solidFill>
                <a:effectLst/>
                <a:latin typeface="Times New Roman" panose="02020603050405020304" pitchFamily="18" charset="0"/>
                <a:ea typeface="Times New Roman" panose="02020603050405020304" pitchFamily="18" charset="0"/>
              </a:rPr>
              <a:t>Şanlıurfa Arkeoloji Müzesi – Önlemler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Deprem ve Yangın Planları: Modern müze binasında acil çıkış yolları, yangın söndürme sistemleri ve deprem dayanımı dikkate alınmıştır.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Objelerin Korunması: Göbeklitepe ’den çıkarılan eserler dahil olmak üzere koleksiyonlar için iklimlendirme, güvenlik ve depolama protokolleri uygulanmaktadır.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Ziyaretçi Tahliyesi: Müze içinde acil durum senaryoları ve yönlendirme levhaları bulunmaktadır.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Personel Yetki, Görev ve Sorumlulukları: Afet anında roller ve sorumluluklar belirlenmiştir. Koleksiyon koruma, ziyaretçi yönlendirme ve iletişim zinciri tanımlanmıştır.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endParaRPr lang="tr-TR" sz="2400" dirty="0">
              <a:solidFill>
                <a:srgbClr val="000000"/>
              </a:solidFill>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3085722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pPr marL="114935" marR="147955" indent="-5715" algn="l">
              <a:lnSpc>
                <a:spcPct val="107000"/>
              </a:lnSpc>
              <a:spcAft>
                <a:spcPts val="20"/>
              </a:spcAft>
            </a:pPr>
            <a:r>
              <a:rPr lang="tr-TR" sz="2800" b="1" dirty="0">
                <a:solidFill>
                  <a:srgbClr val="000000"/>
                </a:solidFill>
                <a:effectLst/>
                <a:latin typeface="Times New Roman" panose="02020603050405020304" pitchFamily="18" charset="0"/>
                <a:ea typeface="Times New Roman" panose="02020603050405020304" pitchFamily="18" charset="0"/>
              </a:rPr>
              <a:t>Göbeklitepe Ören Yeri – Önlemler</a:t>
            </a:r>
          </a:p>
          <a:p>
            <a:pPr marL="109220" marR="147955" indent="0" algn="l">
              <a:lnSpc>
                <a:spcPct val="107000"/>
              </a:lnSpc>
              <a:spcAft>
                <a:spcPts val="20"/>
              </a:spcAft>
              <a:buNone/>
            </a:pP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Ziyaretçi Güvenliği: Alan girişinde bilgilendirme panoları, acil çıkış yönlendirmeleri ve güvenlik personeli bulunmaktadır.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Kazı Alanı Koruması: Taş dikilitaşların ve arkeolojik yapıların zarar görmemesi için üst örtü (çelik konstrüksiyon çatılar) yapılmıştır.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Afet Senaryoları: Deprem ve yangın riskine karşı tahliye planları geliştirilmiştir.</a:t>
            </a:r>
            <a:endParaRPr lang="tr-TR" sz="2400" dirty="0">
              <a:solidFill>
                <a:srgbClr val="000000"/>
              </a:solidFill>
              <a:effectLst/>
              <a:latin typeface="Times New Roman" panose="02020603050405020304" pitchFamily="18" charset="0"/>
              <a:ea typeface="Times New Roman" panose="02020603050405020304" pitchFamily="18" charset="0"/>
            </a:endParaRPr>
          </a:p>
          <a:p>
            <a:pPr marL="114935" marR="147955" indent="-5715" algn="l">
              <a:lnSpc>
                <a:spcPct val="107000"/>
              </a:lnSpc>
              <a:spcAft>
                <a:spcPts val="20"/>
              </a:spcAft>
            </a:pPr>
            <a:r>
              <a:rPr lang="tr-TR" sz="2800" dirty="0">
                <a:solidFill>
                  <a:srgbClr val="000000"/>
                </a:solidFill>
                <a:effectLst/>
                <a:latin typeface="Times New Roman" panose="02020603050405020304" pitchFamily="18" charset="0"/>
                <a:ea typeface="Times New Roman" panose="02020603050405020304" pitchFamily="18" charset="0"/>
              </a:rPr>
              <a:t>• 	Saha Tatbikatları: Görevli ekipler düzenli olarak tatbikat yapmaktadır. Turistlerin yoğun olduğu dönemlerde afet tehdidi gibi durumlarda dahil, güvenlik önlemleri alınmaktadır.</a:t>
            </a:r>
            <a:endParaRPr lang="tr-TR" sz="2400" dirty="0">
              <a:solidFill>
                <a:srgbClr val="000000"/>
              </a:solidFill>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500733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lnSpcReduction="10000"/>
          </a:bodyPr>
          <a:lstStyle/>
          <a:p>
            <a:endParaRPr lang="tr-TR" dirty="0"/>
          </a:p>
          <a:p>
            <a:r>
              <a:rPr lang="tr-TR" dirty="0"/>
              <a:t>Göbeklitepe’nin bulunduğu alan kalker (kireçtaşı) tabakaları üzerinde kuruludur. Kireç taşı </a:t>
            </a:r>
            <a:r>
              <a:rPr lang="tr-TR" dirty="0" err="1"/>
              <a:t>volkanizmanın</a:t>
            </a:r>
            <a:r>
              <a:rPr lang="tr-TR" dirty="0"/>
              <a:t> ürünü olmasa da volkanik süreçlerle yan yana bulunabilir, değişime uğrayabilir veya kimyasal olarak etkilenebilir. </a:t>
            </a:r>
          </a:p>
          <a:p>
            <a:r>
              <a:rPr lang="tr-TR" dirty="0"/>
              <a:t>Bu yüzden arkeolojik alanlarda bazalt (volkanik) ve kireç taşı (tortul) buluntularının birlikte görülmesi, bölgenin hem denizel tortul geçmişini hem de volkanik etkinliklerini yansıttığı bilinmektedir. </a:t>
            </a:r>
          </a:p>
          <a:p>
            <a:r>
              <a:rPr lang="tr-TR" dirty="0"/>
              <a:t>Ayrıca magmanın yüzeye çıkıp hızla soğuması sonucunda oluşan bazaltın Göbeklitepe’nin batısında görülmesi ve öğütme taşları, havanlar, satırlar gibi günlük kullanım eşyalarının   bazalttan yapılması volkanik faaliyetlerin geçmişte bölgede varlığını göstermektedir. </a:t>
            </a:r>
          </a:p>
          <a:p>
            <a:r>
              <a:rPr lang="tr-TR" dirty="0"/>
              <a:t>Bu bakımdan ayrıca Karacadağ (Diyarbakır Şanlıurfa Sınırı), Nemrut Dağı (Adıyaman, yakın çevresi), Karacadağ gibi yanardağ geçmişi olan bölgeler de afet yönetimi bütünleşik çalışmalarında dikkate alınmalıdır. Nitekim sıcak su kaynakları üzerine çalışmalar da risk analizi yönüyle önemlidir.</a:t>
            </a:r>
          </a:p>
        </p:txBody>
      </p:sp>
      <p:sp>
        <p:nvSpPr>
          <p:cNvPr id="2" name="Metin kutusu 1">
            <a:extLst>
              <a:ext uri="{FF2B5EF4-FFF2-40B4-BE49-F238E27FC236}">
                <a16:creationId xmlns:a16="http://schemas.microsoft.com/office/drawing/2014/main" id="{12CC3E76-2FE4-4B75-8227-121D6A2FE37A}"/>
              </a:ext>
            </a:extLst>
          </p:cNvPr>
          <p:cNvSpPr txBox="1"/>
          <p:nvPr/>
        </p:nvSpPr>
        <p:spPr>
          <a:xfrm>
            <a:off x="4071668" y="0"/>
            <a:ext cx="5693434" cy="369332"/>
          </a:xfrm>
          <a:prstGeom prst="rect">
            <a:avLst/>
          </a:prstGeom>
          <a:noFill/>
        </p:spPr>
        <p:txBody>
          <a:bodyPr wrap="square" rtlCol="0">
            <a:spAutoFit/>
          </a:bodyPr>
          <a:lstStyle/>
          <a:p>
            <a:r>
              <a:rPr lang="tr-TR" dirty="0">
                <a:highlight>
                  <a:srgbClr val="FFFF00"/>
                </a:highlight>
              </a:rPr>
              <a:t>VOLKANİK ÖZELLİKLER </a:t>
            </a:r>
          </a:p>
        </p:txBody>
      </p:sp>
    </p:spTree>
    <p:extLst>
      <p:ext uri="{BB962C8B-B14F-4D97-AF65-F5344CB8AC3E}">
        <p14:creationId xmlns:p14="http://schemas.microsoft.com/office/powerpoint/2010/main" val="624213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717430" y="181155"/>
            <a:ext cx="10515600" cy="6676845"/>
          </a:xfrm>
        </p:spPr>
        <p:txBody>
          <a:bodyPr>
            <a:normAutofit fontScale="92500" lnSpcReduction="10000"/>
          </a:bodyPr>
          <a:lstStyle/>
          <a:p>
            <a:r>
              <a:rPr lang="tr-TR" dirty="0"/>
              <a:t>Şanlıurfa, </a:t>
            </a:r>
            <a:r>
              <a:rPr lang="tr-TR" dirty="0">
                <a:highlight>
                  <a:srgbClr val="FFFF00"/>
                </a:highlight>
              </a:rPr>
              <a:t>jeotermal su kaynakları bakımından da zengin </a:t>
            </a:r>
            <a:r>
              <a:rPr lang="tr-TR" dirty="0"/>
              <a:t>bir şehirdir. </a:t>
            </a:r>
          </a:p>
          <a:p>
            <a:r>
              <a:rPr lang="tr-TR" dirty="0"/>
              <a:t>Buna karşın Şanlıurfa’da mevcut durumda aktif olarak </a:t>
            </a:r>
            <a:r>
              <a:rPr lang="tr-TR" dirty="0">
                <a:highlight>
                  <a:srgbClr val="FFFF00"/>
                </a:highlight>
              </a:rPr>
              <a:t>kullanılan bir termal </a:t>
            </a:r>
            <a:r>
              <a:rPr lang="tr-TR" dirty="0"/>
              <a:t>tesis mevcuttur. </a:t>
            </a:r>
          </a:p>
          <a:p>
            <a:r>
              <a:rPr lang="tr-TR" dirty="0"/>
              <a:t>Şanlıurfa merkeze 40 km. uzaklıkta bulunan ve Harran Ovası'nda yer alan Yardımcı İlçesi'nin doğusunda bulunan Karaali Köyü'nde önemli bir sıcak su kaynağı yer almaktadır.</a:t>
            </a:r>
          </a:p>
          <a:p>
            <a:r>
              <a:rPr lang="tr-TR" dirty="0"/>
              <a:t> Karaali Köyünde hizmet veren </a:t>
            </a:r>
            <a:r>
              <a:rPr lang="tr-TR" dirty="0">
                <a:highlight>
                  <a:srgbClr val="FFFF00"/>
                </a:highlight>
              </a:rPr>
              <a:t>Karaali Kaplıcaları</a:t>
            </a:r>
            <a:r>
              <a:rPr lang="tr-TR" dirty="0"/>
              <a:t>, su sıcaklığı 41-51 °C arasında değişen ve saatte 150.000 m3 kaplıca suyu kapasitesine sahiptir. Kaplıca suyu hastalıkların tedavi edilmesinin yanısıra, sera ısıtılması da yapılmaktadır </a:t>
            </a:r>
          </a:p>
          <a:p>
            <a:r>
              <a:rPr lang="tr-TR" dirty="0"/>
              <a:t> (https://www.mta.gov.tr/v3.0/sayfalar/bilgimerkezi/maden_potansiyel_2010/Sanliurfa_ Madenler.pdf). Sondaj verileri incelendiğinde, sıcak suların bölgede soğuksu temin amaçlı olarak yaygın şekilde kullanılan bol kırıklı-çatlaklı ve erime boşluklu kireçtaşlarından alındığı belirlenmiştir. Alandaki sıcak su kuyuları fay hatlarına yakın bölgelerde yer almaktadır. Araştırma sonuçlarına göre, daha fazla sıcak su elde etmek mümkündür . (Doğdu ve Kırmızıtaş, 2006: 1 ve 13).  </a:t>
            </a:r>
          </a:p>
          <a:p>
            <a:endParaRPr lang="tr-TR" dirty="0"/>
          </a:p>
          <a:p>
            <a:endParaRPr lang="tr-TR" dirty="0"/>
          </a:p>
        </p:txBody>
      </p:sp>
    </p:spTree>
    <p:extLst>
      <p:ext uri="{BB962C8B-B14F-4D97-AF65-F5344CB8AC3E}">
        <p14:creationId xmlns:p14="http://schemas.microsoft.com/office/powerpoint/2010/main" val="1676429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r>
              <a:rPr lang="tr-TR" dirty="0"/>
              <a:t>Karaali kaplıcalarının yanı sıra </a:t>
            </a:r>
            <a:r>
              <a:rPr lang="tr-TR" b="1" dirty="0">
                <a:highlight>
                  <a:srgbClr val="FFFF00"/>
                </a:highlight>
              </a:rPr>
              <a:t>Şanlıurfa’nın Kabahaydar civarındaki Aşağı Koymat köyünde de jeotermal kaynak keşfedilmiş ve işletmeye açılmak için yatırım beklemektedir. </a:t>
            </a:r>
          </a:p>
          <a:p>
            <a:r>
              <a:rPr lang="tr-TR" dirty="0"/>
              <a:t>Aşağı Koymat jeotermal bölgesi, Diyarbakır Yolu’na 12 km, Mardin yoluna 9 km, otobana 6 km, Göbeklitepe’ye 4 km. uzaklıkta olup   (Hüseyin Eriş, 2019:1286) 2008 yılında keşfedilen dev jeotermal kaynak, işletmeye açılmak için ilgi beklemekte anlaşılan gerekli ilgiyi bulamamaktadır.? </a:t>
            </a:r>
          </a:p>
          <a:p>
            <a:r>
              <a:rPr lang="tr-TR" dirty="0"/>
              <a:t>200 metre derinlikte 38 °C olan çamur çıkış sıcaklığı, 80 °C üzerine çıkan sıcak su değerlerini ortaya koymuştur. Bu sıcaklık, 1000 metre derinlikte 60 °C çıkan Karaali rezervinin çok üstünde” olup, </a:t>
            </a:r>
          </a:p>
          <a:p>
            <a:endParaRPr lang="tr-TR" dirty="0"/>
          </a:p>
          <a:p>
            <a:r>
              <a:rPr lang="tr-TR" dirty="0"/>
              <a:t>Valilik konuya çok önem vermiş ve üzerinde durulmuş kapsamlı raporları hazırlanmış  (TR Projeler haber, 2014), proje yapılmasına ait umutlar hala devam etmektedir. </a:t>
            </a:r>
          </a:p>
          <a:p>
            <a:endParaRPr lang="tr-TR" dirty="0"/>
          </a:p>
          <a:p>
            <a:endParaRPr lang="tr-TR" dirty="0"/>
          </a:p>
        </p:txBody>
      </p:sp>
    </p:spTree>
    <p:extLst>
      <p:ext uri="{BB962C8B-B14F-4D97-AF65-F5344CB8AC3E}">
        <p14:creationId xmlns:p14="http://schemas.microsoft.com/office/powerpoint/2010/main" val="2611125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59D6A7-C7BC-4BAF-A7D1-B7F2A5D7F0D6}"/>
              </a:ext>
            </a:extLst>
          </p:cNvPr>
          <p:cNvSpPr>
            <a:spLocks noGrp="1"/>
          </p:cNvSpPr>
          <p:nvPr>
            <p:ph type="title"/>
          </p:nvPr>
        </p:nvSpPr>
        <p:spPr>
          <a:xfrm>
            <a:off x="838200" y="365125"/>
            <a:ext cx="10515600" cy="3240717"/>
          </a:xfrm>
        </p:spPr>
        <p:txBody>
          <a:bodyPr>
            <a:normAutofit fontScale="90000"/>
          </a:bodyPr>
          <a:lstStyle/>
          <a:p>
            <a:r>
              <a:rPr lang="tr-TR" sz="2000" dirty="0">
                <a:solidFill>
                  <a:srgbClr val="000000"/>
                </a:solidFill>
                <a:effectLst/>
                <a:latin typeface="Times New Roman" panose="02020603050405020304" pitchFamily="18" charset="0"/>
                <a:ea typeface="Times New Roman" panose="02020603050405020304" pitchFamily="18" charset="0"/>
              </a:rPr>
              <a:t>Fay kaymalarının azaldığı bölgede termal olarak aktif bir hidrotermal alan gelişmesi tespitine bağlı olarak, hidrotermal sistemin düşük gerilimli alan için elverişli koşullar yaratabileceği ve hidrotermal ortamdaki plastik özelliklerin yüksek sıcaklık nedeniyle kaya kırılganlığında daha fazla azalmaya yol açarak fay kırılmasının sonlanmasına neden olabileceği değerlendirmesi; </a:t>
            </a:r>
            <a:r>
              <a:rPr lang="tr-TR" sz="2000" b="1" u="sng" dirty="0">
                <a:solidFill>
                  <a:srgbClr val="000000"/>
                </a:solidFill>
                <a:effectLst/>
                <a:latin typeface="Times New Roman" panose="02020603050405020304" pitchFamily="18" charset="0"/>
                <a:ea typeface="Times New Roman" panose="02020603050405020304" pitchFamily="18" charset="0"/>
              </a:rPr>
              <a:t>Termal olarak aktif durum, gevrek kırılmayı engelleyebilir ve yerel olarak dağılmış hidrotermal sistemin varlığı, kabuğun zayıflaması nedeniyle kaya kırılganlığının azalmasını kolaylaştırabilir ve bu da fay kırılmasının sonlanmasına yol açabilir bulgularına dayanılarak yapılmaktadır</a:t>
            </a:r>
            <a:r>
              <a:rPr lang="tr-TR" sz="2000" dirty="0">
                <a:solidFill>
                  <a:srgbClr val="000000"/>
                </a:solidFill>
                <a:effectLst/>
                <a:latin typeface="Times New Roman" panose="02020603050405020304" pitchFamily="18" charset="0"/>
                <a:ea typeface="Times New Roman" panose="02020603050405020304" pitchFamily="18" charset="0"/>
              </a:rPr>
              <a:t> : </a:t>
            </a:r>
            <a:r>
              <a:rPr lang="tr-TR" sz="2000" u="sng" dirty="0" err="1">
                <a:solidFill>
                  <a:srgbClr val="000000"/>
                </a:solidFill>
                <a:effectLst/>
                <a:latin typeface="Times New Roman" panose="02020603050405020304" pitchFamily="18" charset="0"/>
                <a:ea typeface="Times New Roman" panose="02020603050405020304" pitchFamily="18" charset="0"/>
              </a:rPr>
              <a:t>Tomokazu</a:t>
            </a:r>
            <a:r>
              <a:rPr lang="tr-TR" sz="2000" u="sng" dirty="0">
                <a:solidFill>
                  <a:srgbClr val="000000"/>
                </a:solidFill>
                <a:effectLst/>
                <a:latin typeface="Times New Roman" panose="02020603050405020304" pitchFamily="18" charset="0"/>
                <a:ea typeface="Times New Roman" panose="02020603050405020304" pitchFamily="18" charset="0"/>
              </a:rPr>
              <a:t> Kobayashi</a:t>
            </a:r>
            <a:r>
              <a:rPr lang="tr-TR" sz="2000" dirty="0">
                <a:solidFill>
                  <a:srgbClr val="000000"/>
                </a:solidFill>
                <a:effectLst/>
                <a:latin typeface="Times New Roman" panose="02020603050405020304" pitchFamily="18" charset="0"/>
                <a:ea typeface="Times New Roman" panose="02020603050405020304" pitchFamily="18" charset="0"/>
              </a:rPr>
              <a:t> , </a:t>
            </a:r>
            <a:r>
              <a:rPr lang="tr-TR" sz="2000" u="sng" dirty="0" err="1">
                <a:solidFill>
                  <a:srgbClr val="000000"/>
                </a:solidFill>
                <a:effectLst/>
                <a:latin typeface="Times New Roman" panose="02020603050405020304" pitchFamily="18" charset="0"/>
                <a:ea typeface="Times New Roman" panose="02020603050405020304" pitchFamily="18" charset="0"/>
              </a:rPr>
              <a:t>Koji</a:t>
            </a:r>
            <a:r>
              <a:rPr lang="tr-TR" sz="2000" u="sng" dirty="0">
                <a:solidFill>
                  <a:srgbClr val="000000"/>
                </a:solidFill>
                <a:effectLst/>
                <a:latin typeface="Times New Roman" panose="02020603050405020304" pitchFamily="18" charset="0"/>
                <a:ea typeface="Times New Roman" panose="02020603050405020304" pitchFamily="18" charset="0"/>
              </a:rPr>
              <a:t> </a:t>
            </a:r>
            <a:r>
              <a:rPr lang="tr-TR" sz="2000" u="sng" dirty="0" err="1">
                <a:solidFill>
                  <a:srgbClr val="000000"/>
                </a:solidFill>
                <a:effectLst/>
                <a:latin typeface="Times New Roman" panose="02020603050405020304" pitchFamily="18" charset="0"/>
                <a:ea typeface="Times New Roman" panose="02020603050405020304" pitchFamily="18" charset="0"/>
              </a:rPr>
              <a:t>Matsuo</a:t>
            </a:r>
            <a:r>
              <a:rPr lang="tr-TR" sz="2000" dirty="0">
                <a:solidFill>
                  <a:srgbClr val="000000"/>
                </a:solidFill>
                <a:effectLst/>
                <a:latin typeface="Times New Roman" panose="02020603050405020304" pitchFamily="18" charset="0"/>
                <a:ea typeface="Times New Roman" panose="02020603050405020304" pitchFamily="18" charset="0"/>
              </a:rPr>
              <a:t> , </a:t>
            </a:r>
            <a:r>
              <a:rPr lang="tr-TR" sz="2000" u="sng" dirty="0" err="1">
                <a:solidFill>
                  <a:srgbClr val="000000"/>
                </a:solidFill>
                <a:effectLst/>
                <a:latin typeface="Times New Roman" panose="02020603050405020304" pitchFamily="18" charset="0"/>
                <a:ea typeface="Times New Roman" panose="02020603050405020304" pitchFamily="18" charset="0"/>
              </a:rPr>
              <a:t>Ryosuke</a:t>
            </a:r>
            <a:r>
              <a:rPr lang="tr-TR" sz="2000" u="sng" dirty="0">
                <a:solidFill>
                  <a:srgbClr val="000000"/>
                </a:solidFill>
                <a:effectLst/>
                <a:latin typeface="Times New Roman" panose="02020603050405020304" pitchFamily="18" charset="0"/>
                <a:ea typeface="Times New Roman" panose="02020603050405020304" pitchFamily="18" charset="0"/>
              </a:rPr>
              <a:t> </a:t>
            </a:r>
            <a:r>
              <a:rPr lang="tr-TR" sz="2000" u="sng" dirty="0" err="1">
                <a:solidFill>
                  <a:srgbClr val="000000"/>
                </a:solidFill>
                <a:effectLst/>
                <a:latin typeface="Times New Roman" panose="02020603050405020304" pitchFamily="18" charset="0"/>
                <a:ea typeface="Times New Roman" panose="02020603050405020304" pitchFamily="18" charset="0"/>
              </a:rPr>
              <a:t>Ando</a:t>
            </a:r>
            <a:r>
              <a:rPr lang="tr-TR" sz="2000" dirty="0">
                <a:solidFill>
                  <a:srgbClr val="000000"/>
                </a:solidFill>
                <a:effectLst/>
                <a:latin typeface="Times New Roman" panose="02020603050405020304" pitchFamily="18" charset="0"/>
                <a:ea typeface="Times New Roman" panose="02020603050405020304" pitchFamily="18" charset="0"/>
              </a:rPr>
              <a:t> , </a:t>
            </a:r>
            <a:r>
              <a:rPr lang="tr-TR" sz="2000" u="sng" dirty="0" err="1">
                <a:solidFill>
                  <a:srgbClr val="000000"/>
                </a:solidFill>
                <a:effectLst/>
                <a:latin typeface="Times New Roman" panose="02020603050405020304" pitchFamily="18" charset="0"/>
                <a:ea typeface="Times New Roman" panose="02020603050405020304" pitchFamily="18" charset="0"/>
              </a:rPr>
              <a:t>Takayuki</a:t>
            </a:r>
            <a:r>
              <a:rPr lang="tr-TR" sz="2000" u="sng" dirty="0">
                <a:solidFill>
                  <a:srgbClr val="000000"/>
                </a:solidFill>
                <a:effectLst/>
                <a:latin typeface="Times New Roman" panose="02020603050405020304" pitchFamily="18" charset="0"/>
                <a:ea typeface="Times New Roman" panose="02020603050405020304" pitchFamily="18" charset="0"/>
              </a:rPr>
              <a:t> </a:t>
            </a:r>
            <a:r>
              <a:rPr lang="tr-TR" sz="2000" u="sng" dirty="0" err="1">
                <a:solidFill>
                  <a:srgbClr val="000000"/>
                </a:solidFill>
                <a:effectLst/>
                <a:latin typeface="Times New Roman" panose="02020603050405020304" pitchFamily="18" charset="0"/>
                <a:ea typeface="Times New Roman" panose="02020603050405020304" pitchFamily="18" charset="0"/>
              </a:rPr>
              <a:t>Nakano</a:t>
            </a:r>
            <a:r>
              <a:rPr lang="tr-TR" sz="2000" dirty="0">
                <a:solidFill>
                  <a:srgbClr val="000000"/>
                </a:solidFill>
                <a:effectLst/>
                <a:latin typeface="Times New Roman" panose="02020603050405020304" pitchFamily="18" charset="0"/>
                <a:ea typeface="Times New Roman" panose="02020603050405020304" pitchFamily="18" charset="0"/>
              </a:rPr>
              <a:t>  ve </a:t>
            </a:r>
            <a:r>
              <a:rPr lang="tr-TR" sz="2000" u="sng" dirty="0" err="1">
                <a:solidFill>
                  <a:srgbClr val="000000"/>
                </a:solidFill>
                <a:effectLst/>
                <a:latin typeface="Times New Roman" panose="02020603050405020304" pitchFamily="18" charset="0"/>
                <a:ea typeface="Times New Roman" panose="02020603050405020304" pitchFamily="18" charset="0"/>
              </a:rPr>
              <a:t>Genki</a:t>
            </a:r>
            <a:r>
              <a:rPr lang="tr-TR" sz="2000" u="sng" dirty="0">
                <a:solidFill>
                  <a:srgbClr val="000000"/>
                </a:solidFill>
                <a:effectLst/>
                <a:latin typeface="Times New Roman" panose="02020603050405020304" pitchFamily="18" charset="0"/>
                <a:ea typeface="Times New Roman" panose="02020603050405020304" pitchFamily="18" charset="0"/>
              </a:rPr>
              <a:t> </a:t>
            </a:r>
            <a:r>
              <a:rPr lang="tr-TR" sz="2000" u="sng" dirty="0" err="1">
                <a:solidFill>
                  <a:srgbClr val="000000"/>
                </a:solidFill>
                <a:effectLst/>
                <a:latin typeface="Times New Roman" panose="02020603050405020304" pitchFamily="18" charset="0"/>
                <a:ea typeface="Times New Roman" panose="02020603050405020304" pitchFamily="18" charset="0"/>
              </a:rPr>
              <a:t>Watanuki</a:t>
            </a:r>
            <a:r>
              <a:rPr lang="tr-TR" sz="2000" dirty="0">
                <a:solidFill>
                  <a:srgbClr val="000000"/>
                </a:solidFill>
                <a:effectLst/>
                <a:latin typeface="Times New Roman" panose="02020603050405020304" pitchFamily="18" charset="0"/>
                <a:ea typeface="Times New Roman" panose="02020603050405020304" pitchFamily="18" charset="0"/>
              </a:rPr>
              <a:t> (2025), </a:t>
            </a:r>
            <a:r>
              <a:rPr lang="tr-TR" sz="2000" kern="1800" dirty="0">
                <a:solidFill>
                  <a:srgbClr val="2A2A2A"/>
                </a:solidFill>
                <a:effectLst/>
                <a:latin typeface="Times New Roman" panose="02020603050405020304" pitchFamily="18" charset="0"/>
                <a:ea typeface="Times New Roman" panose="02020603050405020304" pitchFamily="18" charset="0"/>
              </a:rPr>
              <a:t>High-</a:t>
            </a:r>
            <a:r>
              <a:rPr lang="tr-TR" sz="2000" kern="1800" dirty="0" err="1">
                <a:solidFill>
                  <a:srgbClr val="2A2A2A"/>
                </a:solidFill>
                <a:effectLst/>
                <a:latin typeface="Times New Roman" panose="02020603050405020304" pitchFamily="18" charset="0"/>
                <a:ea typeface="Times New Roman" panose="02020603050405020304" pitchFamily="18" charset="0"/>
              </a:rPr>
              <a:t>resolution</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image</a:t>
            </a:r>
            <a:r>
              <a:rPr lang="tr-TR" sz="2000" kern="1800" dirty="0">
                <a:solidFill>
                  <a:srgbClr val="2A2A2A"/>
                </a:solidFill>
                <a:effectLst/>
                <a:latin typeface="Times New Roman" panose="02020603050405020304" pitchFamily="18" charset="0"/>
                <a:ea typeface="Times New Roman" panose="02020603050405020304" pitchFamily="18" charset="0"/>
              </a:rPr>
              <a:t> on terminus of </a:t>
            </a:r>
            <a:r>
              <a:rPr lang="tr-TR" sz="2000" kern="1800" dirty="0" err="1">
                <a:solidFill>
                  <a:srgbClr val="2A2A2A"/>
                </a:solidFill>
                <a:effectLst/>
                <a:latin typeface="Times New Roman" panose="02020603050405020304" pitchFamily="18" charset="0"/>
                <a:ea typeface="Times New Roman" panose="02020603050405020304" pitchFamily="18" charset="0"/>
              </a:rPr>
              <a:t>fault</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rupture</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relationship</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with</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volcanic</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hydrothermal</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kern="1800" dirty="0" err="1">
                <a:solidFill>
                  <a:srgbClr val="2A2A2A"/>
                </a:solidFill>
                <a:effectLst/>
                <a:latin typeface="Times New Roman" panose="02020603050405020304" pitchFamily="18" charset="0"/>
                <a:ea typeface="Times New Roman" panose="02020603050405020304" pitchFamily="18" charset="0"/>
              </a:rPr>
              <a:t>structure</a:t>
            </a:r>
            <a:r>
              <a:rPr lang="tr-TR" sz="2000" kern="1800" dirty="0">
                <a:solidFill>
                  <a:srgbClr val="2A2A2A"/>
                </a:solidFill>
                <a:effectLst/>
                <a:latin typeface="Times New Roman" panose="02020603050405020304" pitchFamily="18" charset="0"/>
                <a:ea typeface="Times New Roman" panose="02020603050405020304" pitchFamily="18" charset="0"/>
              </a:rPr>
              <a:t> </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i="1" dirty="0" err="1">
                <a:solidFill>
                  <a:srgbClr val="2A2A2A"/>
                </a:solidFill>
                <a:effectLst/>
                <a:latin typeface="Times New Roman" panose="02020603050405020304" pitchFamily="18" charset="0"/>
                <a:ea typeface="Times New Roman" panose="02020603050405020304" pitchFamily="18" charset="0"/>
              </a:rPr>
              <a:t>Geophysical</a:t>
            </a:r>
            <a:r>
              <a:rPr lang="tr-TR" sz="2000" i="1" dirty="0">
                <a:solidFill>
                  <a:srgbClr val="2A2A2A"/>
                </a:solidFill>
                <a:effectLst/>
                <a:latin typeface="Times New Roman" panose="02020603050405020304" pitchFamily="18" charset="0"/>
                <a:ea typeface="Times New Roman" panose="02020603050405020304" pitchFamily="18" charset="0"/>
              </a:rPr>
              <a:t> </a:t>
            </a:r>
            <a:r>
              <a:rPr lang="tr-TR" sz="2000" i="1" dirty="0" err="1">
                <a:solidFill>
                  <a:srgbClr val="2A2A2A"/>
                </a:solidFill>
                <a:effectLst/>
                <a:latin typeface="Times New Roman" panose="02020603050405020304" pitchFamily="18" charset="0"/>
                <a:ea typeface="Times New Roman" panose="02020603050405020304" pitchFamily="18" charset="0"/>
              </a:rPr>
              <a:t>Journal</a:t>
            </a:r>
            <a:r>
              <a:rPr lang="tr-TR" sz="2000" i="1" dirty="0">
                <a:solidFill>
                  <a:srgbClr val="2A2A2A"/>
                </a:solidFill>
                <a:effectLst/>
                <a:latin typeface="Times New Roman" panose="02020603050405020304" pitchFamily="18" charset="0"/>
                <a:ea typeface="Times New Roman" panose="02020603050405020304" pitchFamily="18" charset="0"/>
              </a:rPr>
              <a:t> International</a:t>
            </a:r>
            <a:r>
              <a:rPr lang="tr-TR" sz="2000" dirty="0">
                <a:solidFill>
                  <a:srgbClr val="2A2A2A"/>
                </a:solidFill>
                <a:effectLst/>
                <a:latin typeface="Times New Roman" panose="02020603050405020304" pitchFamily="18" charset="0"/>
                <a:ea typeface="Times New Roman" panose="02020603050405020304" pitchFamily="18" charset="0"/>
              </a:rPr>
              <a:t>, Volume 240, </a:t>
            </a:r>
            <a:r>
              <a:rPr lang="tr-TR" sz="2000" dirty="0" err="1">
                <a:solidFill>
                  <a:srgbClr val="2A2A2A"/>
                </a:solidFill>
                <a:effectLst/>
                <a:latin typeface="Times New Roman" panose="02020603050405020304" pitchFamily="18" charset="0"/>
                <a:ea typeface="Times New Roman" panose="02020603050405020304" pitchFamily="18" charset="0"/>
              </a:rPr>
              <a:t>Issue</a:t>
            </a:r>
            <a:r>
              <a:rPr lang="tr-TR" sz="2000" dirty="0">
                <a:solidFill>
                  <a:srgbClr val="2A2A2A"/>
                </a:solidFill>
                <a:effectLst/>
                <a:latin typeface="Times New Roman" panose="02020603050405020304" pitchFamily="18" charset="0"/>
                <a:ea typeface="Times New Roman" panose="02020603050405020304" pitchFamily="18" charset="0"/>
              </a:rPr>
              <a:t> 2, </a:t>
            </a:r>
            <a:r>
              <a:rPr lang="tr-TR" sz="2000" dirty="0" err="1">
                <a:solidFill>
                  <a:srgbClr val="2A2A2A"/>
                </a:solidFill>
                <a:effectLst/>
                <a:latin typeface="Times New Roman" panose="02020603050405020304" pitchFamily="18" charset="0"/>
                <a:ea typeface="Times New Roman" panose="02020603050405020304" pitchFamily="18" charset="0"/>
              </a:rPr>
              <a:t>February</a:t>
            </a:r>
            <a:r>
              <a:rPr lang="tr-TR" sz="2000" dirty="0">
                <a:solidFill>
                  <a:srgbClr val="2A2A2A"/>
                </a:solidFill>
                <a:effectLst/>
                <a:latin typeface="Times New Roman" panose="02020603050405020304" pitchFamily="18" charset="0"/>
                <a:ea typeface="Times New Roman" panose="02020603050405020304" pitchFamily="18" charset="0"/>
              </a:rPr>
              <a:t>,  s. 1196,1208-1209</a:t>
            </a:r>
            <a:r>
              <a:rPr lang="tr-TR" sz="4000" b="1" dirty="0">
                <a:solidFill>
                  <a:srgbClr val="2A2A2A"/>
                </a:solidFill>
                <a:effectLst/>
                <a:latin typeface="Times New Roman" panose="02020603050405020304" pitchFamily="18" charset="0"/>
                <a:ea typeface="Times New Roman" panose="02020603050405020304" pitchFamily="18" charset="0"/>
              </a:rPr>
              <a:t>).</a:t>
            </a:r>
            <a:r>
              <a:rPr lang="tr-TR" sz="1600" b="1" dirty="0"/>
              <a:t> </a:t>
            </a:r>
            <a:r>
              <a:rPr lang="tr-TR" sz="2000" b="1" dirty="0" err="1"/>
              <a:t>Kyushu</a:t>
            </a:r>
            <a:r>
              <a:rPr lang="tr-TR" sz="2000" b="1" dirty="0"/>
              <a:t> </a:t>
            </a:r>
            <a:r>
              <a:rPr lang="tr-TR" sz="2000" b="1" dirty="0" err="1"/>
              <a:t>adası,Japonya</a:t>
            </a:r>
            <a:br>
              <a:rPr lang="tr-TR" sz="2000" dirty="0">
                <a:solidFill>
                  <a:srgbClr val="000000"/>
                </a:solidFill>
                <a:effectLst/>
                <a:latin typeface="Times New Roman" panose="02020603050405020304" pitchFamily="18" charset="0"/>
                <a:ea typeface="Times New Roman" panose="02020603050405020304" pitchFamily="18" charset="0"/>
              </a:rPr>
            </a:br>
            <a:endParaRPr lang="tr-TR" sz="1600" dirty="0"/>
          </a:p>
        </p:txBody>
      </p:sp>
      <p:sp>
        <p:nvSpPr>
          <p:cNvPr id="3" name="İçerik Yer Tutucusu 2">
            <a:extLst>
              <a:ext uri="{FF2B5EF4-FFF2-40B4-BE49-F238E27FC236}">
                <a16:creationId xmlns:a16="http://schemas.microsoft.com/office/drawing/2014/main" id="{74CE09C6-1870-4E17-BF66-E4632CB52DCC}"/>
              </a:ext>
            </a:extLst>
          </p:cNvPr>
          <p:cNvSpPr>
            <a:spLocks noGrp="1"/>
          </p:cNvSpPr>
          <p:nvPr>
            <p:ph idx="1"/>
          </p:nvPr>
        </p:nvSpPr>
        <p:spPr>
          <a:xfrm>
            <a:off x="838200" y="3968151"/>
            <a:ext cx="10515600" cy="2208812"/>
          </a:xfrm>
        </p:spPr>
        <p:txBody>
          <a:bodyPr/>
          <a:lstStyle/>
          <a:p>
            <a:pPr algn="just"/>
            <a:r>
              <a:rPr lang="tr-TR" dirty="0">
                <a:solidFill>
                  <a:srgbClr val="000000"/>
                </a:solidFill>
                <a:effectLst/>
                <a:highlight>
                  <a:srgbClr val="FFFF00"/>
                </a:highlight>
                <a:latin typeface="Times New Roman" panose="02020603050405020304" pitchFamily="18" charset="0"/>
                <a:ea typeface="Times New Roman" panose="02020603050405020304" pitchFamily="18" charset="0"/>
              </a:rPr>
              <a:t>Bu veriler fay hattı ve volkanizma ilişkisini göstermektedir ve ayrıntılı inceleme ve değerlendirmeyi göstermektedir</a:t>
            </a:r>
            <a:r>
              <a:rPr lang="tr-TR" dirty="0">
                <a:solidFill>
                  <a:srgbClr val="000000"/>
                </a:solidFill>
                <a:effectLst/>
                <a:latin typeface="Times New Roman" panose="02020603050405020304" pitchFamily="18" charset="0"/>
                <a:ea typeface="Times New Roman" panose="02020603050405020304" pitchFamily="18" charset="0"/>
              </a:rPr>
              <a:t>. </a:t>
            </a:r>
          </a:p>
          <a:p>
            <a:pPr algn="just"/>
            <a:r>
              <a:rPr lang="tr-TR" dirty="0">
                <a:solidFill>
                  <a:srgbClr val="000000"/>
                </a:solidFill>
                <a:effectLst/>
                <a:latin typeface="Times New Roman" panose="02020603050405020304" pitchFamily="18" charset="0"/>
                <a:ea typeface="Times New Roman" panose="02020603050405020304" pitchFamily="18" charset="0"/>
              </a:rPr>
              <a:t>Sıcak su kaynaklarının fay kırılmalarını engelleme potansiyeli var mı konusu son yıllarda incelenmektedir. </a:t>
            </a:r>
          </a:p>
          <a:p>
            <a:endParaRPr lang="tr-TR" dirty="0"/>
          </a:p>
        </p:txBody>
      </p:sp>
    </p:spTree>
    <p:extLst>
      <p:ext uri="{BB962C8B-B14F-4D97-AF65-F5344CB8AC3E}">
        <p14:creationId xmlns:p14="http://schemas.microsoft.com/office/powerpoint/2010/main" val="80322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A05DA-8EFC-4F8A-87BF-AA0F392F2500}"/>
              </a:ext>
            </a:extLst>
          </p:cNvPr>
          <p:cNvSpPr>
            <a:spLocks noGrp="1"/>
          </p:cNvSpPr>
          <p:nvPr>
            <p:ph type="title"/>
          </p:nvPr>
        </p:nvSpPr>
        <p:spPr/>
        <p:txBody>
          <a:bodyPr>
            <a:noAutofit/>
          </a:bodyPr>
          <a:lstStyle/>
          <a:p>
            <a:r>
              <a:rPr lang="tr-TR" sz="2000" dirty="0">
                <a:solidFill>
                  <a:srgbClr val="000000"/>
                </a:solidFill>
                <a:effectLst/>
                <a:latin typeface="Times New Roman" panose="02020603050405020304" pitchFamily="18" charset="0"/>
                <a:ea typeface="Times New Roman" panose="02020603050405020304" pitchFamily="18" charset="0"/>
              </a:rPr>
              <a:t>Özgür Karaoğlu, </a:t>
            </a:r>
            <a:r>
              <a:rPr lang="tr-TR" sz="2000" dirty="0" err="1">
                <a:solidFill>
                  <a:srgbClr val="000000"/>
                </a:solidFill>
                <a:effectLst/>
                <a:latin typeface="Times New Roman" panose="02020603050405020304" pitchFamily="18" charset="0"/>
                <a:ea typeface="Times New Roman" panose="02020603050405020304" pitchFamily="18" charset="0"/>
              </a:rPr>
              <a:t>Ivan</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Koulakov</a:t>
            </a:r>
            <a:r>
              <a:rPr lang="tr-TR" sz="2000" dirty="0">
                <a:solidFill>
                  <a:srgbClr val="000000"/>
                </a:solidFill>
                <a:effectLst/>
                <a:latin typeface="Times New Roman" panose="02020603050405020304" pitchFamily="18" charset="0"/>
                <a:ea typeface="Times New Roman" panose="02020603050405020304" pitchFamily="18" charset="0"/>
              </a:rPr>
              <a:t>, Tuna Eken, </a:t>
            </a:r>
            <a:r>
              <a:rPr lang="tr-TR" sz="2000" dirty="0" err="1">
                <a:solidFill>
                  <a:srgbClr val="000000"/>
                </a:solidFill>
                <a:effectLst/>
                <a:latin typeface="Times New Roman" panose="02020603050405020304" pitchFamily="18" charset="0"/>
                <a:ea typeface="Times New Roman" panose="02020603050405020304" pitchFamily="18" charset="0"/>
              </a:rPr>
              <a:t>Mohsen</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Bazargan</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Taras</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Gerya</a:t>
            </a:r>
            <a:r>
              <a:rPr lang="tr-TR" sz="2000" dirty="0">
                <a:solidFill>
                  <a:srgbClr val="000000"/>
                </a:solidFill>
                <a:effectLst/>
                <a:latin typeface="Times New Roman" panose="02020603050405020304" pitchFamily="18" charset="0"/>
                <a:ea typeface="Times New Roman" panose="02020603050405020304" pitchFamily="18" charset="0"/>
              </a:rPr>
              <a:t>, Luca Dal </a:t>
            </a:r>
            <a:r>
              <a:rPr lang="tr-TR" sz="2000" dirty="0" err="1">
                <a:solidFill>
                  <a:srgbClr val="000000"/>
                </a:solidFill>
                <a:effectLst/>
                <a:latin typeface="Times New Roman" panose="02020603050405020304" pitchFamily="18" charset="0"/>
                <a:ea typeface="Times New Roman" panose="02020603050405020304" pitchFamily="18" charset="0"/>
              </a:rPr>
              <a:t>Zilio</a:t>
            </a:r>
            <a:r>
              <a:rPr lang="tr-TR" sz="2000" dirty="0">
                <a:solidFill>
                  <a:srgbClr val="000000"/>
                </a:solidFill>
                <a:effectLst/>
                <a:latin typeface="Times New Roman" panose="02020603050405020304" pitchFamily="18" charset="0"/>
                <a:ea typeface="Times New Roman" panose="02020603050405020304" pitchFamily="18" charset="0"/>
              </a:rPr>
              <a:t> &amp; </a:t>
            </a:r>
            <a:r>
              <a:rPr lang="tr-TR" sz="2000" dirty="0" err="1">
                <a:solidFill>
                  <a:srgbClr val="000000"/>
                </a:solidFill>
                <a:effectLst/>
                <a:latin typeface="Times New Roman" panose="02020603050405020304" pitchFamily="18" charset="0"/>
                <a:ea typeface="Times New Roman" panose="02020603050405020304" pitchFamily="18" charset="0"/>
              </a:rPr>
              <a:t>Agust</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Gudmundsson</a:t>
            </a:r>
            <a:r>
              <a:rPr lang="tr-TR" sz="2000" dirty="0">
                <a:solidFill>
                  <a:srgbClr val="000000"/>
                </a:solidFill>
                <a:effectLst/>
                <a:latin typeface="Times New Roman" panose="02020603050405020304" pitchFamily="18" charset="0"/>
                <a:ea typeface="Times New Roman" panose="02020603050405020304" pitchFamily="18" charset="0"/>
              </a:rPr>
              <a:t>, (2026), </a:t>
            </a:r>
            <a:r>
              <a:rPr lang="tr-TR" sz="2000" dirty="0" err="1">
                <a:solidFill>
                  <a:srgbClr val="000000"/>
                </a:solidFill>
                <a:effectLst/>
                <a:latin typeface="Times New Roman" panose="02020603050405020304" pitchFamily="18" charset="0"/>
                <a:ea typeface="Times New Roman" panose="02020603050405020304" pitchFamily="18" charset="0"/>
              </a:rPr>
              <a:t>Fault-controlled</a:t>
            </a:r>
            <a:r>
              <a:rPr lang="tr-TR" sz="2000" dirty="0">
                <a:solidFill>
                  <a:srgbClr val="000000"/>
                </a:solidFill>
                <a:effectLst/>
                <a:latin typeface="Times New Roman" panose="02020603050405020304" pitchFamily="18" charset="0"/>
                <a:ea typeface="Times New Roman" panose="02020603050405020304" pitchFamily="18" charset="0"/>
              </a:rPr>
              <a:t> magma </a:t>
            </a:r>
            <a:r>
              <a:rPr lang="tr-TR" sz="2000" dirty="0" err="1">
                <a:solidFill>
                  <a:srgbClr val="000000"/>
                </a:solidFill>
                <a:effectLst/>
                <a:latin typeface="Times New Roman" panose="02020603050405020304" pitchFamily="18" charset="0"/>
                <a:ea typeface="Times New Roman" panose="02020603050405020304" pitchFamily="18" charset="0"/>
              </a:rPr>
              <a:t>pathways</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driving</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seismicity</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and</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eruption</a:t>
            </a:r>
            <a:r>
              <a:rPr lang="tr-TR" sz="2000" dirty="0">
                <a:solidFill>
                  <a:srgbClr val="000000"/>
                </a:solidFill>
                <a:effectLst/>
                <a:latin typeface="Times New Roman" panose="02020603050405020304" pitchFamily="18" charset="0"/>
                <a:ea typeface="Times New Roman" panose="02020603050405020304" pitchFamily="18" charset="0"/>
              </a:rPr>
              <a:t> risk in </a:t>
            </a:r>
            <a:r>
              <a:rPr lang="tr-TR" sz="2000" dirty="0" err="1">
                <a:solidFill>
                  <a:srgbClr val="000000"/>
                </a:solidFill>
                <a:effectLst/>
                <a:latin typeface="Times New Roman" panose="02020603050405020304" pitchFamily="18" charset="0"/>
                <a:ea typeface="Times New Roman" panose="02020603050405020304" pitchFamily="18" charset="0"/>
              </a:rPr>
              <a:t>Eastern</a:t>
            </a:r>
            <a:r>
              <a:rPr lang="tr-TR" sz="2000" dirty="0">
                <a:solidFill>
                  <a:srgbClr val="000000"/>
                </a:solidFill>
                <a:effectLst/>
                <a:latin typeface="Times New Roman" panose="02020603050405020304" pitchFamily="18" charset="0"/>
                <a:ea typeface="Times New Roman" panose="02020603050405020304" pitchFamily="18" charset="0"/>
              </a:rPr>
              <a:t> </a:t>
            </a:r>
            <a:r>
              <a:rPr lang="tr-TR" sz="2000" dirty="0" err="1">
                <a:solidFill>
                  <a:srgbClr val="000000"/>
                </a:solidFill>
                <a:effectLst/>
                <a:latin typeface="Times New Roman" panose="02020603050405020304" pitchFamily="18" charset="0"/>
                <a:ea typeface="Times New Roman" panose="02020603050405020304" pitchFamily="18" charset="0"/>
              </a:rPr>
              <a:t>Turkey</a:t>
            </a:r>
            <a:r>
              <a:rPr lang="tr-TR" sz="2000" dirty="0">
                <a:solidFill>
                  <a:srgbClr val="000000"/>
                </a:solidFill>
                <a:effectLst/>
                <a:latin typeface="Times New Roman" panose="02020603050405020304" pitchFamily="18" charset="0"/>
                <a:ea typeface="Times New Roman" panose="02020603050405020304" pitchFamily="18" charset="0"/>
              </a:rPr>
              <a:t>, Communications Earth &amp; Environment https://doi.org/10.1038/s43247-026-03286-5 </a:t>
            </a:r>
            <a:r>
              <a:rPr lang="tr-TR" sz="2000" dirty="0" err="1">
                <a:solidFill>
                  <a:srgbClr val="000000"/>
                </a:solidFill>
                <a:effectLst/>
                <a:latin typeface="Times New Roman" panose="02020603050405020304" pitchFamily="18" charset="0"/>
                <a:ea typeface="Times New Roman" panose="02020603050405020304" pitchFamily="18" charset="0"/>
              </a:rPr>
              <a:t>Article</a:t>
            </a:r>
            <a:r>
              <a:rPr lang="tr-TR" sz="2000" dirty="0">
                <a:solidFill>
                  <a:srgbClr val="000000"/>
                </a:solidFill>
                <a:effectLst/>
                <a:latin typeface="Times New Roman" panose="02020603050405020304" pitchFamily="18" charset="0"/>
                <a:ea typeface="Times New Roman" panose="02020603050405020304" pitchFamily="18" charset="0"/>
              </a:rPr>
              <a:t> in </a:t>
            </a:r>
            <a:r>
              <a:rPr lang="tr-TR" sz="2000" dirty="0" err="1">
                <a:solidFill>
                  <a:srgbClr val="000000"/>
                </a:solidFill>
                <a:effectLst/>
                <a:latin typeface="Times New Roman" panose="02020603050405020304" pitchFamily="18" charset="0"/>
                <a:ea typeface="Times New Roman" panose="02020603050405020304" pitchFamily="18" charset="0"/>
              </a:rPr>
              <a:t>Press</a:t>
            </a:r>
            <a:r>
              <a:rPr lang="tr-TR" sz="2000" dirty="0">
                <a:solidFill>
                  <a:srgbClr val="000000"/>
                </a:solidFill>
                <a:effectLst/>
                <a:latin typeface="Times New Roman" panose="02020603050405020304" pitchFamily="18" charset="0"/>
                <a:ea typeface="Times New Roman" panose="02020603050405020304" pitchFamily="18" charset="0"/>
              </a:rPr>
              <a:t>, basımda. </a:t>
            </a:r>
            <a:br>
              <a:rPr lang="tr-TR" sz="2000" dirty="0">
                <a:solidFill>
                  <a:srgbClr val="000000"/>
                </a:solidFill>
                <a:effectLst/>
                <a:latin typeface="Times New Roman" panose="02020603050405020304" pitchFamily="18" charset="0"/>
                <a:ea typeface="Times New Roman" panose="02020603050405020304" pitchFamily="18" charset="0"/>
              </a:rPr>
            </a:br>
            <a:endParaRPr lang="tr-TR" sz="2000" dirty="0"/>
          </a:p>
        </p:txBody>
      </p:sp>
      <p:sp>
        <p:nvSpPr>
          <p:cNvPr id="3" name="İçerik Yer Tutucusu 2">
            <a:extLst>
              <a:ext uri="{FF2B5EF4-FFF2-40B4-BE49-F238E27FC236}">
                <a16:creationId xmlns:a16="http://schemas.microsoft.com/office/drawing/2014/main" id="{43209D39-8750-4DE6-8CB6-84F635516B89}"/>
              </a:ext>
            </a:extLst>
          </p:cNvPr>
          <p:cNvSpPr>
            <a:spLocks noGrp="1"/>
          </p:cNvSpPr>
          <p:nvPr>
            <p:ph idx="1"/>
          </p:nvPr>
        </p:nvSpPr>
        <p:spPr/>
        <p:txBody>
          <a:bodyPr>
            <a:normAutofit fontScale="77500" lnSpcReduction="20000"/>
          </a:bodyPr>
          <a:lstStyle/>
          <a:p>
            <a:pPr marL="228600" marR="147955" indent="-5715" algn="just">
              <a:lnSpc>
                <a:spcPct val="149000"/>
              </a:lnSpc>
              <a:spcAft>
                <a:spcPts val="20"/>
              </a:spcAft>
            </a:pPr>
            <a:r>
              <a:rPr lang="tr-TR" sz="1800" dirty="0">
                <a:solidFill>
                  <a:srgbClr val="000000"/>
                </a:solidFill>
                <a:effectLst/>
                <a:latin typeface="Times New Roman" panose="02020603050405020304" pitchFamily="18" charset="0"/>
                <a:ea typeface="Times New Roman" panose="02020603050405020304" pitchFamily="18" charset="0"/>
              </a:rPr>
              <a:t>Türkiye’de de Erzincan, Tunceli ve Bingöl bölgesinde yapılan çalışmada</a:t>
            </a:r>
            <a:r>
              <a:rPr lang="tr-TR" sz="1800" b="1" dirty="0">
                <a:solidFill>
                  <a:srgbClr val="000000"/>
                </a:solidFill>
                <a:effectLst/>
                <a:latin typeface="Times New Roman" panose="02020603050405020304" pitchFamily="18" charset="0"/>
                <a:ea typeface="Times New Roman" panose="02020603050405020304" pitchFamily="18" charset="0"/>
              </a:rPr>
              <a:t>, </a:t>
            </a:r>
            <a:r>
              <a:rPr lang="tr-TR" sz="1800" dirty="0">
                <a:solidFill>
                  <a:srgbClr val="000000"/>
                </a:solidFill>
                <a:effectLst/>
                <a:latin typeface="Times New Roman" panose="02020603050405020304" pitchFamily="18" charset="0"/>
                <a:ea typeface="Times New Roman" panose="02020603050405020304" pitchFamily="18" charset="0"/>
              </a:rPr>
              <a:t>volkanizma ve fay hatları etkileşimine yönelik; NAFZ boyunca (Kuzey Anadolu Fay </a:t>
            </a:r>
            <a:r>
              <a:rPr lang="tr-TR" sz="1800" dirty="0" err="1">
                <a:solidFill>
                  <a:srgbClr val="000000"/>
                </a:solidFill>
                <a:effectLst/>
                <a:latin typeface="Times New Roman" panose="02020603050405020304" pitchFamily="18" charset="0"/>
                <a:ea typeface="Times New Roman" panose="02020603050405020304" pitchFamily="18" charset="0"/>
              </a:rPr>
              <a:t>Zonu</a:t>
            </a:r>
            <a:r>
              <a:rPr lang="tr-TR" sz="1800" dirty="0">
                <a:solidFill>
                  <a:srgbClr val="000000"/>
                </a:solidFill>
                <a:effectLst/>
                <a:latin typeface="Times New Roman" panose="02020603050405020304" pitchFamily="18" charset="0"/>
                <a:ea typeface="Times New Roman" panose="02020603050405020304" pitchFamily="18" charset="0"/>
              </a:rPr>
              <a:t>) sıralanmış </a:t>
            </a:r>
            <a:r>
              <a:rPr lang="tr-TR" sz="1800" dirty="0" err="1">
                <a:solidFill>
                  <a:srgbClr val="000000"/>
                </a:solidFill>
                <a:effectLst/>
                <a:latin typeface="Times New Roman" panose="02020603050405020304" pitchFamily="18" charset="0"/>
                <a:ea typeface="Times New Roman" panose="02020603050405020304" pitchFamily="18" charset="0"/>
              </a:rPr>
              <a:t>Kuvaterner</a:t>
            </a:r>
            <a:r>
              <a:rPr lang="tr-TR" sz="1800" dirty="0">
                <a:solidFill>
                  <a:srgbClr val="000000"/>
                </a:solidFill>
                <a:effectLst/>
                <a:latin typeface="Times New Roman" panose="02020603050405020304" pitchFamily="18" charset="0"/>
                <a:ea typeface="Times New Roman" panose="02020603050405020304" pitchFamily="18" charset="0"/>
              </a:rPr>
              <a:t> kubbeleri ve besleyici </a:t>
            </a:r>
            <a:r>
              <a:rPr lang="tr-TR" sz="1800" dirty="0" err="1">
                <a:solidFill>
                  <a:srgbClr val="000000"/>
                </a:solidFill>
                <a:effectLst/>
                <a:latin typeface="Times New Roman" panose="02020603050405020304" pitchFamily="18" charset="0"/>
                <a:ea typeface="Times New Roman" panose="02020603050405020304" pitchFamily="18" charset="0"/>
              </a:rPr>
              <a:t>daykların</a:t>
            </a:r>
            <a:r>
              <a:rPr lang="tr-TR" sz="1800" dirty="0">
                <a:solidFill>
                  <a:srgbClr val="000000"/>
                </a:solidFill>
                <a:effectLst/>
                <a:latin typeface="Times New Roman" panose="02020603050405020304" pitchFamily="18" charset="0"/>
                <a:ea typeface="Times New Roman" panose="02020603050405020304" pitchFamily="18" charset="0"/>
              </a:rPr>
              <a:t> (800–100 bin yıl önce) bulunduğunu ve modellenen gerilim yoğunlaşmalarıyla örtüştüğünü ve sığ kabuk seviyelerine ve yüzeye ulaştığını göstermektedir. Ortaya çıkan konfigürasyon hem sismik hem de volkanik tehlikeleri artırarak, bütünleşik, gerçek zamanlı izleme ihtiyacını güçlendirmektedir. Öncelik, gelecekteki huzursuzluğun en yakın olduğu mekanik olarak kararsız Erzincan-Çağlayan sektörüne ve uzun ömürlü eriyik depolamasının gizli ancak ihmal edilemez bir tehlike oluşturduğu Adaklı-Nazımiye-Bingöl bölgesine verilmeli, özetle imkân ve araçların öncelikle bu bölgenin incelenmesine yönlendirilmesi zorunluluğu ortaya konulmaktadır. (</a:t>
            </a:r>
            <a:r>
              <a:rPr lang="tr-TR" sz="1800" dirty="0" err="1">
                <a:solidFill>
                  <a:srgbClr val="000000"/>
                </a:solidFill>
                <a:effectLst/>
                <a:latin typeface="Times New Roman" panose="02020603050405020304" pitchFamily="18" charset="0"/>
                <a:ea typeface="Times New Roman" panose="02020603050405020304" pitchFamily="18" charset="0"/>
              </a:rPr>
              <a:t>Karaoğlu.Ö</a:t>
            </a:r>
            <a:r>
              <a:rPr lang="tr-TR" sz="1800" dirty="0">
                <a:solidFill>
                  <a:srgbClr val="000000"/>
                </a:solidFill>
                <a:effectLst/>
                <a:latin typeface="Times New Roman" panose="02020603050405020304" pitchFamily="18" charset="0"/>
                <a:ea typeface="Times New Roman" panose="02020603050405020304" pitchFamily="18" charset="0"/>
              </a:rPr>
              <a:t> vd:2026 basımda)</a:t>
            </a:r>
          </a:p>
          <a:p>
            <a:pPr marL="6985" marR="147320" indent="-6985" algn="just">
              <a:lnSpc>
                <a:spcPct val="149000"/>
              </a:lnSpc>
              <a:spcAft>
                <a:spcPts val="20"/>
              </a:spcAft>
            </a:pPr>
            <a:r>
              <a:rPr lang="tr-TR" sz="1800" dirty="0">
                <a:solidFill>
                  <a:srgbClr val="000000"/>
                </a:solidFill>
                <a:effectLst/>
                <a:latin typeface="Times New Roman" panose="02020603050405020304" pitchFamily="18" charset="0"/>
                <a:ea typeface="Times New Roman" panose="02020603050405020304" pitchFamily="18" charset="0"/>
              </a:rPr>
              <a:t>Magma rezervuarlarının kırık ağlarıyla nasıl etkileşim kurduğunu anlamak, birleşik sismik ve volkanik tehlikeleri sınırlandırmak, çok belirsizliklere rağmen, kritik öneme sahiptir</a:t>
            </a:r>
            <a:r>
              <a:rPr lang="tr-TR" sz="1800">
                <a:solidFill>
                  <a:srgbClr val="000000"/>
                </a:solidFill>
                <a:effectLst/>
                <a:latin typeface="Times New Roman" panose="02020603050405020304" pitchFamily="18" charset="0"/>
                <a:ea typeface="Times New Roman" panose="02020603050405020304" pitchFamily="18" charset="0"/>
              </a:rPr>
              <a:t>. Bu </a:t>
            </a:r>
            <a:r>
              <a:rPr lang="tr-TR" sz="1800" dirty="0">
                <a:solidFill>
                  <a:srgbClr val="000000"/>
                </a:solidFill>
                <a:effectLst/>
                <a:latin typeface="Times New Roman" panose="02020603050405020304" pitchFamily="18" charset="0"/>
                <a:ea typeface="Times New Roman" panose="02020603050405020304" pitchFamily="18" charset="0"/>
              </a:rPr>
              <a:t>bölgede volkanizma doğrudan faylarla ilişkilidir. Erzincan Havzası ve çevresinde, zayıf ve yoğun şekilde kırılmış kabuk yapısı magmanın yükselmesini kolaylaştırmıştır. Çıkan ürünler </a:t>
            </a:r>
            <a:r>
              <a:rPr lang="tr-TR" sz="1800" dirty="0" err="1">
                <a:solidFill>
                  <a:srgbClr val="000000"/>
                </a:solidFill>
                <a:effectLst/>
                <a:latin typeface="Times New Roman" panose="02020603050405020304" pitchFamily="18" charset="0"/>
                <a:ea typeface="Times New Roman" panose="02020603050405020304" pitchFamily="18" charset="0"/>
              </a:rPr>
              <a:t>bazaltik</a:t>
            </a:r>
            <a:r>
              <a:rPr lang="tr-TR" sz="1800" dirty="0">
                <a:solidFill>
                  <a:srgbClr val="000000"/>
                </a:solidFill>
                <a:effectLst/>
                <a:latin typeface="Times New Roman" panose="02020603050405020304" pitchFamily="18" charset="0"/>
                <a:ea typeface="Times New Roman" panose="02020603050405020304" pitchFamily="18" charset="0"/>
              </a:rPr>
              <a:t> andezitten dasite kadar değişmektedir. </a:t>
            </a:r>
            <a:r>
              <a:rPr lang="tr-TR" sz="1800" dirty="0" err="1">
                <a:solidFill>
                  <a:srgbClr val="000000"/>
                </a:solidFill>
                <a:effectLst/>
                <a:latin typeface="Times New Roman" panose="02020603050405020304" pitchFamily="18" charset="0"/>
                <a:ea typeface="Times New Roman" panose="02020603050405020304" pitchFamily="18" charset="0"/>
              </a:rPr>
              <a:t>Dayk</a:t>
            </a:r>
            <a:r>
              <a:rPr lang="tr-TR" sz="1800" dirty="0">
                <a:solidFill>
                  <a:srgbClr val="000000"/>
                </a:solidFill>
                <a:effectLst/>
                <a:latin typeface="Times New Roman" panose="02020603050405020304" pitchFamily="18" charset="0"/>
                <a:ea typeface="Times New Roman" panose="02020603050405020304" pitchFamily="18" charset="0"/>
              </a:rPr>
              <a:t> oluşumu dediğimiz şey, magmanın fay boyunca açılan çatlaklara girip orada katılaşmasıdır. Bu durumda magma yüzeye çıkmaz, kabuğun içinde kalır. Eğer magma çatlaklardan daha yukarıya kadar ilerleyip yüzeye ulaşırsa, o zaman volkanik püskürme gerçekleşir. Yani lav, gaz ve kül dışarı çıkmaktadır. Şanlıurfa, Doğu Anadolu Fay Hattı’na yaklaşık 100–150 km mesafede. Bu nedenle orta düzey riskli kabul ediliyor. Şanlıurfa’da bazı bölgelerde zemin gevşek ve alüvyonlu olduğu için sarsıntılar daha şiddetli hissedilmektedir. 2023 Kahramanmaraş depremlerinde Şanlıurfa’da yaşanan yıkım, fay daha çok zemin ve yapı kalitesi ile ilgiliydi. Bu nedenle yapılar üzerinde durulmaktadır. </a:t>
            </a:r>
          </a:p>
          <a:p>
            <a:endParaRPr lang="tr-TR" dirty="0"/>
          </a:p>
        </p:txBody>
      </p:sp>
    </p:spTree>
    <p:extLst>
      <p:ext uri="{BB962C8B-B14F-4D97-AF65-F5344CB8AC3E}">
        <p14:creationId xmlns:p14="http://schemas.microsoft.com/office/powerpoint/2010/main" val="1424696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EFECE1-8E25-4983-AD92-D0D5E3A7BEAA}"/>
              </a:ext>
            </a:extLst>
          </p:cNvPr>
          <p:cNvSpPr>
            <a:spLocks noGrp="1"/>
          </p:cNvSpPr>
          <p:nvPr>
            <p:ph type="title"/>
          </p:nvPr>
        </p:nvSpPr>
        <p:spPr>
          <a:xfrm>
            <a:off x="838200" y="68922"/>
            <a:ext cx="10515600" cy="1325563"/>
          </a:xfrm>
        </p:spPr>
        <p:txBody>
          <a:bodyPr/>
          <a:lstStyle/>
          <a:p>
            <a:r>
              <a:rPr lang="tr-TR" dirty="0"/>
              <a:t>21 Ağustos 2025,</a:t>
            </a:r>
          </a:p>
        </p:txBody>
      </p:sp>
      <p:sp>
        <p:nvSpPr>
          <p:cNvPr id="3" name="İçerik Yer Tutucusu 2">
            <a:extLst>
              <a:ext uri="{FF2B5EF4-FFF2-40B4-BE49-F238E27FC236}">
                <a16:creationId xmlns:a16="http://schemas.microsoft.com/office/drawing/2014/main" id="{4B2DFB87-DB89-41A0-BE59-B201AAF16706}"/>
              </a:ext>
            </a:extLst>
          </p:cNvPr>
          <p:cNvSpPr>
            <a:spLocks noGrp="1"/>
          </p:cNvSpPr>
          <p:nvPr>
            <p:ph idx="1"/>
          </p:nvPr>
        </p:nvSpPr>
        <p:spPr>
          <a:xfrm>
            <a:off x="838200" y="1207698"/>
            <a:ext cx="10515600" cy="5581379"/>
          </a:xfrm>
        </p:spPr>
        <p:txBody>
          <a:bodyPr>
            <a:normAutofit lnSpcReduction="10000"/>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2025’te Aksaray’ın </a:t>
            </a:r>
            <a:r>
              <a:rPr lang="tr-TR" sz="2800" dirty="0" err="1">
                <a:effectLst/>
                <a:latin typeface="Calibri" panose="020F0502020204030204" pitchFamily="34" charset="0"/>
                <a:ea typeface="Calibri" panose="020F0502020204030204" pitchFamily="34" charset="0"/>
                <a:cs typeface="Times New Roman" panose="02020603050405020304" pitchFamily="18" charset="0"/>
              </a:rPr>
              <a:t>Tuzgölü</a:t>
            </a:r>
            <a:r>
              <a:rPr lang="tr-TR" sz="2800" dirty="0">
                <a:effectLst/>
                <a:latin typeface="Calibri" panose="020F0502020204030204" pitchFamily="34" charset="0"/>
                <a:ea typeface="Calibri" panose="020F0502020204030204" pitchFamily="34" charset="0"/>
                <a:cs typeface="Times New Roman" panose="02020603050405020304" pitchFamily="18" charset="0"/>
              </a:rPr>
              <a:t> Havzasında yer altından aniden su fışkırması yaşandı.</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Bu olayın sebebi karbondioksit gazı çıkışı olarak açıklandı.</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 	Fışkıran su tuzlu olduğu için tarım arazilerini çoraklaştırma tehlikesi yarattı. Bölge halkı hem şaşkınlık hem de endişe yaşadı.</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HABERLER, BİR ANDA GELİYOR , KAYBOLUYOR </a:t>
            </a: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Aksaray şehir merkezi, Hasan Dağı’na oldukça yakındır; mesafe yaklaşık 32 km olup araçla ortalama 35–40 dakika sürmektedir. ---/Aksaray, Hasan Dağı’na en yakın büyük yerleşim merkezidir ve dağa ulaşım genellikle buradan sağlanır. Kuş uçuşu : 25 km.</a:t>
            </a:r>
          </a:p>
          <a:p>
            <a:pPr>
              <a:lnSpc>
                <a:spcPct val="107000"/>
              </a:lnSpc>
              <a:spcAft>
                <a:spcPts val="800"/>
              </a:spcAft>
            </a:pP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67341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6B1F52-4C98-4D91-9640-A56559334C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0"/>
            <a:ext cx="10795782" cy="6858000"/>
          </a:xfrm>
        </p:spPr>
      </p:pic>
    </p:spTree>
    <p:extLst>
      <p:ext uri="{BB962C8B-B14F-4D97-AF65-F5344CB8AC3E}">
        <p14:creationId xmlns:p14="http://schemas.microsoft.com/office/powerpoint/2010/main" val="3754348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ABDC92DA-5669-4E2E-8748-FEF0E24C81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9146" y="650058"/>
            <a:ext cx="9988060" cy="5526905"/>
          </a:xfrm>
        </p:spPr>
      </p:pic>
    </p:spTree>
    <p:extLst>
      <p:ext uri="{BB962C8B-B14F-4D97-AF65-F5344CB8AC3E}">
        <p14:creationId xmlns:p14="http://schemas.microsoft.com/office/powerpoint/2010/main" val="8850217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246D241F-A642-478A-A8C4-59BFDADDFD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2818" y="590843"/>
            <a:ext cx="10466363" cy="5936566"/>
          </a:xfrm>
        </p:spPr>
      </p:pic>
    </p:spTree>
    <p:extLst>
      <p:ext uri="{BB962C8B-B14F-4D97-AF65-F5344CB8AC3E}">
        <p14:creationId xmlns:p14="http://schemas.microsoft.com/office/powerpoint/2010/main" val="1089274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0CCDCB-75BE-4DE2-A8F8-22A8C8D1E82A}"/>
              </a:ext>
            </a:extLst>
          </p:cNvPr>
          <p:cNvSpPr>
            <a:spLocks noGrp="1"/>
          </p:cNvSpPr>
          <p:nvPr>
            <p:ph type="title"/>
          </p:nvPr>
        </p:nvSpPr>
        <p:spPr/>
        <p:txBody>
          <a:bodyPr/>
          <a:lstStyle/>
          <a:p>
            <a:r>
              <a:rPr lang="tr-TR" dirty="0"/>
              <a:t>Şanlıurfa Jeolojik ve Meteorolojik Riskleri</a:t>
            </a:r>
          </a:p>
        </p:txBody>
      </p:sp>
      <p:sp>
        <p:nvSpPr>
          <p:cNvPr id="3" name="İçerik Yer Tutucusu 2">
            <a:extLst>
              <a:ext uri="{FF2B5EF4-FFF2-40B4-BE49-F238E27FC236}">
                <a16:creationId xmlns:a16="http://schemas.microsoft.com/office/drawing/2014/main" id="{1B678358-4220-428D-A310-C55B9A0FE754}"/>
              </a:ext>
            </a:extLst>
          </p:cNvPr>
          <p:cNvSpPr>
            <a:spLocks noGrp="1"/>
          </p:cNvSpPr>
          <p:nvPr>
            <p:ph idx="1"/>
          </p:nvPr>
        </p:nvSpPr>
        <p:spPr/>
        <p:txBody>
          <a:bodyPr>
            <a:normAutofit fontScale="92500" lnSpcReduction="10000"/>
          </a:bodyPr>
          <a:lstStyle/>
          <a:p>
            <a:pPr marL="228600" indent="-6350" algn="just">
              <a:lnSpc>
                <a:spcPct val="108000"/>
              </a:lnSpc>
              <a:spcAft>
                <a:spcPts val="1390"/>
              </a:spcAft>
            </a:pPr>
            <a:r>
              <a:rPr lang="tr-TR" sz="2400" b="0" dirty="0">
                <a:solidFill>
                  <a:srgbClr val="000000"/>
                </a:solidFill>
                <a:effectLst/>
                <a:latin typeface="Times New Roman" panose="02020603050405020304" pitchFamily="18" charset="0"/>
                <a:ea typeface="Times New Roman" panose="02020603050405020304" pitchFamily="18" charset="0"/>
              </a:rPr>
              <a:t>Şanlıurfa için öne çıkan afet tipleri incelendiğinde, Deprem: Suruç ve Harran fay hatları aktif; Volkanizma: Karacadağ bölgesi., Sel/Su Baskını: Urfa merkez, Suruç Çayı, </a:t>
            </a:r>
            <a:r>
              <a:rPr lang="tr-TR" sz="2400" b="0" dirty="0" err="1">
                <a:solidFill>
                  <a:srgbClr val="000000"/>
                </a:solidFill>
                <a:effectLst/>
                <a:latin typeface="Times New Roman" panose="02020603050405020304" pitchFamily="18" charset="0"/>
                <a:ea typeface="Times New Roman" panose="02020603050405020304" pitchFamily="18" charset="0"/>
              </a:rPr>
              <a:t>Balıklıgöl</a:t>
            </a:r>
            <a:r>
              <a:rPr lang="tr-TR" sz="2400" b="0" dirty="0">
                <a:solidFill>
                  <a:srgbClr val="000000"/>
                </a:solidFill>
                <a:effectLst/>
                <a:latin typeface="Times New Roman" panose="02020603050405020304" pitchFamily="18" charset="0"/>
                <a:ea typeface="Times New Roman" panose="02020603050405020304" pitchFamily="18" charset="0"/>
              </a:rPr>
              <a:t> çevresi; Fırtına/Dolu: Harran Ovası, </a:t>
            </a:r>
            <a:r>
              <a:rPr lang="tr-TR" sz="2400" b="0" dirty="0" err="1">
                <a:solidFill>
                  <a:srgbClr val="000000"/>
                </a:solidFill>
                <a:effectLst/>
                <a:latin typeface="Times New Roman" panose="02020603050405020304" pitchFamily="18" charset="0"/>
                <a:ea typeface="Times New Roman" panose="02020603050405020304" pitchFamily="18" charset="0"/>
              </a:rPr>
              <a:t>Tektek</a:t>
            </a:r>
            <a:r>
              <a:rPr lang="tr-TR" sz="2400" b="0" dirty="0">
                <a:solidFill>
                  <a:srgbClr val="000000"/>
                </a:solidFill>
                <a:effectLst/>
                <a:latin typeface="Times New Roman" panose="02020603050405020304" pitchFamily="18" charset="0"/>
                <a:ea typeface="Times New Roman" panose="02020603050405020304" pitchFamily="18" charset="0"/>
              </a:rPr>
              <a:t> Dağları.; Heyelan: Halfeti çevresi olarak gerçekleşme sıklığı ve derecesi çalışmalarıyla güçlendirilmesi önem taşımaktadır. • Urfa Merkez (</a:t>
            </a:r>
            <a:r>
              <a:rPr lang="tr-TR" sz="2400" b="0" dirty="0" err="1">
                <a:solidFill>
                  <a:srgbClr val="000000"/>
                </a:solidFill>
                <a:effectLst/>
                <a:latin typeface="Times New Roman" panose="02020603050405020304" pitchFamily="18" charset="0"/>
                <a:ea typeface="Times New Roman" panose="02020603050405020304" pitchFamily="18" charset="0"/>
              </a:rPr>
              <a:t>Haliliye</a:t>
            </a:r>
            <a:r>
              <a:rPr lang="tr-TR" sz="2400" b="0" dirty="0">
                <a:solidFill>
                  <a:srgbClr val="000000"/>
                </a:solidFill>
                <a:effectLst/>
                <a:latin typeface="Times New Roman" panose="02020603050405020304" pitchFamily="18" charset="0"/>
                <a:ea typeface="Times New Roman" panose="02020603050405020304" pitchFamily="18" charset="0"/>
              </a:rPr>
              <a:t>, </a:t>
            </a:r>
            <a:r>
              <a:rPr lang="tr-TR" sz="2400" b="0" dirty="0" err="1">
                <a:solidFill>
                  <a:srgbClr val="000000"/>
                </a:solidFill>
                <a:effectLst/>
                <a:latin typeface="Times New Roman" panose="02020603050405020304" pitchFamily="18" charset="0"/>
                <a:ea typeface="Times New Roman" panose="02020603050405020304" pitchFamily="18" charset="0"/>
              </a:rPr>
              <a:t>Eyyübiye</a:t>
            </a:r>
            <a:r>
              <a:rPr lang="tr-TR" sz="2400" b="0" dirty="0">
                <a:solidFill>
                  <a:srgbClr val="000000"/>
                </a:solidFill>
                <a:effectLst/>
                <a:latin typeface="Times New Roman" panose="02020603050405020304" pitchFamily="18" charset="0"/>
                <a:ea typeface="Times New Roman" panose="02020603050405020304" pitchFamily="18" charset="0"/>
              </a:rPr>
              <a:t>, </a:t>
            </a:r>
            <a:r>
              <a:rPr lang="tr-TR" sz="2400" b="0" dirty="0" err="1">
                <a:solidFill>
                  <a:srgbClr val="000000"/>
                </a:solidFill>
                <a:effectLst/>
                <a:latin typeface="Times New Roman" panose="02020603050405020304" pitchFamily="18" charset="0"/>
                <a:ea typeface="Times New Roman" panose="02020603050405020304" pitchFamily="18" charset="0"/>
              </a:rPr>
              <a:t>Karaköprü</a:t>
            </a:r>
            <a:r>
              <a:rPr lang="tr-TR" sz="2400" b="0" dirty="0">
                <a:solidFill>
                  <a:srgbClr val="000000"/>
                </a:solidFill>
                <a:effectLst/>
                <a:latin typeface="Times New Roman" panose="02020603050405020304" pitchFamily="18" charset="0"/>
                <a:ea typeface="Times New Roman" panose="02020603050405020304" pitchFamily="18" charset="0"/>
              </a:rPr>
              <a:t>): Sel riski çok yüksek; altyapı yetersizliği nedeniyle sık su baskını yaşanıyor.</a:t>
            </a:r>
            <a:endParaRPr lang="tr-TR" sz="2400" b="1" dirty="0">
              <a:solidFill>
                <a:srgbClr val="000000"/>
              </a:solidFill>
              <a:effectLst/>
              <a:latin typeface="Times New Roman" panose="02020603050405020304" pitchFamily="18" charset="0"/>
              <a:ea typeface="Times New Roman" panose="02020603050405020304" pitchFamily="18" charset="0"/>
            </a:endParaRPr>
          </a:p>
          <a:p>
            <a:pPr marL="228600" indent="-6350" algn="just">
              <a:lnSpc>
                <a:spcPct val="108000"/>
              </a:lnSpc>
              <a:spcAft>
                <a:spcPts val="1390"/>
              </a:spcAft>
            </a:pPr>
            <a:r>
              <a:rPr lang="tr-TR" sz="2400" b="0" dirty="0">
                <a:solidFill>
                  <a:srgbClr val="000000"/>
                </a:solidFill>
                <a:effectLst/>
                <a:latin typeface="Times New Roman" panose="02020603050405020304" pitchFamily="18" charset="0"/>
                <a:ea typeface="Times New Roman" panose="02020603050405020304" pitchFamily="18" charset="0"/>
              </a:rPr>
              <a:t>Özetle, Göbeklitepe çevresi: Yüksek kotta olduğu için doğrudan sel riski düşük; ancak dolaylı risk (ulaşım yolları, tarım alanları) mevcut.; Suruç Çayı ve </a:t>
            </a:r>
            <a:r>
              <a:rPr lang="tr-TR" sz="2400" b="0" dirty="0" err="1">
                <a:solidFill>
                  <a:srgbClr val="000000"/>
                </a:solidFill>
                <a:effectLst/>
                <a:latin typeface="Times New Roman" panose="02020603050405020304" pitchFamily="18" charset="0"/>
                <a:ea typeface="Times New Roman" panose="02020603050405020304" pitchFamily="18" charset="0"/>
              </a:rPr>
              <a:t>Balıklıgöl</a:t>
            </a:r>
            <a:r>
              <a:rPr lang="tr-TR" sz="2400" b="0" dirty="0">
                <a:solidFill>
                  <a:srgbClr val="000000"/>
                </a:solidFill>
                <a:effectLst/>
                <a:latin typeface="Times New Roman" panose="02020603050405020304" pitchFamily="18" charset="0"/>
                <a:ea typeface="Times New Roman" panose="02020603050405020304" pitchFamily="18" charset="0"/>
              </a:rPr>
              <a:t> çevresi: Taşkın riski yüksek.; Karacadağ: Volkanik yapı nedeniyle jeotermal kaynaklar ve sıcak su etkisi var; Harran ve </a:t>
            </a:r>
            <a:r>
              <a:rPr lang="tr-TR" sz="2400" b="0" dirty="0" err="1">
                <a:solidFill>
                  <a:srgbClr val="000000"/>
                </a:solidFill>
                <a:effectLst/>
                <a:latin typeface="Times New Roman" panose="02020603050405020304" pitchFamily="18" charset="0"/>
                <a:ea typeface="Times New Roman" panose="02020603050405020304" pitchFamily="18" charset="0"/>
              </a:rPr>
              <a:t>Tektek</a:t>
            </a:r>
            <a:r>
              <a:rPr lang="tr-TR" sz="2400" b="0" dirty="0">
                <a:solidFill>
                  <a:srgbClr val="000000"/>
                </a:solidFill>
                <a:effectLst/>
                <a:latin typeface="Times New Roman" panose="02020603050405020304" pitchFamily="18" charset="0"/>
                <a:ea typeface="Times New Roman" panose="02020603050405020304" pitchFamily="18" charset="0"/>
              </a:rPr>
              <a:t> Dağları: Fırtına ve dolu yağışı riski taşıyan açık alanlar; Halfeti Termal çevresi: Heyelan riski taşıyan eğimli araziler olarak haritada yer alabilir. </a:t>
            </a:r>
            <a:endParaRPr lang="tr-TR" sz="2400" b="1" dirty="0">
              <a:solidFill>
                <a:srgbClr val="000000"/>
              </a:solidFill>
              <a:effectLst/>
              <a:latin typeface="Times New Roman" panose="02020603050405020304" pitchFamily="18" charset="0"/>
              <a:ea typeface="Times New Roman" panose="02020603050405020304" pitchFamily="18" charset="0"/>
            </a:endParaRPr>
          </a:p>
          <a:p>
            <a:endParaRPr lang="tr-TR" dirty="0"/>
          </a:p>
        </p:txBody>
      </p:sp>
    </p:spTree>
    <p:extLst>
      <p:ext uri="{BB962C8B-B14F-4D97-AF65-F5344CB8AC3E}">
        <p14:creationId xmlns:p14="http://schemas.microsoft.com/office/powerpoint/2010/main" val="1991684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1D542BB-C2C1-44B0-B8CA-643E49E35F1E}"/>
              </a:ext>
            </a:extLst>
          </p:cNvPr>
          <p:cNvSpPr>
            <a:spLocks noGrp="1"/>
          </p:cNvSpPr>
          <p:nvPr>
            <p:ph idx="1"/>
          </p:nvPr>
        </p:nvSpPr>
        <p:spPr>
          <a:xfrm>
            <a:off x="838200" y="633046"/>
            <a:ext cx="10515600" cy="5543917"/>
          </a:xfrm>
        </p:spPr>
        <p:txBody>
          <a:bodyPr>
            <a:normAutofit fontScale="92500"/>
          </a:bodyPr>
          <a:lstStyle/>
          <a:p>
            <a:r>
              <a:rPr lang="tr-TR" dirty="0"/>
              <a:t>Türkiye'de sıcak su kaynakları en yoğun olarak Ege, İç Anadolu ve Doğu Anadolu bölgelerinde bulunur. Özellikle Afyonkarahisar, Denizli, Aydın, İzmir ve Kütahya illeri zengin jeotermal potansiyele sahiptir. Bu kaynaklar hem sağlık turizmi hem de enerji üretimi açısından büyük önem taşır.</a:t>
            </a:r>
          </a:p>
          <a:p>
            <a:endParaRPr lang="tr-TR" dirty="0"/>
          </a:p>
          <a:p>
            <a:r>
              <a:rPr lang="tr-TR" dirty="0"/>
              <a:t>🔥 Türkiye'deki Başlıca Sıcak Su Kaynakları</a:t>
            </a:r>
          </a:p>
          <a:p>
            <a:r>
              <a:rPr lang="tr-TR" dirty="0"/>
              <a:t>📍 Ege Bölgesi</a:t>
            </a:r>
          </a:p>
          <a:p>
            <a:r>
              <a:rPr lang="tr-TR" dirty="0"/>
              <a:t>• 	Kula (Manisa): Genç volkanik alan, jeotermal potansiyeli yüksek.</a:t>
            </a:r>
          </a:p>
          <a:p>
            <a:r>
              <a:rPr lang="tr-TR" dirty="0"/>
              <a:t>• 	Balçova (İzmir): Kaplıca ve termal tesisleriyle ünlü.</a:t>
            </a:r>
          </a:p>
          <a:p>
            <a:r>
              <a:rPr lang="tr-TR" dirty="0"/>
              <a:t>• 	Seferihisar (İzmir): Termal oteller ve doğal kaynaklar.</a:t>
            </a:r>
          </a:p>
          <a:p>
            <a:r>
              <a:rPr lang="tr-TR" dirty="0"/>
              <a:t>• 	Germencik (Aydın): Türkiye’nin en sıcak jeotermal alanlarından biri.</a:t>
            </a:r>
          </a:p>
          <a:p>
            <a:r>
              <a:rPr lang="tr-TR" dirty="0"/>
              <a:t>• 	Sarayköy (Denizli): Jeotermal enerji üretimi ve kaplıca turizmi.</a:t>
            </a:r>
          </a:p>
        </p:txBody>
      </p:sp>
    </p:spTree>
    <p:extLst>
      <p:ext uri="{BB962C8B-B14F-4D97-AF65-F5344CB8AC3E}">
        <p14:creationId xmlns:p14="http://schemas.microsoft.com/office/powerpoint/2010/main" val="1281483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4584E8C-E878-48FA-86D1-60AE71F2C3A6}"/>
              </a:ext>
            </a:extLst>
          </p:cNvPr>
          <p:cNvSpPr>
            <a:spLocks noGrp="1"/>
          </p:cNvSpPr>
          <p:nvPr>
            <p:ph idx="1"/>
          </p:nvPr>
        </p:nvSpPr>
        <p:spPr>
          <a:xfrm>
            <a:off x="838200" y="0"/>
            <a:ext cx="10515600" cy="6176963"/>
          </a:xfrm>
        </p:spPr>
        <p:txBody>
          <a:bodyPr/>
          <a:lstStyle/>
          <a:p>
            <a:r>
              <a:rPr lang="tr-TR" dirty="0"/>
              <a:t>İç Anadolu</a:t>
            </a:r>
          </a:p>
          <a:p>
            <a:r>
              <a:rPr lang="tr-TR" dirty="0"/>
              <a:t>• 	Afyonkarahisar (</a:t>
            </a:r>
            <a:r>
              <a:rPr lang="tr-TR" dirty="0" err="1"/>
              <a:t>Gazlıgöl</a:t>
            </a:r>
            <a:r>
              <a:rPr lang="tr-TR" dirty="0"/>
              <a:t>, Sandıklı, </a:t>
            </a:r>
            <a:r>
              <a:rPr lang="tr-TR" dirty="0" err="1"/>
              <a:t>Gecek</a:t>
            </a:r>
            <a:r>
              <a:rPr lang="tr-TR" dirty="0"/>
              <a:t>): Türkiye’nin en zengin kaplıca bölgelerinden.</a:t>
            </a:r>
          </a:p>
          <a:p>
            <a:r>
              <a:rPr lang="tr-TR" dirty="0"/>
              <a:t>• 	Kütahya (Yoncalı): Termal turizm merkezi.</a:t>
            </a:r>
          </a:p>
          <a:p>
            <a:r>
              <a:rPr lang="tr-TR" dirty="0"/>
              <a:t>• 	Nevşehir: Jeotermal kaynaklar turizmle birleşiyor.</a:t>
            </a:r>
          </a:p>
          <a:p>
            <a:r>
              <a:rPr lang="tr-TR" dirty="0"/>
              <a:t>📍 Marmara Bölgesi</a:t>
            </a:r>
          </a:p>
          <a:p>
            <a:r>
              <a:rPr lang="tr-TR" dirty="0"/>
              <a:t>• 	Yalova: Termal tesisleriyle bilinir.</a:t>
            </a:r>
          </a:p>
          <a:p>
            <a:r>
              <a:rPr lang="tr-TR" dirty="0"/>
              <a:t>• 	Bursa (Oylat, Çekirge): Tarihi kaplıcalar.</a:t>
            </a:r>
          </a:p>
          <a:p>
            <a:r>
              <a:rPr lang="tr-TR" dirty="0"/>
              <a:t>📍 Doğu Anadolu</a:t>
            </a:r>
          </a:p>
          <a:p>
            <a:r>
              <a:rPr lang="tr-TR" dirty="0"/>
              <a:t>• 	Erzurum, Ağrı, Van: Volkanik yapıdan kaynaklı sıcak su çıkışları.</a:t>
            </a:r>
          </a:p>
          <a:p>
            <a:r>
              <a:rPr lang="tr-TR" dirty="0"/>
              <a:t>• 	Bitlis: Nemrut Dağı çevresinde jeotermal kaynaklar.</a:t>
            </a:r>
          </a:p>
        </p:txBody>
      </p:sp>
    </p:spTree>
    <p:extLst>
      <p:ext uri="{BB962C8B-B14F-4D97-AF65-F5344CB8AC3E}">
        <p14:creationId xmlns:p14="http://schemas.microsoft.com/office/powerpoint/2010/main" val="22963290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38803D-D208-44B3-BA37-DA46B4D9CE00}"/>
              </a:ext>
            </a:extLst>
          </p:cNvPr>
          <p:cNvSpPr>
            <a:spLocks noGrp="1"/>
          </p:cNvSpPr>
          <p:nvPr>
            <p:ph type="title"/>
          </p:nvPr>
        </p:nvSpPr>
        <p:spPr/>
        <p:txBody>
          <a:bodyPr>
            <a:normAutofit fontScale="90000"/>
          </a:bodyPr>
          <a:lstStyle/>
          <a:p>
            <a:r>
              <a:rPr lang="tr-TR" sz="1800" dirty="0">
                <a:effectLst/>
                <a:latin typeface="Times New Roman" panose="02020603050405020304" pitchFamily="18" charset="0"/>
                <a:ea typeface="Calibri" panose="020F0502020204030204" pitchFamily="34" charset="0"/>
                <a:cs typeface="Times New Roman" panose="02020603050405020304" pitchFamily="18" charset="0"/>
              </a:rPr>
              <a:t>Karaali kaplıcalarının yanı sıra Şanlıurfa’nın Kabahaydar civarındaki Aşağı Koymat köyünde de jeotermal kaynak keşfedilmiş ve işletmeye açılmak için yatırım beklemektedir.</a:t>
            </a:r>
            <a:r>
              <a:rPr lang="tr-TR" sz="1800" dirty="0">
                <a:effectLst/>
                <a:latin typeface="Calibri" panose="020F0502020204030204" pitchFamily="34" charset="0"/>
                <a:ea typeface="Calibri" panose="020F0502020204030204" pitchFamily="34" charset="0"/>
                <a:cs typeface="Times New Roman" panose="02020603050405020304" pitchFamily="18" charset="0"/>
              </a:rPr>
              <a:t> Hüseyin ERİŞ (2019), Şanlıurfa Sağlık Turizmi Swot Analizi , Elektronik Sosyal Bilimler Dergisi, Temmuz, Cilt:18 - Sayı:71 , s.1286,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r>
              <a:rPr lang="tr-TR" sz="1800" dirty="0">
                <a:effectLst/>
                <a:latin typeface="Calibri" panose="020F0502020204030204" pitchFamily="34" charset="0"/>
                <a:ea typeface="Calibri" panose="020F0502020204030204" pitchFamily="34" charset="0"/>
                <a:cs typeface="Times New Roman" panose="02020603050405020304" pitchFamily="18" charset="0"/>
              </a:rPr>
              <a:t>Daha sonraları Karaali Köyü civarında şahıslar tarafından sıcak su temin amaçlı sondajlar yapılarak derinlikleri 138-198 m ve debileri 20-36 l/s arasında değişen üç adet kuyudan 41.5-49.0°C sıcaklıkta su elde edilmiştir. (2006)</a:t>
            </a:r>
            <a:endParaRPr lang="tr-TR" dirty="0"/>
          </a:p>
        </p:txBody>
      </p:sp>
      <p:sp>
        <p:nvSpPr>
          <p:cNvPr id="3" name="İçerik Yer Tutucusu 2">
            <a:extLst>
              <a:ext uri="{FF2B5EF4-FFF2-40B4-BE49-F238E27FC236}">
                <a16:creationId xmlns:a16="http://schemas.microsoft.com/office/drawing/2014/main" id="{E851B233-F20D-4F13-ACB5-50351C4BE66B}"/>
              </a:ext>
            </a:extLst>
          </p:cNvPr>
          <p:cNvSpPr>
            <a:spLocks noGrp="1"/>
          </p:cNvSpPr>
          <p:nvPr>
            <p:ph idx="1"/>
          </p:nvPr>
        </p:nvSpPr>
        <p:spPr/>
        <p:txBody>
          <a:bodyPr/>
          <a:lstStyle/>
          <a:p>
            <a:pPr algn="just"/>
            <a:r>
              <a:rPr lang="tr-TR" sz="1800" dirty="0">
                <a:solidFill>
                  <a:srgbClr val="00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Kabahaydar civarındaki Aşağı Koymat köyünde 2008 yılında keşfedilen dev jeotermal kaynak, işletmeye açılmak için ilgi bekliyor. Uzmanlar, kaynağın mutlaka değerlendirilmesi gerektiğini ifade ediyor. 200 metre derinlikte 38 derece olan çamur çıkış sıcaklığı, 80 derecenin üzerine çıkan sıcak su değerlerini ortaya koydu. Bu sıcaklık, 1000 metre derinlikte 60 derece çıkan Karaali rezervinin çok üstünde” dedi. Valilik konuya çok önem vermiş ve üzerinde durulmuş kapsamlı raporları hazırlanmış</a:t>
            </a:r>
            <a:r>
              <a:rPr lang="tr-T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Aşağı Koymat jeotermal bölgesi, Diyarbakır Yolu’na 12 km, Mardin yoluna 9 km, otobana 6 km, Göbeklitepe’ye 4 km. uzaklıkta olup, ulaşım ve lojistik imkanlarından faydalanmada daha avantajlıdır. TR Projeler haber, </a:t>
            </a:r>
            <a:r>
              <a:rPr lang="tr-TR" sz="1800" dirty="0">
                <a:solidFill>
                  <a:srgbClr val="00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05.09.2014 </a:t>
            </a:r>
            <a:r>
              <a:rPr lang="tr-TR"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tarihli haber, </a:t>
            </a:r>
            <a:r>
              <a:rPr lang="tr-TR"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https://www.trprojeler.com/haber/urfaya-jeotermal-surpriz/243</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erişim 31.01.2026</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sz="1800" dirty="0">
                <a:effectLst/>
                <a:latin typeface="Times New Roman" panose="02020603050405020304" pitchFamily="18" charset="0"/>
                <a:ea typeface="Calibri" panose="020F0502020204030204" pitchFamily="34" charset="0"/>
                <a:cs typeface="Times New Roman" panose="02020603050405020304" pitchFamily="18" charset="0"/>
              </a:rPr>
              <a:t>Şanlıurfa, jeotermal su kaynakları bakımından da zengin bir şehirdir. Buna karşın Şanlıurfa’da mevcut durumda aktif olarak kullanılan bir tane termal tesis mevcuttur. Şanlıurfa merkeze 40 km. uzaklıkta bulunan ve Karaali Köyünde hizmet veren Karaali Kaplıcaları, su sıcaklığı 41-51 C0 arasında değişen ve saatte 150.000 m3 kaplıca suyu kapasitesine sahiptir. Kaplıca suyu hastalıkların tedavi edilmesinin yanısıra, sera ısıtılması da yapılmaktadır (https://www.mta.gov.tr/v3.0/sayfalar/bilgi-merkezi/maden_potansiyel_2010/Sanliurfa_ Madenler.pdf).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4671660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ABA29B-427E-4775-938B-8BD0F28B48C6}"/>
              </a:ext>
            </a:extLst>
          </p:cNvPr>
          <p:cNvSpPr>
            <a:spLocks noGrp="1"/>
          </p:cNvSpPr>
          <p:nvPr>
            <p:ph type="title"/>
          </p:nvPr>
        </p:nvSpPr>
        <p:spPr/>
        <p:txBody>
          <a:bodyPr/>
          <a:lstStyle/>
          <a:p>
            <a:r>
              <a:rPr lang="tr-TR" dirty="0"/>
              <a:t>Şanlıurfa Sel Baskını </a:t>
            </a:r>
          </a:p>
        </p:txBody>
      </p:sp>
      <p:pic>
        <p:nvPicPr>
          <p:cNvPr id="5" name="İçerik Yer Tutucusu 4">
            <a:extLst>
              <a:ext uri="{FF2B5EF4-FFF2-40B4-BE49-F238E27FC236}">
                <a16:creationId xmlns:a16="http://schemas.microsoft.com/office/drawing/2014/main" id="{3D4A1762-2A14-461E-A769-58838951CB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2192" y="1446062"/>
            <a:ext cx="10686691" cy="5248035"/>
          </a:xfrm>
        </p:spPr>
      </p:pic>
    </p:spTree>
    <p:extLst>
      <p:ext uri="{BB962C8B-B14F-4D97-AF65-F5344CB8AC3E}">
        <p14:creationId xmlns:p14="http://schemas.microsoft.com/office/powerpoint/2010/main" val="23633635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endParaRPr lang="tr-TR" dirty="0"/>
          </a:p>
          <a:p>
            <a:r>
              <a:rPr lang="tr-TR" dirty="0"/>
              <a:t>Günümüzde yapılan çalışmalar ve erişebilirliğin artması koşullarında tarihi zenginliklerimizin gerçekten de çok yönlü bir ‘zenginlik’ olduğu, geçmişten gelen bilgileri de bugüne taşıyarak, yeni bilimsel çalışmalara zemin hazırladığını bilmek gerekir. </a:t>
            </a:r>
          </a:p>
          <a:p>
            <a:r>
              <a:rPr lang="tr-TR" dirty="0"/>
              <a:t>Bilgili, işini şevkle yapan ve yetenekli elemanlar yetiştirilerek, tarihi ve kültürel eserlerin bir dünya kültürü mirası olduğu fikri içselleştirilmelidir. </a:t>
            </a:r>
          </a:p>
          <a:p>
            <a:endParaRPr lang="tr-TR" dirty="0"/>
          </a:p>
          <a:p>
            <a:r>
              <a:rPr lang="tr-TR" dirty="0"/>
              <a:t>Yöneticilerin kariyer eğitimi de dahil her seviyede ders programlarına kültür varlıklarının avukatlığını sağlayacak eğitim programlarının konulmasına özen gösterilmesi sağlıklı toplum yapılanmasında önemlidir. </a:t>
            </a:r>
          </a:p>
        </p:txBody>
      </p:sp>
    </p:spTree>
    <p:extLst>
      <p:ext uri="{BB962C8B-B14F-4D97-AF65-F5344CB8AC3E}">
        <p14:creationId xmlns:p14="http://schemas.microsoft.com/office/powerpoint/2010/main" val="6233656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r>
              <a:rPr lang="tr-TR" sz="2600" dirty="0"/>
              <a:t>Bugün geçmişte risk analizlerinde çok dikkate alınmayan ancak günümüzde öne çıkan iklim değişikliklerinin yarattığı “şiddetli rüzgârlar ve fırtınalar, sel su baskını” gibi olguların depremsellikle birlikte kültür ve tabiat varlıkları üzerindeki olumsuz etkilerini kronik tehditler olarak göz ardı edemeyiz. </a:t>
            </a:r>
          </a:p>
          <a:p>
            <a:r>
              <a:rPr lang="tr-TR" sz="2600" dirty="0">
                <a:highlight>
                  <a:srgbClr val="FFFF00"/>
                </a:highlight>
              </a:rPr>
              <a:t>Fırtına için geliştirilmiş kapsamlı çalışmalar bulunmamaktadır</a:t>
            </a:r>
            <a:r>
              <a:rPr lang="tr-TR" sz="2600" dirty="0"/>
              <a:t>. Bu nedenle fırtına üzerinden yapılmış risk haritalamalarına da önem verilerek çeşitli senaryolar farklı afet tipleri bütünlüğünde geliştirilmelidir. </a:t>
            </a:r>
          </a:p>
          <a:p>
            <a:r>
              <a:rPr lang="tr-TR" sz="2600" dirty="0">
                <a:highlight>
                  <a:srgbClr val="FFFF00"/>
                </a:highlight>
              </a:rPr>
              <a:t>Turizm güvenliği ve kültür varlıklarının korunması açısından, kuvvetli rüzgâr ve fırtınaların, sektörel bütünleşiklik içinde etkilerini bilmek ve öngörmek belediyeler başta olmak üzere kurum ve kuruluşların stratejik planlara aktarmak ve güncellemek önem taşımaktadır. </a:t>
            </a:r>
          </a:p>
          <a:p>
            <a:r>
              <a:rPr lang="tr-TR" sz="2600" dirty="0"/>
              <a:t>Kültür ve tabiat varlıkları turizmi, mekânın dolaşılması veya gezme ile oluşan bir etkinliktir. </a:t>
            </a:r>
            <a:r>
              <a:rPr lang="tr-TR" sz="2600" dirty="0">
                <a:highlight>
                  <a:srgbClr val="FFFF00"/>
                </a:highlight>
              </a:rPr>
              <a:t>Rüzgâr farkındalığı ve rüzgârlı günlerde bireylere nasıl davranılması gerektiği, ayrıca fırtına şiddetine ulaşabileceği günlerde ilgili birimlerce “yaptırıcı uyarılar ve yaptırım” getirilmesi koruyucu bir öneme sahiptir. </a:t>
            </a:r>
          </a:p>
        </p:txBody>
      </p:sp>
    </p:spTree>
    <p:extLst>
      <p:ext uri="{BB962C8B-B14F-4D97-AF65-F5344CB8AC3E}">
        <p14:creationId xmlns:p14="http://schemas.microsoft.com/office/powerpoint/2010/main" val="35202460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r>
              <a:rPr lang="tr-TR" sz="2600" dirty="0"/>
              <a:t>Kültür ve tabiat varlıklarının taşınabilirliği de sorgulanmalı ve bulunduğu yerde korunabilme koşulları </a:t>
            </a:r>
            <a:r>
              <a:rPr lang="tr-TR" sz="2600" dirty="0">
                <a:highlight>
                  <a:srgbClr val="FFFF00"/>
                </a:highlight>
              </a:rPr>
              <a:t>Stratejik Çevresel Değerlendirme </a:t>
            </a:r>
            <a:r>
              <a:rPr lang="tr-TR" sz="2600" dirty="0"/>
              <a:t>(SÇD) çalışmalarına risk analizi olarak konu edilmelidir. </a:t>
            </a:r>
          </a:p>
          <a:p>
            <a:r>
              <a:rPr lang="tr-TR" sz="2600" dirty="0">
                <a:highlight>
                  <a:srgbClr val="FFFF00"/>
                </a:highlight>
              </a:rPr>
              <a:t>Şiddetli rüzgarlar gibi atmosferik olguların risk haritaları meteorolojiden alınan verilerle rahatlıkla çıkarılabilir. </a:t>
            </a:r>
            <a:r>
              <a:rPr lang="tr-TR" sz="2600" dirty="0"/>
              <a:t>Bu amaçla oluşturulacak projelerde uzman kuruluşlardan, üniversitelerin ilgili birimlerinden ve uzmanlarından yararlanılabilir. </a:t>
            </a:r>
          </a:p>
          <a:p>
            <a:r>
              <a:rPr lang="tr-TR" sz="2600" dirty="0"/>
              <a:t>Binalar yönüyle ise, zaman içinde fırtına özelinde, mekandaki malzemelerin ve </a:t>
            </a:r>
            <a:r>
              <a:rPr lang="tr-TR" sz="2600" dirty="0">
                <a:highlight>
                  <a:srgbClr val="FFFF00"/>
                </a:highlight>
              </a:rPr>
              <a:t>çatı uçması gibi tehlike yaratacak uçuşmalar da sürekli takip gerektiren </a:t>
            </a:r>
            <a:r>
              <a:rPr lang="tr-TR" sz="2600" dirty="0"/>
              <a:t>önlemlerdir. </a:t>
            </a:r>
          </a:p>
          <a:p>
            <a:r>
              <a:rPr lang="tr-TR" sz="2600" dirty="0"/>
              <a:t>Fırtına geçmişine bakıldığında, insanlık tarihi boyunca “tanrılaştırılacak” şiddette tarihte de vardı, günümüzde var, </a:t>
            </a:r>
            <a:r>
              <a:rPr lang="tr-TR" sz="2600" dirty="0">
                <a:highlight>
                  <a:srgbClr val="FFFF00"/>
                </a:highlight>
              </a:rPr>
              <a:t>gelecekte de iklim değişikliğinin artan etkileri ortamında şiddetini artan oranda çoğaltarak kıyılarda ve karada da olumsuz etkilerini sürdüreceğini söylemek kehanet sayılmaz. </a:t>
            </a:r>
          </a:p>
        </p:txBody>
      </p:sp>
    </p:spTree>
    <p:extLst>
      <p:ext uri="{BB962C8B-B14F-4D97-AF65-F5344CB8AC3E}">
        <p14:creationId xmlns:p14="http://schemas.microsoft.com/office/powerpoint/2010/main" val="21710141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41AB090-BA3A-47C5-9186-0D8994EDC598}"/>
              </a:ext>
            </a:extLst>
          </p:cNvPr>
          <p:cNvSpPr>
            <a:spLocks noGrp="1"/>
          </p:cNvSpPr>
          <p:nvPr>
            <p:ph idx="1"/>
          </p:nvPr>
        </p:nvSpPr>
        <p:spPr>
          <a:xfrm>
            <a:off x="838200" y="414068"/>
            <a:ext cx="10515600" cy="6090249"/>
          </a:xfrm>
        </p:spPr>
        <p:txBody>
          <a:bodyPr/>
          <a:lstStyle/>
          <a:p>
            <a:r>
              <a:rPr lang="tr-TR" sz="3200" dirty="0">
                <a:solidFill>
                  <a:srgbClr val="000000"/>
                </a:solidFill>
                <a:effectLst/>
                <a:latin typeface="Times New Roman" panose="02020603050405020304" pitchFamily="18" charset="0"/>
                <a:ea typeface="Times New Roman" panose="02020603050405020304" pitchFamily="18" charset="0"/>
              </a:rPr>
              <a:t>Yönetici ve halk yönüyle korumacı yaklaşımda, </a:t>
            </a:r>
            <a:r>
              <a:rPr lang="tr-TR" sz="3200" dirty="0">
                <a:solidFill>
                  <a:srgbClr val="000000"/>
                </a:solidFill>
                <a:effectLst/>
                <a:highlight>
                  <a:srgbClr val="FFFF00"/>
                </a:highlight>
                <a:latin typeface="Times New Roman" panose="02020603050405020304" pitchFamily="18" charset="0"/>
                <a:ea typeface="Times New Roman" panose="02020603050405020304" pitchFamily="18" charset="0"/>
              </a:rPr>
              <a:t>yöneticinin risk algısı da önemlidir. </a:t>
            </a:r>
          </a:p>
          <a:p>
            <a:r>
              <a:rPr lang="tr-TR" sz="3200" dirty="0">
                <a:solidFill>
                  <a:srgbClr val="000000"/>
                </a:solidFill>
                <a:effectLst/>
                <a:latin typeface="Times New Roman" panose="02020603050405020304" pitchFamily="18" charset="0"/>
                <a:ea typeface="Times New Roman" panose="02020603050405020304" pitchFamily="18" charset="0"/>
              </a:rPr>
              <a:t>Yöneticiler riskin görünmesini istemeyebilirken, </a:t>
            </a:r>
          </a:p>
          <a:p>
            <a:r>
              <a:rPr lang="tr-TR" sz="3200" dirty="0">
                <a:solidFill>
                  <a:srgbClr val="000000"/>
                </a:solidFill>
                <a:effectLst/>
                <a:latin typeface="Times New Roman" panose="02020603050405020304" pitchFamily="18" charset="0"/>
                <a:ea typeface="Times New Roman" panose="02020603050405020304" pitchFamily="18" charset="0"/>
              </a:rPr>
              <a:t>Halkın riskin görünür olması, riskin boyutlarını öğrenmek ve güvenlik önlemlerinin alınmasını ve bilimsel araştırmaların yapılmasını destekler nitelikte talebi bulunmaktadır. </a:t>
            </a:r>
          </a:p>
          <a:p>
            <a:r>
              <a:rPr lang="tr-TR" sz="3200" dirty="0">
                <a:solidFill>
                  <a:srgbClr val="000000"/>
                </a:solidFill>
                <a:effectLst/>
                <a:latin typeface="Times New Roman" panose="02020603050405020304" pitchFamily="18" charset="0"/>
                <a:ea typeface="Times New Roman" panose="02020603050405020304" pitchFamily="18" charset="0"/>
              </a:rPr>
              <a:t>Bu olası çelişki afet yönetiminde en kritik noktalardan birisidir. Oysaki yöneticinin varlık nedeni, toplumu (devlet) korumaktır.  </a:t>
            </a:r>
          </a:p>
          <a:p>
            <a:endParaRPr lang="tr-TR" dirty="0"/>
          </a:p>
        </p:txBody>
      </p:sp>
    </p:spTree>
    <p:extLst>
      <p:ext uri="{BB962C8B-B14F-4D97-AF65-F5344CB8AC3E}">
        <p14:creationId xmlns:p14="http://schemas.microsoft.com/office/powerpoint/2010/main" val="246937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999DE372-3CFE-4D80-8CE3-88207A4E908F}"/>
              </a:ext>
            </a:extLst>
          </p:cNvPr>
          <p:cNvSpPr txBox="1"/>
          <p:nvPr/>
        </p:nvSpPr>
        <p:spPr>
          <a:xfrm>
            <a:off x="7850038" y="1794293"/>
            <a:ext cx="1276709" cy="923330"/>
          </a:xfrm>
          <a:prstGeom prst="rect">
            <a:avLst/>
          </a:prstGeom>
          <a:noFill/>
        </p:spPr>
        <p:txBody>
          <a:bodyPr wrap="square" rtlCol="0">
            <a:spAutoFit/>
          </a:bodyPr>
          <a:lstStyle/>
          <a:p>
            <a:r>
              <a:rPr lang="tr-TR" dirty="0"/>
              <a:t>Hatalı RH/kaynak gösterimi </a:t>
            </a:r>
          </a:p>
        </p:txBody>
      </p:sp>
      <p:pic>
        <p:nvPicPr>
          <p:cNvPr id="9" name="İçerik Yer Tutucusu 8">
            <a:extLst>
              <a:ext uri="{FF2B5EF4-FFF2-40B4-BE49-F238E27FC236}">
                <a16:creationId xmlns:a16="http://schemas.microsoft.com/office/drawing/2014/main" id="{0703C42E-D6E8-4AC2-9649-E308D33AC1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086" y="744582"/>
            <a:ext cx="10698480" cy="5747657"/>
          </a:xfrm>
        </p:spPr>
      </p:pic>
      <p:sp>
        <p:nvSpPr>
          <p:cNvPr id="10" name="Metin kutusu 9">
            <a:extLst>
              <a:ext uri="{FF2B5EF4-FFF2-40B4-BE49-F238E27FC236}">
                <a16:creationId xmlns:a16="http://schemas.microsoft.com/office/drawing/2014/main" id="{3D4D277F-0D8D-4937-9D9C-92DFF62CA5F2}"/>
              </a:ext>
            </a:extLst>
          </p:cNvPr>
          <p:cNvSpPr txBox="1"/>
          <p:nvPr/>
        </p:nvSpPr>
        <p:spPr>
          <a:xfrm>
            <a:off x="2834640" y="117566"/>
            <a:ext cx="7824651" cy="369332"/>
          </a:xfrm>
          <a:prstGeom prst="rect">
            <a:avLst/>
          </a:prstGeom>
          <a:noFill/>
        </p:spPr>
        <p:txBody>
          <a:bodyPr wrap="square" rtlCol="0">
            <a:spAutoFit/>
          </a:bodyPr>
          <a:lstStyle/>
          <a:p>
            <a:r>
              <a:rPr lang="tr-TR" b="1" dirty="0"/>
              <a:t>KÜLTÜR VARLIKLARINA  ETKİ EDEN TEHDİTLER </a:t>
            </a:r>
          </a:p>
        </p:txBody>
      </p:sp>
    </p:spTree>
    <p:extLst>
      <p:ext uri="{BB962C8B-B14F-4D97-AF65-F5344CB8AC3E}">
        <p14:creationId xmlns:p14="http://schemas.microsoft.com/office/powerpoint/2010/main" val="3762939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7C60A9-7482-44A6-B257-8D4FC5B7B965}"/>
              </a:ext>
            </a:extLst>
          </p:cNvPr>
          <p:cNvSpPr>
            <a:spLocks noGrp="1"/>
          </p:cNvSpPr>
          <p:nvPr>
            <p:ph type="title"/>
          </p:nvPr>
        </p:nvSpPr>
        <p:spPr>
          <a:xfrm>
            <a:off x="838200" y="365125"/>
            <a:ext cx="10515600" cy="758281"/>
          </a:xfrm>
        </p:spPr>
        <p:txBody>
          <a:bodyPr/>
          <a:lstStyle/>
          <a:p>
            <a:r>
              <a:rPr lang="tr-TR" dirty="0"/>
              <a:t>Ziyaretçi Güvenliği </a:t>
            </a:r>
          </a:p>
        </p:txBody>
      </p:sp>
      <p:pic>
        <p:nvPicPr>
          <p:cNvPr id="5" name="İçerik Yer Tutucusu 4">
            <a:extLst>
              <a:ext uri="{FF2B5EF4-FFF2-40B4-BE49-F238E27FC236}">
                <a16:creationId xmlns:a16="http://schemas.microsoft.com/office/drawing/2014/main" id="{CCD1A736-1C5B-48BF-A11B-A2B6F8701B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8903" y="1240971"/>
            <a:ext cx="9810205" cy="5251904"/>
          </a:xfrm>
        </p:spPr>
      </p:pic>
    </p:spTree>
    <p:extLst>
      <p:ext uri="{BB962C8B-B14F-4D97-AF65-F5344CB8AC3E}">
        <p14:creationId xmlns:p14="http://schemas.microsoft.com/office/powerpoint/2010/main" val="1974133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5354D8-D0AD-4CE7-A5CA-13D96B9D200A}"/>
              </a:ext>
            </a:extLst>
          </p:cNvPr>
          <p:cNvSpPr>
            <a:spLocks noGrp="1"/>
          </p:cNvSpPr>
          <p:nvPr>
            <p:ph type="title"/>
          </p:nvPr>
        </p:nvSpPr>
        <p:spPr/>
        <p:txBody>
          <a:bodyPr/>
          <a:lstStyle/>
          <a:p>
            <a:r>
              <a:rPr lang="tr-TR" dirty="0"/>
              <a:t>Özetle </a:t>
            </a:r>
          </a:p>
        </p:txBody>
      </p:sp>
      <p:sp>
        <p:nvSpPr>
          <p:cNvPr id="3" name="İçerik Yer Tutucusu 2">
            <a:extLst>
              <a:ext uri="{FF2B5EF4-FFF2-40B4-BE49-F238E27FC236}">
                <a16:creationId xmlns:a16="http://schemas.microsoft.com/office/drawing/2014/main" id="{8A13E3F0-D9CA-4E71-A8D5-055998B5DF3E}"/>
              </a:ext>
            </a:extLst>
          </p:cNvPr>
          <p:cNvSpPr>
            <a:spLocks noGrp="1"/>
          </p:cNvSpPr>
          <p:nvPr>
            <p:ph idx="1"/>
          </p:nvPr>
        </p:nvSpPr>
        <p:spPr/>
        <p:txBody>
          <a:bodyPr>
            <a:normAutofit fontScale="92500" lnSpcReduction="20000"/>
          </a:bodyPr>
          <a:lstStyle/>
          <a:p>
            <a:r>
              <a:rPr lang="tr-TR" dirty="0"/>
              <a:t>1990'ların başından itibaren, ‘kentsel direnç teorisi’, kentsel gelişim pratiğine dahil edilmiştir </a:t>
            </a:r>
          </a:p>
          <a:p>
            <a:r>
              <a:rPr lang="tr-TR" b="1" dirty="0"/>
              <a:t>Kentsel ekolojik direnç</a:t>
            </a:r>
            <a:r>
              <a:rPr lang="tr-TR" dirty="0"/>
              <a:t>: kentsel ekosistemin yeniden yapılanmasından ve yeni yapıların ve süreçlerin oluşturulmasından önce değişime uyum sağlama derecesini; </a:t>
            </a:r>
          </a:p>
          <a:p>
            <a:r>
              <a:rPr lang="tr-TR" b="1" dirty="0"/>
              <a:t>Kentsel ekonomik direnç</a:t>
            </a:r>
            <a:r>
              <a:rPr lang="tr-TR" dirty="0"/>
              <a:t>: bireylere ve topluluklara yönelik dış saldırılardan sonra potansiyel kayıpları önlemek için esnek bir başa çıkma stratejisi; </a:t>
            </a:r>
          </a:p>
          <a:p>
            <a:r>
              <a:rPr lang="tr-TR" b="1" dirty="0"/>
              <a:t>Sosyal direnç</a:t>
            </a:r>
            <a:r>
              <a:rPr lang="tr-TR" dirty="0"/>
              <a:t>: topluluk gruplarının sosyal, politik ve çevresel değişikliklerin getirdiği dış baskılara yanıt verme yeteneklerini; </a:t>
            </a:r>
          </a:p>
          <a:p>
            <a:r>
              <a:rPr lang="tr-TR" b="1" dirty="0"/>
              <a:t>Mühendislik direnci:</a:t>
            </a:r>
            <a:r>
              <a:rPr lang="tr-TR" dirty="0"/>
              <a:t> esas olarak kentsel altyapı sistemlerinin, sakinlerin ve toplulukların doğal ve insan yapımı afetlerden verimli bir şekilde kurtulma yeteneğini vurgulamaktadır. </a:t>
            </a:r>
          </a:p>
        </p:txBody>
      </p:sp>
    </p:spTree>
    <p:extLst>
      <p:ext uri="{BB962C8B-B14F-4D97-AF65-F5344CB8AC3E}">
        <p14:creationId xmlns:p14="http://schemas.microsoft.com/office/powerpoint/2010/main" val="32116403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4C8778-6425-492E-8615-301CD6412B25}"/>
              </a:ext>
            </a:extLst>
          </p:cNvPr>
          <p:cNvSpPr>
            <a:spLocks noGrp="1"/>
          </p:cNvSpPr>
          <p:nvPr>
            <p:ph idx="1"/>
          </p:nvPr>
        </p:nvSpPr>
        <p:spPr>
          <a:xfrm>
            <a:off x="838200" y="0"/>
            <a:ext cx="10515600" cy="6676845"/>
          </a:xfrm>
        </p:spPr>
        <p:txBody>
          <a:bodyPr>
            <a:normAutofit/>
          </a:bodyPr>
          <a:lstStyle/>
          <a:p>
            <a:endParaRPr lang="tr-TR" dirty="0"/>
          </a:p>
          <a:p>
            <a:r>
              <a:rPr lang="tr-TR" sz="2600" dirty="0">
                <a:highlight>
                  <a:srgbClr val="FFFF00"/>
                </a:highlight>
              </a:rPr>
              <a:t>Volkanik Zemin Analizi: </a:t>
            </a:r>
            <a:r>
              <a:rPr lang="tr-TR" sz="2600" dirty="0"/>
              <a:t>Bölgesel jeodinamik süreçler göz önüne alındığında, düşük olasılıklı da olsa dolaylı etkiler ihtimal dışı değildir. İhtiyatlılık ilkesi çerçevesinde, Karacadağ çevresinde düzenli jeolojik ölçümler yapılması ve sistematik gözlemlenmesi çalışmalarının desteklenmesi, geliştirilmesi, </a:t>
            </a:r>
          </a:p>
          <a:p>
            <a:r>
              <a:rPr lang="tr-TR" sz="2600" dirty="0">
                <a:highlight>
                  <a:srgbClr val="FFFF00"/>
                </a:highlight>
              </a:rPr>
              <a:t>Etkin Su Yönetim</a:t>
            </a:r>
            <a:r>
              <a:rPr lang="tr-TR" sz="2600" dirty="0"/>
              <a:t>i: Bazalt ve kalker zeminlerde sel riskini azaltacak drenaj sistemleri güçlendirilmesi,</a:t>
            </a:r>
          </a:p>
          <a:p>
            <a:r>
              <a:rPr lang="tr-TR" sz="2600" dirty="0">
                <a:highlight>
                  <a:srgbClr val="FFFF00"/>
                </a:highlight>
              </a:rPr>
              <a:t>Kültürel Miras Koruması</a:t>
            </a:r>
            <a:r>
              <a:rPr lang="tr-TR" sz="2600" dirty="0"/>
              <a:t>: Göbeklitepe gibi kazdıkça bütün Şanlıurfa bölgesine yayılmış kültürel miras nedeniyle nüfusun yoğun olduğu alanlarda sadece meteorolojik değil, jeolojik risklerin de bütünleşik dikkate alınması,  </a:t>
            </a:r>
          </a:p>
          <a:p>
            <a:r>
              <a:rPr lang="tr-TR" sz="2600" dirty="0">
                <a:highlight>
                  <a:srgbClr val="FFFF00"/>
                </a:highlight>
              </a:rPr>
              <a:t>Bölgesel koordinasyon</a:t>
            </a:r>
            <a:r>
              <a:rPr lang="tr-TR" sz="2600" dirty="0"/>
              <a:t>: Şanlıurfa, Diyarbakır, Adıyaman ve Gaziantep illerinin afet planlarının ortak senaryolarla uyumlu hale getirilmesi önerilebilir. </a:t>
            </a:r>
          </a:p>
          <a:p>
            <a:endParaRPr lang="tr-TR" dirty="0"/>
          </a:p>
        </p:txBody>
      </p:sp>
    </p:spTree>
    <p:extLst>
      <p:ext uri="{BB962C8B-B14F-4D97-AF65-F5344CB8AC3E}">
        <p14:creationId xmlns:p14="http://schemas.microsoft.com/office/powerpoint/2010/main" val="36235399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3" descr="AG00602_"/>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4459289" y="3097214"/>
            <a:ext cx="2693987" cy="23717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4212" name="Dikdörtgen 1"/>
          <p:cNvSpPr>
            <a:spLocks noChangeArrowheads="1"/>
          </p:cNvSpPr>
          <p:nvPr/>
        </p:nvSpPr>
        <p:spPr bwMode="auto">
          <a:xfrm>
            <a:off x="4727576" y="981075"/>
            <a:ext cx="7128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tr-TR" altLang="tr-TR" sz="2800" b="1" dirty="0"/>
              <a:t>Sürekli İlgi ve </a:t>
            </a:r>
            <a:r>
              <a:rPr lang="tr-TR" altLang="tr-TR" sz="2800" b="1" dirty="0" err="1"/>
              <a:t>İyileştirmeDE</a:t>
            </a:r>
            <a:r>
              <a:rPr lang="tr-TR" altLang="tr-TR" sz="2800" b="1" dirty="0"/>
              <a:t> SÜREKLİLİK</a:t>
            </a:r>
          </a:p>
        </p:txBody>
      </p:sp>
      <p:pic>
        <p:nvPicPr>
          <p:cNvPr id="94213" name="Picture 3" descr="AG00602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097213"/>
            <a:ext cx="2693987" cy="237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Metin kutusu 1">
            <a:extLst>
              <a:ext uri="{FF2B5EF4-FFF2-40B4-BE49-F238E27FC236}">
                <a16:creationId xmlns:a16="http://schemas.microsoft.com/office/drawing/2014/main" id="{AEF75171-610C-40A9-9784-FF38E54B8ACF}"/>
              </a:ext>
            </a:extLst>
          </p:cNvPr>
          <p:cNvSpPr txBox="1"/>
          <p:nvPr/>
        </p:nvSpPr>
        <p:spPr>
          <a:xfrm>
            <a:off x="1397726" y="5468938"/>
            <a:ext cx="9588137" cy="523220"/>
          </a:xfrm>
          <a:prstGeom prst="rect">
            <a:avLst/>
          </a:prstGeom>
          <a:noFill/>
        </p:spPr>
        <p:txBody>
          <a:bodyPr wrap="square" rtlCol="0">
            <a:spAutoFit/>
          </a:bodyPr>
          <a:lstStyle/>
          <a:p>
            <a:r>
              <a:rPr lang="tr-TR" sz="2800" b="1" dirty="0"/>
              <a:t>İLGİNİZE TEŞEKKÜR EDERİM </a:t>
            </a:r>
          </a:p>
        </p:txBody>
      </p:sp>
    </p:spTree>
    <p:extLst>
      <p:ext uri="{BB962C8B-B14F-4D97-AF65-F5344CB8AC3E}">
        <p14:creationId xmlns:p14="http://schemas.microsoft.com/office/powerpoint/2010/main" val="42483138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1193</TotalTime>
  <Words>5229</Words>
  <Application>Microsoft Office PowerPoint</Application>
  <PresentationFormat>Geniş ekran</PresentationFormat>
  <Paragraphs>239</Paragraphs>
  <Slides>59</Slides>
  <Notes>4</Notes>
  <HiddenSlides>4</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59</vt:i4>
      </vt:variant>
    </vt:vector>
  </HeadingPairs>
  <TitlesOfParts>
    <vt:vector size="67" baseType="lpstr">
      <vt:lpstr>Arial</vt:lpstr>
      <vt:lpstr>Calibri</vt:lpstr>
      <vt:lpstr>Calibri Light</vt:lpstr>
      <vt:lpstr>Roboto</vt:lpstr>
      <vt:lpstr>Segoe UI Emoji</vt:lpstr>
      <vt:lpstr>Symbol</vt:lpstr>
      <vt:lpstr>Times New Roman</vt:lpstr>
      <vt:lpstr>Office Teması</vt:lpstr>
      <vt:lpstr>III. GÖBEKLİTEPE’DEN BUGÜNE TÜRKİYENİN TARİHİ VE KÜLTÜREL MİRASI SEMPOZYUMU    ŞİDDETLİ RÜZGARLAR, FIRTINALAR ETKİSİNDE KÜLTÜR VARLIKLARININ SÜRDÜRÜLEBİLİRLİĞİ : Göbeklitepe – Şanlıurfa Risk Analizi </vt:lpstr>
      <vt:lpstr>TÜRKİYE DAĞLIK ALAN ÜLKESİDİR </vt:lpstr>
      <vt:lpstr>PowerPoint Sunusu</vt:lpstr>
      <vt:lpstr>PowerPoint Sunusu</vt:lpstr>
      <vt:lpstr>PowerPoint Sunusu</vt:lpstr>
      <vt:lpstr>Göbeklitepe Taşlarındaki Figürler </vt:lpstr>
      <vt:lpstr>Göbeklitepe taşlarında doğrudan “su figürü” diyebileceğimiz açık bir kabartma yok, ama soyut motifler içinde suyla ilişkili olabilecek semboller bulunuyor. Henüz kazıların çok küçük bir kısmı tamamlandığı için, gelecekte yeni bulgular çıkabilir.  Arkeologlar kendi yorumlarında aşırı yoruma gittiklerini kabul ediyorlar, Umberto Eco, yorumun kendisi, kanıttan daha baskın hale gelmektedir.</vt:lpstr>
      <vt:lpstr>PowerPoint Sunusu</vt:lpstr>
      <vt:lpstr>ELAZIĞ </vt:lpstr>
      <vt:lpstr>PowerPoint Sunusu</vt:lpstr>
      <vt:lpstr>PowerPoint Sunusu</vt:lpstr>
      <vt:lpstr>FIRTINA KONUSUNDA EYLEM PLANI </vt:lpstr>
      <vt:lpstr>FIRTINA ENDİŞE VERİCİ Mİ ? </vt:lpstr>
      <vt:lpstr>FIRTINA KORUNMA MEKANI VARLIĞI ? </vt:lpstr>
      <vt:lpstr>FIRTINA risk haritası ? </vt:lpstr>
      <vt:lpstr>FIRTINA halk hazır mı? </vt:lpstr>
      <vt:lpstr>Güvenlik endişesi </vt:lpstr>
      <vt:lpstr>ELAZIĞ : HARPUT KALESİ 19 Mayıs 2022 </vt:lpstr>
      <vt:lpstr>PowerPoint Sunusu</vt:lpstr>
      <vt:lpstr>PowerPoint Sunusu</vt:lpstr>
      <vt:lpstr>PowerPoint Sunusu</vt:lpstr>
      <vt:lpstr>Kültür varlıkları GZFT Analizi, 31 Mart 2022 tarihinde İzmir Valiliği koordinatörlüğünde , Çalıştay </vt:lpstr>
      <vt:lpstr>Kültür varlıkları GZFT Analizi, 31 Mart 2022 tarihinde İzmir Valiliği koordinatörlüğünde , Çalıştay </vt:lpstr>
      <vt:lpstr>Kültür varlıkları GZFT Analizi, 31 Mart 2022 tarihinde İzmir Valiliği koordinatörlüğünde , Çalıştay </vt:lpstr>
      <vt:lpstr>Kültür varlıkları GZFT Analizi, 31 Mart 2022 tarihinde İzmir Valiliği koordinatörlüğünde , Çalıştay </vt:lpstr>
      <vt:lpstr>Kültür varlıkları GZFT Analizi, 31 Mart 2022 tarihinde İzmir Valiliği koordinatörlüğünde , Çalıştay </vt:lpstr>
      <vt:lpstr>PowerPoint Sunusu</vt:lpstr>
      <vt:lpstr>PowerPoint Sunusu</vt:lpstr>
      <vt:lpstr>Özetlemek gerekirse; </vt:lpstr>
      <vt:lpstr>PowerPoint Sunusu</vt:lpstr>
      <vt:lpstr>PowerPoint Sunusu</vt:lpstr>
      <vt:lpstr>PowerPoint Sunusu</vt:lpstr>
      <vt:lpstr> Almanya’da Kum Fırtınası –Bir anda oldu… 20 dk önce bir şey yoktu. Saatte 130 km hız 21 Mayıs 2022  «43 kişi yaralı» https://www.bbc.com/turkce/haberler-dunya-61536410 "Avrupa'da son yıllarda hortum olaylarında bir artış var. "İklim değişikliğinin bunda ne kadar rolü var?» </vt:lpstr>
      <vt:lpstr>https://www.trthaber.com/haber/turkiye/deprem-bolgesindeki-kultur-varliklari-icin-107-milyar-lira-harcandi-933503.html  4.02.2026 https://www.sbb.gov.tr/kahramanmaras-ve-hatay-depremleri-yeniden-imar-ve-gelisme-raporu-06022025/</vt:lpstr>
      <vt:lpstr>PowerPoint Sunusu</vt:lpstr>
      <vt:lpstr>PowerPoint Sunusu</vt:lpstr>
      <vt:lpstr>PowerPoint Sunusu</vt:lpstr>
      <vt:lpstr>PowerPoint Sunusu</vt:lpstr>
      <vt:lpstr>PowerPoint Sunusu</vt:lpstr>
      <vt:lpstr>Fay kaymalarının azaldığı bölgede termal olarak aktif bir hidrotermal alan gelişmesi tespitine bağlı olarak, hidrotermal sistemin düşük gerilimli alan için elverişli koşullar yaratabileceği ve hidrotermal ortamdaki plastik özelliklerin yüksek sıcaklık nedeniyle kaya kırılganlığında daha fazla azalmaya yol açarak fay kırılmasının sonlanmasına neden olabileceği değerlendirmesi; Termal olarak aktif durum, gevrek kırılmayı engelleyebilir ve yerel olarak dağılmış hidrotermal sistemin varlığı, kabuğun zayıflaması nedeniyle kaya kırılganlığının azalmasını kolaylaştırabilir ve bu da fay kırılmasının sonlanmasına yol açabilir bulgularına dayanılarak yapılmaktadır : Tomokazu Kobayashi , Koji Matsuo , Ryosuke Ando , Takayuki Nakano  ve Genki Watanuki (2025), High-resolution image on terminus of fault rupture: relationship with volcanic hydrothermal structure , Geophysical Journal International, Volume 240, Issue 2, February,  s. 1196,1208-1209). Kyushu adası,Japonya </vt:lpstr>
      <vt:lpstr>Özgür Karaoğlu, Ivan Koulakov, Tuna Eken, Mohsen Bazargan, Taras Gerya, Luca Dal Zilio &amp; Agust Gudmundsson, (2026), Fault-controlled magma pathways driving seismicity and eruption risk in Eastern Turkey, Communications Earth &amp; Environment https://doi.org/10.1038/s43247-026-03286-5 Article in Press, basımda.  </vt:lpstr>
      <vt:lpstr>21 Ağustos 2025,</vt:lpstr>
      <vt:lpstr>PowerPoint Sunusu</vt:lpstr>
      <vt:lpstr>PowerPoint Sunusu</vt:lpstr>
      <vt:lpstr>PowerPoint Sunusu</vt:lpstr>
      <vt:lpstr>Şanlıurfa Jeolojik ve Meteorolojik Riskleri</vt:lpstr>
      <vt:lpstr>PowerPoint Sunusu</vt:lpstr>
      <vt:lpstr>PowerPoint Sunusu</vt:lpstr>
      <vt:lpstr>Karaali kaplıcalarının yanı sıra Şanlıurfa’nın Kabahaydar civarındaki Aşağı Koymat köyünde de jeotermal kaynak keşfedilmiş ve işletmeye açılmak için yatırım beklemektedir. Hüseyin ERİŞ (2019), Şanlıurfa Sağlık Turizmi Swot Analizi , Elektronik Sosyal Bilimler Dergisi, Temmuz, Cilt:18 - Sayı:71 , s.1286,  Daha sonraları Karaali Köyü civarında şahıslar tarafından sıcak su temin amaçlı sondajlar yapılarak derinlikleri 138-198 m ve debileri 20-36 l/s arasında değişen üç adet kuyudan 41.5-49.0°C sıcaklıkta su elde edilmiştir. (2006)</vt:lpstr>
      <vt:lpstr>Şanlıurfa Sel Baskını </vt:lpstr>
      <vt:lpstr>PowerPoint Sunusu</vt:lpstr>
      <vt:lpstr>PowerPoint Sunusu</vt:lpstr>
      <vt:lpstr>PowerPoint Sunusu</vt:lpstr>
      <vt:lpstr>PowerPoint Sunusu</vt:lpstr>
      <vt:lpstr>PowerPoint Sunusu</vt:lpstr>
      <vt:lpstr>Ziyaretçi Güvenliği </vt:lpstr>
      <vt:lpstr>Özetle </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FIRTINALAR ,ŞİDDETLİ RÜZGARLAR FARKINDALIĞI TOPLANTISI</dc:title>
  <dc:creator>user</dc:creator>
  <cp:lastModifiedBy>zerrin toprak</cp:lastModifiedBy>
  <cp:revision>199</cp:revision>
  <dcterms:created xsi:type="dcterms:W3CDTF">2022-09-12T10:05:36Z</dcterms:created>
  <dcterms:modified xsi:type="dcterms:W3CDTF">2026-04-15T19:30:48Z</dcterms:modified>
</cp:coreProperties>
</file>