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398" r:id="rId3"/>
    <p:sldId id="399" r:id="rId4"/>
    <p:sldId id="336" r:id="rId5"/>
    <p:sldId id="339" r:id="rId6"/>
    <p:sldId id="338" r:id="rId7"/>
    <p:sldId id="391" r:id="rId8"/>
    <p:sldId id="311" r:id="rId9"/>
    <p:sldId id="360" r:id="rId10"/>
    <p:sldId id="402" r:id="rId11"/>
    <p:sldId id="403" r:id="rId12"/>
    <p:sldId id="404" r:id="rId13"/>
    <p:sldId id="368" r:id="rId14"/>
    <p:sldId id="369" r:id="rId15"/>
    <p:sldId id="257" r:id="rId16"/>
    <p:sldId id="370" r:id="rId17"/>
    <p:sldId id="394" r:id="rId18"/>
    <p:sldId id="401" r:id="rId19"/>
    <p:sldId id="371" r:id="rId20"/>
    <p:sldId id="356" r:id="rId21"/>
    <p:sldId id="405" r:id="rId22"/>
    <p:sldId id="392" r:id="rId23"/>
    <p:sldId id="318" r:id="rId24"/>
    <p:sldId id="341" r:id="rId25"/>
    <p:sldId id="303" r:id="rId26"/>
    <p:sldId id="316" r:id="rId27"/>
    <p:sldId id="317" r:id="rId28"/>
    <p:sldId id="312" r:id="rId29"/>
    <p:sldId id="313" r:id="rId30"/>
    <p:sldId id="314" r:id="rId31"/>
    <p:sldId id="377" r:id="rId32"/>
    <p:sldId id="332" r:id="rId33"/>
    <p:sldId id="378" r:id="rId34"/>
    <p:sldId id="380" r:id="rId35"/>
    <p:sldId id="379" r:id="rId36"/>
    <p:sldId id="333" r:id="rId37"/>
    <p:sldId id="334" r:id="rId38"/>
    <p:sldId id="382" r:id="rId39"/>
    <p:sldId id="383" r:id="rId40"/>
    <p:sldId id="335" r:id="rId41"/>
    <p:sldId id="344" r:id="rId42"/>
    <p:sldId id="345" r:id="rId43"/>
    <p:sldId id="381" r:id="rId44"/>
    <p:sldId id="386" r:id="rId45"/>
    <p:sldId id="387" r:id="rId46"/>
    <p:sldId id="385" r:id="rId47"/>
    <p:sldId id="319" r:id="rId4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errin toprak" initials="zt" lastIdx="1" clrIdx="0">
    <p:extLst>
      <p:ext uri="{19B8F6BF-5375-455C-9EA6-DF929625EA0E}">
        <p15:presenceInfo xmlns:p15="http://schemas.microsoft.com/office/powerpoint/2012/main" userId="f78bb579e1ad057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1830" autoAdjust="0"/>
    <p:restoredTop sz="94660"/>
  </p:normalViewPr>
  <p:slideViewPr>
    <p:cSldViewPr snapToGrid="0">
      <p:cViewPr varScale="1">
        <p:scale>
          <a:sx n="73" d="100"/>
          <a:sy n="73" d="100"/>
        </p:scale>
        <p:origin x="162" y="66"/>
      </p:cViewPr>
      <p:guideLst/>
    </p:cSldViewPr>
  </p:slideViewPr>
  <p:notesTextViewPr>
    <p:cViewPr>
      <p:scale>
        <a:sx n="1" d="1"/>
        <a:sy n="1" d="1"/>
      </p:scale>
      <p:origin x="0" y="0"/>
    </p:cViewPr>
  </p:notesTextViewPr>
  <p:sorterViewPr>
    <p:cViewPr varScale="1">
      <p:scale>
        <a:sx n="1" d="1"/>
        <a:sy n="1" d="1"/>
      </p:scale>
      <p:origin x="0" y="-1899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94CC5A-2860-4AF7-A9A2-BB9AB0B44F70}" type="datetimeFigureOut">
              <a:rPr lang="tr-TR" smtClean="0"/>
              <a:t>14.04.2026</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79177F-47DE-42C9-B2AE-D10A79CCD935}" type="slidenum">
              <a:rPr lang="tr-TR" smtClean="0"/>
              <a:t>‹#›</a:t>
            </a:fld>
            <a:endParaRPr lang="tr-TR"/>
          </a:p>
        </p:txBody>
      </p:sp>
    </p:spTree>
    <p:extLst>
      <p:ext uri="{BB962C8B-B14F-4D97-AF65-F5344CB8AC3E}">
        <p14:creationId xmlns:p14="http://schemas.microsoft.com/office/powerpoint/2010/main" val="1771630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AB79177F-47DE-42C9-B2AE-D10A79CCD935}" type="slidenum">
              <a:rPr lang="tr-TR" smtClean="0"/>
              <a:t>4</a:t>
            </a:fld>
            <a:endParaRPr lang="tr-TR"/>
          </a:p>
        </p:txBody>
      </p:sp>
    </p:spTree>
    <p:extLst>
      <p:ext uri="{BB962C8B-B14F-4D97-AF65-F5344CB8AC3E}">
        <p14:creationId xmlns:p14="http://schemas.microsoft.com/office/powerpoint/2010/main" val="1159980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AB79177F-47DE-42C9-B2AE-D10A79CCD935}" type="slidenum">
              <a:rPr lang="tr-TR" smtClean="0"/>
              <a:t>22</a:t>
            </a:fld>
            <a:endParaRPr lang="tr-TR"/>
          </a:p>
        </p:txBody>
      </p:sp>
    </p:spTree>
    <p:extLst>
      <p:ext uri="{BB962C8B-B14F-4D97-AF65-F5344CB8AC3E}">
        <p14:creationId xmlns:p14="http://schemas.microsoft.com/office/powerpoint/2010/main" val="3042499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AB79177F-47DE-42C9-B2AE-D10A79CCD935}" type="slidenum">
              <a:rPr lang="tr-TR" smtClean="0"/>
              <a:t>31</a:t>
            </a:fld>
            <a:endParaRPr lang="tr-TR"/>
          </a:p>
        </p:txBody>
      </p:sp>
    </p:spTree>
    <p:extLst>
      <p:ext uri="{BB962C8B-B14F-4D97-AF65-F5344CB8AC3E}">
        <p14:creationId xmlns:p14="http://schemas.microsoft.com/office/powerpoint/2010/main" val="730018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l">
              <a:buFont typeface="Arial" panose="020B0604020202020204" pitchFamily="34" charset="0"/>
              <a:buChar char="•"/>
            </a:pPr>
            <a:r>
              <a:rPr lang="tr-TR" b="0" i="0" dirty="0" err="1">
                <a:solidFill>
                  <a:srgbClr val="0A0A0A"/>
                </a:solidFill>
                <a:effectLst/>
                <a:latin typeface="Google Sans"/>
              </a:rPr>
              <a:t>Taru</a:t>
            </a:r>
            <a:r>
              <a:rPr lang="tr-TR" b="0" i="0" dirty="0">
                <a:solidFill>
                  <a:srgbClr val="0A0A0A"/>
                </a:solidFill>
                <a:effectLst/>
                <a:latin typeface="Google Sans"/>
              </a:rPr>
              <a:t>/</a:t>
            </a:r>
            <a:r>
              <a:rPr lang="tr-TR" b="0" i="0" dirty="0" err="1">
                <a:solidFill>
                  <a:srgbClr val="0A0A0A"/>
                </a:solidFill>
                <a:effectLst/>
                <a:latin typeface="Google Sans"/>
              </a:rPr>
              <a:t>Tarhunna</a:t>
            </a:r>
            <a:r>
              <a:rPr lang="tr-TR" b="0" i="0" dirty="0">
                <a:solidFill>
                  <a:srgbClr val="0A0A0A"/>
                </a:solidFill>
                <a:effectLst/>
                <a:latin typeface="Google Sans"/>
              </a:rPr>
              <a:t>/Teşup: Hititler, </a:t>
            </a:r>
            <a:r>
              <a:rPr lang="tr-TR" b="0" i="0" dirty="0" err="1">
                <a:solidFill>
                  <a:srgbClr val="0A0A0A"/>
                </a:solidFill>
                <a:effectLst/>
                <a:latin typeface="Google Sans"/>
              </a:rPr>
              <a:t>Hatti</a:t>
            </a:r>
            <a:r>
              <a:rPr lang="tr-TR" b="0" i="0" dirty="0">
                <a:solidFill>
                  <a:srgbClr val="0A0A0A"/>
                </a:solidFill>
                <a:effectLst/>
                <a:latin typeface="Google Sans"/>
              </a:rPr>
              <a:t> kökenli </a:t>
            </a:r>
            <a:r>
              <a:rPr lang="tr-TR" b="0" i="0" dirty="0" err="1">
                <a:solidFill>
                  <a:srgbClr val="0A0A0A"/>
                </a:solidFill>
                <a:effectLst/>
                <a:latin typeface="Google Sans"/>
              </a:rPr>
              <a:t>Taru'yu</a:t>
            </a:r>
            <a:r>
              <a:rPr lang="tr-TR" b="0" i="0" dirty="0">
                <a:solidFill>
                  <a:srgbClr val="0A0A0A"/>
                </a:solidFill>
                <a:effectLst/>
                <a:latin typeface="Google Sans"/>
              </a:rPr>
              <a:t> benimsemiş, daha sonra </a:t>
            </a:r>
            <a:r>
              <a:rPr lang="tr-TR" b="0" i="0" dirty="0" err="1">
                <a:solidFill>
                  <a:srgbClr val="0A0A0A"/>
                </a:solidFill>
                <a:effectLst/>
                <a:latin typeface="Google Sans"/>
              </a:rPr>
              <a:t>Hurri</a:t>
            </a:r>
            <a:r>
              <a:rPr lang="tr-TR" b="0" i="0" dirty="0">
                <a:solidFill>
                  <a:srgbClr val="0A0A0A"/>
                </a:solidFill>
                <a:effectLst/>
                <a:latin typeface="Google Sans"/>
              </a:rPr>
              <a:t> etkisiyle Teşup ismini baş fırtına tanrısı olarak kullanmışlardır.</a:t>
            </a:r>
          </a:p>
          <a:p>
            <a:pPr algn="l">
              <a:buFont typeface="Arial" panose="020B0604020202020204" pitchFamily="34" charset="0"/>
              <a:buChar char="•"/>
            </a:pPr>
            <a:r>
              <a:rPr lang="tr-TR" b="0" i="0" dirty="0">
                <a:solidFill>
                  <a:srgbClr val="0A0A0A"/>
                </a:solidFill>
                <a:effectLst/>
                <a:latin typeface="Google Sans"/>
              </a:rPr>
              <a:t>Rolü: Göklerin hakimi ve devletin koruyucusu olan bu tanrı, yağmur ve fırtına ile bereket getirdiğine inanılan en önemli tanrıydı.</a:t>
            </a:r>
          </a:p>
          <a:p>
            <a:pPr algn="l">
              <a:buFont typeface="Arial" panose="020B0604020202020204" pitchFamily="34" charset="0"/>
              <a:buChar char="•"/>
            </a:pPr>
            <a:r>
              <a:rPr lang="tr-TR" b="0" i="0" dirty="0">
                <a:solidFill>
                  <a:srgbClr val="0A0A0A"/>
                </a:solidFill>
                <a:effectLst/>
                <a:latin typeface="Google Sans"/>
              </a:rPr>
              <a:t>Tasviri: Genellikle dağlar üzerinde duran, elinde şimşek/yıldırım demeti ve balta tutan bir figür olarak betimlenir.</a:t>
            </a:r>
          </a:p>
          <a:p>
            <a:pPr algn="l">
              <a:buFont typeface="Arial" panose="020B0604020202020204" pitchFamily="34" charset="0"/>
              <a:buChar char="•"/>
            </a:pPr>
            <a:r>
              <a:rPr lang="tr-TR" b="0" i="0" dirty="0">
                <a:solidFill>
                  <a:srgbClr val="0A0A0A"/>
                </a:solidFill>
                <a:effectLst/>
                <a:latin typeface="Google Sans"/>
              </a:rPr>
              <a:t>Sembolü: Fırtına tanrısının kutsal hayvanı ve sembolü boğadır</a:t>
            </a:r>
          </a:p>
          <a:p>
            <a:endParaRPr lang="tr-TR" dirty="0"/>
          </a:p>
        </p:txBody>
      </p:sp>
      <p:sp>
        <p:nvSpPr>
          <p:cNvPr id="4" name="Slayt Numarası Yer Tutucusu 3"/>
          <p:cNvSpPr>
            <a:spLocks noGrp="1"/>
          </p:cNvSpPr>
          <p:nvPr>
            <p:ph type="sldNum" sz="quarter" idx="5"/>
          </p:nvPr>
        </p:nvSpPr>
        <p:spPr/>
        <p:txBody>
          <a:bodyPr/>
          <a:lstStyle/>
          <a:p>
            <a:fld id="{AB79177F-47DE-42C9-B2AE-D10A79CCD935}" type="slidenum">
              <a:rPr lang="tr-TR" smtClean="0"/>
              <a:t>47</a:t>
            </a:fld>
            <a:endParaRPr lang="tr-TR"/>
          </a:p>
        </p:txBody>
      </p:sp>
    </p:spTree>
    <p:extLst>
      <p:ext uri="{BB962C8B-B14F-4D97-AF65-F5344CB8AC3E}">
        <p14:creationId xmlns:p14="http://schemas.microsoft.com/office/powerpoint/2010/main" val="3354163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B04ADCA7-9360-45AF-BB89-F814C2C34D03}" type="datetimeFigureOut">
              <a:rPr lang="tr-TR" smtClean="0"/>
              <a:t>14.04.2026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8E0F48-BFD3-44A2-A851-641EAA1D9CDA}" type="slidenum">
              <a:rPr lang="tr-TR" smtClean="0"/>
              <a:t>‹#›</a:t>
            </a:fld>
            <a:endParaRPr lang="tr-TR"/>
          </a:p>
        </p:txBody>
      </p:sp>
    </p:spTree>
    <p:extLst>
      <p:ext uri="{BB962C8B-B14F-4D97-AF65-F5344CB8AC3E}">
        <p14:creationId xmlns:p14="http://schemas.microsoft.com/office/powerpoint/2010/main" val="455805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B04ADCA7-9360-45AF-BB89-F814C2C34D03}" type="datetimeFigureOut">
              <a:rPr lang="tr-TR" smtClean="0"/>
              <a:t>14.04.2026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8E0F48-BFD3-44A2-A851-641EAA1D9CDA}" type="slidenum">
              <a:rPr lang="tr-TR" smtClean="0"/>
              <a:t>‹#›</a:t>
            </a:fld>
            <a:endParaRPr lang="tr-TR"/>
          </a:p>
        </p:txBody>
      </p:sp>
    </p:spTree>
    <p:extLst>
      <p:ext uri="{BB962C8B-B14F-4D97-AF65-F5344CB8AC3E}">
        <p14:creationId xmlns:p14="http://schemas.microsoft.com/office/powerpoint/2010/main" val="4001453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B04ADCA7-9360-45AF-BB89-F814C2C34D03}" type="datetimeFigureOut">
              <a:rPr lang="tr-TR" smtClean="0"/>
              <a:t>14.04.2026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8E0F48-BFD3-44A2-A851-641EAA1D9CDA}" type="slidenum">
              <a:rPr lang="tr-TR" smtClean="0"/>
              <a:t>‹#›</a:t>
            </a:fld>
            <a:endParaRPr lang="tr-TR"/>
          </a:p>
        </p:txBody>
      </p:sp>
    </p:spTree>
    <p:extLst>
      <p:ext uri="{BB962C8B-B14F-4D97-AF65-F5344CB8AC3E}">
        <p14:creationId xmlns:p14="http://schemas.microsoft.com/office/powerpoint/2010/main" val="953679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B04ADCA7-9360-45AF-BB89-F814C2C34D03}" type="datetimeFigureOut">
              <a:rPr lang="tr-TR" smtClean="0"/>
              <a:t>14.04.2026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08E0F48-BFD3-44A2-A851-641EAA1D9CDA}" type="slidenum">
              <a:rPr lang="tr-TR" smtClean="0"/>
              <a:t>‹#›</a:t>
            </a:fld>
            <a:endParaRPr lang="tr-TR"/>
          </a:p>
        </p:txBody>
      </p:sp>
    </p:spTree>
    <p:extLst>
      <p:ext uri="{BB962C8B-B14F-4D97-AF65-F5344CB8AC3E}">
        <p14:creationId xmlns:p14="http://schemas.microsoft.com/office/powerpoint/2010/main" val="3930818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B04ADCA7-9360-45AF-BB89-F814C2C34D03}" type="datetimeFigureOut">
              <a:rPr lang="tr-TR" smtClean="0"/>
              <a:t>14.04.2026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08E0F48-BFD3-44A2-A851-641EAA1D9CDA}" type="slidenum">
              <a:rPr lang="tr-TR" smtClean="0"/>
              <a:t>‹#›</a:t>
            </a:fld>
            <a:endParaRPr lang="tr-TR"/>
          </a:p>
        </p:txBody>
      </p:sp>
    </p:spTree>
    <p:extLst>
      <p:ext uri="{BB962C8B-B14F-4D97-AF65-F5344CB8AC3E}">
        <p14:creationId xmlns:p14="http://schemas.microsoft.com/office/powerpoint/2010/main" val="3571014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B04ADCA7-9360-45AF-BB89-F814C2C34D03}" type="datetimeFigureOut">
              <a:rPr lang="tr-TR" smtClean="0"/>
              <a:t>14.04.2026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08E0F48-BFD3-44A2-A851-641EAA1D9CDA}" type="slidenum">
              <a:rPr lang="tr-TR" smtClean="0"/>
              <a:t>‹#›</a:t>
            </a:fld>
            <a:endParaRPr lang="tr-TR"/>
          </a:p>
        </p:txBody>
      </p:sp>
    </p:spTree>
    <p:extLst>
      <p:ext uri="{BB962C8B-B14F-4D97-AF65-F5344CB8AC3E}">
        <p14:creationId xmlns:p14="http://schemas.microsoft.com/office/powerpoint/2010/main" val="1398144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B04ADCA7-9360-45AF-BB89-F814C2C34D03}" type="datetimeFigureOut">
              <a:rPr lang="tr-TR" smtClean="0"/>
              <a:t>14.04.2026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08E0F48-BFD3-44A2-A851-641EAA1D9CDA}" type="slidenum">
              <a:rPr lang="tr-TR" smtClean="0"/>
              <a:t>‹#›</a:t>
            </a:fld>
            <a:endParaRPr lang="tr-TR"/>
          </a:p>
        </p:txBody>
      </p:sp>
    </p:spTree>
    <p:extLst>
      <p:ext uri="{BB962C8B-B14F-4D97-AF65-F5344CB8AC3E}">
        <p14:creationId xmlns:p14="http://schemas.microsoft.com/office/powerpoint/2010/main" val="3058140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B04ADCA7-9360-45AF-BB89-F814C2C34D03}" type="datetimeFigureOut">
              <a:rPr lang="tr-TR" smtClean="0"/>
              <a:t>14.04.2026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08E0F48-BFD3-44A2-A851-641EAA1D9CDA}" type="slidenum">
              <a:rPr lang="tr-TR" smtClean="0"/>
              <a:t>‹#›</a:t>
            </a:fld>
            <a:endParaRPr lang="tr-TR"/>
          </a:p>
        </p:txBody>
      </p:sp>
    </p:spTree>
    <p:extLst>
      <p:ext uri="{BB962C8B-B14F-4D97-AF65-F5344CB8AC3E}">
        <p14:creationId xmlns:p14="http://schemas.microsoft.com/office/powerpoint/2010/main" val="2618442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B04ADCA7-9360-45AF-BB89-F814C2C34D03}" type="datetimeFigureOut">
              <a:rPr lang="tr-TR" smtClean="0"/>
              <a:t>14.04.2026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08E0F48-BFD3-44A2-A851-641EAA1D9CDA}" type="slidenum">
              <a:rPr lang="tr-TR" smtClean="0"/>
              <a:t>‹#›</a:t>
            </a:fld>
            <a:endParaRPr lang="tr-TR"/>
          </a:p>
        </p:txBody>
      </p:sp>
    </p:spTree>
    <p:extLst>
      <p:ext uri="{BB962C8B-B14F-4D97-AF65-F5344CB8AC3E}">
        <p14:creationId xmlns:p14="http://schemas.microsoft.com/office/powerpoint/2010/main" val="1562165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B04ADCA7-9360-45AF-BB89-F814C2C34D03}" type="datetimeFigureOut">
              <a:rPr lang="tr-TR" smtClean="0"/>
              <a:t>14.04.2026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8E0F48-BFD3-44A2-A851-641EAA1D9CDA}" type="slidenum">
              <a:rPr lang="tr-TR" smtClean="0"/>
              <a:t>‹#›</a:t>
            </a:fld>
            <a:endParaRPr lang="tr-TR"/>
          </a:p>
        </p:txBody>
      </p:sp>
    </p:spTree>
    <p:extLst>
      <p:ext uri="{BB962C8B-B14F-4D97-AF65-F5344CB8AC3E}">
        <p14:creationId xmlns:p14="http://schemas.microsoft.com/office/powerpoint/2010/main" val="484335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B04ADCA7-9360-45AF-BB89-F814C2C34D03}" type="datetimeFigureOut">
              <a:rPr lang="tr-TR" smtClean="0"/>
              <a:t>14.04.2026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8E0F48-BFD3-44A2-A851-641EAA1D9CDA}" type="slidenum">
              <a:rPr lang="tr-TR" smtClean="0"/>
              <a:t>‹#›</a:t>
            </a:fld>
            <a:endParaRPr lang="tr-TR"/>
          </a:p>
        </p:txBody>
      </p:sp>
    </p:spTree>
    <p:extLst>
      <p:ext uri="{BB962C8B-B14F-4D97-AF65-F5344CB8AC3E}">
        <p14:creationId xmlns:p14="http://schemas.microsoft.com/office/powerpoint/2010/main" val="1688231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4ADCA7-9360-45AF-BB89-F814C2C34D03}" type="datetimeFigureOut">
              <a:rPr lang="tr-TR" smtClean="0"/>
              <a:t>14.04.2026</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8E0F48-BFD3-44A2-A851-641EAA1D9CDA}" type="slidenum">
              <a:rPr lang="tr-TR" smtClean="0"/>
              <a:t>‹#›</a:t>
            </a:fld>
            <a:endParaRPr lang="tr-TR"/>
          </a:p>
        </p:txBody>
      </p:sp>
    </p:spTree>
    <p:extLst>
      <p:ext uri="{BB962C8B-B14F-4D97-AF65-F5344CB8AC3E}">
        <p14:creationId xmlns:p14="http://schemas.microsoft.com/office/powerpoint/2010/main" val="473576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dw.com/tr/unesco/t-18998454" TargetMode="External"/><Relationship Id="rId2" Type="http://schemas.openxmlformats.org/officeDocument/2006/relationships/hyperlink" Target="https://www.dw.com/tr/birle%C5%9Fmi%C5%9F-milletler-bm/t-18998450"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www.mgm.gov.tr/FILES/genel/makale/beaufort.pdf"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izmir.ktb.gov.tr/TR-201699/stratejik-plan-egitimi.html" TargetMode="Externa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s://cordis.europa.eu/article/id/446037-ai-helps-preserve-european-cultural-heritage"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5275" y="1122363"/>
            <a:ext cx="12036725" cy="2387600"/>
          </a:xfrm>
        </p:spPr>
        <p:txBody>
          <a:bodyPr>
            <a:normAutofit/>
          </a:bodyPr>
          <a:lstStyle/>
          <a:p>
            <a:pPr marL="447040" marR="147955" indent="-6350">
              <a:lnSpc>
                <a:spcPct val="103000"/>
              </a:lnSpc>
              <a:spcAft>
                <a:spcPts val="2020"/>
              </a:spcAft>
            </a:pPr>
            <a:r>
              <a:rPr lang="tr-TR" sz="1800" b="1" dirty="0">
                <a:solidFill>
                  <a:srgbClr val="000000"/>
                </a:solidFill>
                <a:effectLst/>
                <a:latin typeface="Times New Roman" panose="02020603050405020304" pitchFamily="18" charset="0"/>
                <a:ea typeface="Times New Roman" panose="02020603050405020304" pitchFamily="18" charset="0"/>
              </a:rPr>
              <a:t>III. GÖBEKLİTEPE’DEN BUGÜNE TÜRKİYENİN TARİHİ VE KÜLTÜREL MİRASI SEMPOZYUMU </a:t>
            </a:r>
            <a:br>
              <a:rPr lang="tr-TR" sz="1800" b="1" dirty="0">
                <a:solidFill>
                  <a:srgbClr val="000000"/>
                </a:solidFill>
                <a:effectLst/>
                <a:latin typeface="Times New Roman" panose="02020603050405020304" pitchFamily="18" charset="0"/>
                <a:ea typeface="Times New Roman" panose="02020603050405020304" pitchFamily="18" charset="0"/>
              </a:rPr>
            </a:br>
            <a:br>
              <a:rPr lang="tr-TR" sz="1800" b="1" dirty="0">
                <a:solidFill>
                  <a:srgbClr val="000000"/>
                </a:solidFill>
                <a:effectLst/>
                <a:latin typeface="Times New Roman" panose="02020603050405020304" pitchFamily="18" charset="0"/>
                <a:ea typeface="Times New Roman" panose="02020603050405020304" pitchFamily="18" charset="0"/>
              </a:rPr>
            </a:br>
            <a:br>
              <a:rPr lang="tr-TR" sz="1800" dirty="0">
                <a:solidFill>
                  <a:srgbClr val="000000"/>
                </a:solidFill>
                <a:effectLst/>
                <a:latin typeface="Times New Roman" panose="02020603050405020304" pitchFamily="18" charset="0"/>
                <a:ea typeface="Times New Roman" panose="02020603050405020304" pitchFamily="18" charset="0"/>
              </a:rPr>
            </a:br>
            <a:r>
              <a:rPr lang="tr-TR" sz="2400" b="1" dirty="0">
                <a:solidFill>
                  <a:srgbClr val="000000"/>
                </a:solidFill>
                <a:effectLst/>
                <a:latin typeface="Times New Roman" panose="02020603050405020304" pitchFamily="18" charset="0"/>
                <a:ea typeface="Times New Roman" panose="02020603050405020304" pitchFamily="18" charset="0"/>
              </a:rPr>
              <a:t>ŞİDDETLİ RÜZGARLAR, FIRTINALAR ETKİSİNDE KÜLTÜR VARLIKLARININ SÜRDÜRÜLEBİLİRLİĞİ : Göbeklitepe – Şanlıurfa Risk Analizi </a:t>
            </a:r>
            <a:endParaRPr lang="tr-TR" sz="1800" dirty="0">
              <a:solidFill>
                <a:srgbClr val="000000"/>
              </a:solidFill>
              <a:effectLst/>
              <a:latin typeface="Times New Roman" panose="02020603050405020304" pitchFamily="18" charset="0"/>
              <a:ea typeface="Times New Roman" panose="02020603050405020304" pitchFamily="18" charset="0"/>
            </a:endParaRPr>
          </a:p>
        </p:txBody>
      </p:sp>
      <p:sp>
        <p:nvSpPr>
          <p:cNvPr id="3" name="Alt Başlık 2"/>
          <p:cNvSpPr>
            <a:spLocks noGrp="1"/>
          </p:cNvSpPr>
          <p:nvPr>
            <p:ph type="subTitle" idx="1"/>
          </p:nvPr>
        </p:nvSpPr>
        <p:spPr>
          <a:xfrm>
            <a:off x="1524000" y="3602038"/>
            <a:ext cx="9144000" cy="2539970"/>
          </a:xfrm>
        </p:spPr>
        <p:txBody>
          <a:bodyPr/>
          <a:lstStyle/>
          <a:p>
            <a:endParaRPr lang="tr-TR" dirty="0"/>
          </a:p>
          <a:p>
            <a:endParaRPr lang="tr-TR" dirty="0"/>
          </a:p>
          <a:p>
            <a:r>
              <a:rPr lang="tr-TR" b="1" dirty="0"/>
              <a:t>17 NİSAN 2026</a:t>
            </a:r>
          </a:p>
          <a:p>
            <a:r>
              <a:rPr lang="tr-TR" b="1" dirty="0"/>
              <a:t>PROF.DR.ZERRİN TOPRAK KARAMAN </a:t>
            </a:r>
          </a:p>
        </p:txBody>
      </p:sp>
      <p:sp>
        <p:nvSpPr>
          <p:cNvPr id="4" name="Metin kutusu 3">
            <a:extLst>
              <a:ext uri="{FF2B5EF4-FFF2-40B4-BE49-F238E27FC236}">
                <a16:creationId xmlns:a16="http://schemas.microsoft.com/office/drawing/2014/main" id="{070B0966-150D-40E1-88A8-33CF91F65408}"/>
              </a:ext>
            </a:extLst>
          </p:cNvPr>
          <p:cNvSpPr txBox="1"/>
          <p:nvPr/>
        </p:nvSpPr>
        <p:spPr>
          <a:xfrm>
            <a:off x="517585" y="5745192"/>
            <a:ext cx="11674415" cy="646331"/>
          </a:xfrm>
          <a:prstGeom prst="rect">
            <a:avLst/>
          </a:prstGeom>
          <a:noFill/>
        </p:spPr>
        <p:txBody>
          <a:bodyPr wrap="square" rtlCol="0">
            <a:spAutoFit/>
          </a:bodyPr>
          <a:lstStyle/>
          <a:p>
            <a:pPr marL="6350" marR="147955" indent="-5715" algn="just"/>
            <a:r>
              <a:rPr lang="tr-TR" sz="1800" dirty="0">
                <a:solidFill>
                  <a:srgbClr val="000000"/>
                </a:solidFill>
                <a:effectLst/>
                <a:latin typeface="Times New Roman" panose="02020603050405020304" pitchFamily="18" charset="0"/>
                <a:ea typeface="Times New Roman" panose="02020603050405020304" pitchFamily="18" charset="0"/>
              </a:rPr>
              <a:t>Bütünleşik Afet Yönetiminde Disiplinlerarası ve </a:t>
            </a:r>
            <a:r>
              <a:rPr lang="tr-TR" sz="1800" dirty="0" err="1">
                <a:solidFill>
                  <a:srgbClr val="000000"/>
                </a:solidFill>
                <a:effectLst/>
                <a:latin typeface="Times New Roman" panose="02020603050405020304" pitchFamily="18" charset="0"/>
                <a:ea typeface="Times New Roman" panose="02020603050405020304" pitchFamily="18" charset="0"/>
              </a:rPr>
              <a:t>Disiplinlerötesi</a:t>
            </a:r>
            <a:r>
              <a:rPr lang="tr-TR" sz="1800" dirty="0">
                <a:solidFill>
                  <a:srgbClr val="000000"/>
                </a:solidFill>
                <a:effectLst/>
                <a:latin typeface="Times New Roman" panose="02020603050405020304" pitchFamily="18" charset="0"/>
                <a:ea typeface="Times New Roman" panose="02020603050405020304" pitchFamily="18" charset="0"/>
              </a:rPr>
              <a:t> Çalışma Felsefesi: Fırtınalar İçin Bir Yaklaşım” konulu ; Proje </a:t>
            </a:r>
            <a:r>
              <a:rPr lang="tr-TR" sz="1800" dirty="0" err="1">
                <a:solidFill>
                  <a:srgbClr val="000000"/>
                </a:solidFill>
                <a:effectLst/>
                <a:latin typeface="Times New Roman" panose="02020603050405020304" pitchFamily="18" charset="0"/>
                <a:ea typeface="Times New Roman" panose="02020603050405020304" pitchFamily="18" charset="0"/>
              </a:rPr>
              <a:t>no</a:t>
            </a:r>
            <a:r>
              <a:rPr lang="tr-TR" sz="1800" dirty="0">
                <a:solidFill>
                  <a:srgbClr val="000000"/>
                </a:solidFill>
                <a:effectLst/>
                <a:latin typeface="Times New Roman" panose="02020603050405020304" pitchFamily="18" charset="0"/>
                <a:ea typeface="Times New Roman" panose="02020603050405020304" pitchFamily="18" charset="0"/>
              </a:rPr>
              <a:t>: 2020 KB.MLT.010 olan BAP Projesi , Yönetici  Zerrin Toprak Karaman. </a:t>
            </a:r>
            <a:r>
              <a:rPr lang="tr-TR" sz="1800" dirty="0" err="1">
                <a:solidFill>
                  <a:srgbClr val="000000"/>
                </a:solidFill>
                <a:effectLst/>
                <a:latin typeface="Times New Roman" panose="02020603050405020304" pitchFamily="18" charset="0"/>
                <a:ea typeface="Times New Roman" panose="02020603050405020304" pitchFamily="18" charset="0"/>
              </a:rPr>
              <a:t>zerrintoprak</a:t>
            </a:r>
            <a:r>
              <a:rPr lang="tr-TR" sz="1800" dirty="0">
                <a:solidFill>
                  <a:srgbClr val="000000"/>
                </a:solidFill>
                <a:effectLst/>
                <a:latin typeface="Times New Roman" panose="02020603050405020304" pitchFamily="18" charset="0"/>
                <a:ea typeface="Times New Roman" panose="02020603050405020304" pitchFamily="18" charset="0"/>
              </a:rPr>
              <a:t> , </a:t>
            </a:r>
            <a:r>
              <a:rPr lang="tr-TR" sz="1800" dirty="0" err="1">
                <a:solidFill>
                  <a:srgbClr val="000000"/>
                </a:solidFill>
                <a:effectLst/>
                <a:latin typeface="Times New Roman" panose="02020603050405020304" pitchFamily="18" charset="0"/>
                <a:ea typeface="Times New Roman" panose="02020603050405020304" pitchFamily="18" charset="0"/>
              </a:rPr>
              <a:t>deu_Avesis</a:t>
            </a:r>
            <a:r>
              <a:rPr lang="tr-TR" sz="1800" dirty="0">
                <a:solidFill>
                  <a:srgbClr val="000000"/>
                </a:solidFill>
                <a:effectLst/>
                <a:latin typeface="Times New Roman" panose="02020603050405020304" pitchFamily="18" charset="0"/>
                <a:ea typeface="Times New Roman" panose="02020603050405020304" pitchFamily="18" charset="0"/>
              </a:rPr>
              <a:t>, indirilebilir </a:t>
            </a:r>
            <a:endParaRPr lang="tr-TR" sz="12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66360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D7557A5-CAB0-4740-94A5-BD97AB37ECC1}"/>
              </a:ext>
            </a:extLst>
          </p:cNvPr>
          <p:cNvSpPr>
            <a:spLocks noGrp="1"/>
          </p:cNvSpPr>
          <p:nvPr>
            <p:ph type="title"/>
          </p:nvPr>
        </p:nvSpPr>
        <p:spPr/>
        <p:txBody>
          <a:bodyPr/>
          <a:lstStyle/>
          <a:p>
            <a:r>
              <a:rPr lang="tr-TR" dirty="0"/>
              <a:t>TÜRKİYE DAĞLIK ALAN ÜLKESİDİR </a:t>
            </a:r>
          </a:p>
        </p:txBody>
      </p:sp>
      <p:pic>
        <p:nvPicPr>
          <p:cNvPr id="5" name="İçerik Yer Tutucusu 4">
            <a:extLst>
              <a:ext uri="{FF2B5EF4-FFF2-40B4-BE49-F238E27FC236}">
                <a16:creationId xmlns:a16="http://schemas.microsoft.com/office/drawing/2014/main" id="{DE310E96-5447-4CE4-B19F-FCE57686A15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397390"/>
            <a:ext cx="8461075" cy="4486275"/>
          </a:xfrm>
        </p:spPr>
      </p:pic>
    </p:spTree>
    <p:extLst>
      <p:ext uri="{BB962C8B-B14F-4D97-AF65-F5344CB8AC3E}">
        <p14:creationId xmlns:p14="http://schemas.microsoft.com/office/powerpoint/2010/main" val="1262732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B99FF8E-3E1C-4839-B4D3-D6458591506B}"/>
              </a:ext>
            </a:extLst>
          </p:cNvPr>
          <p:cNvSpPr>
            <a:spLocks noGrp="1"/>
          </p:cNvSpPr>
          <p:nvPr>
            <p:ph type="title"/>
          </p:nvPr>
        </p:nvSpPr>
        <p:spPr>
          <a:xfrm>
            <a:off x="838200" y="158091"/>
            <a:ext cx="10515600" cy="756309"/>
          </a:xfrm>
        </p:spPr>
        <p:txBody>
          <a:bodyPr>
            <a:normAutofit fontScale="90000"/>
          </a:bodyPr>
          <a:lstStyle/>
          <a:p>
            <a:r>
              <a:rPr lang="tr-TR" b="1" dirty="0" err="1"/>
              <a:t>Disiplinlerarasılık</a:t>
            </a:r>
            <a:r>
              <a:rPr lang="tr-TR" b="1" dirty="0"/>
              <a:t> ve Önemi /metaforik yaklaşım</a:t>
            </a:r>
          </a:p>
        </p:txBody>
      </p:sp>
      <p:pic>
        <p:nvPicPr>
          <p:cNvPr id="5" name="İçerik Yer Tutucusu 4">
            <a:extLst>
              <a:ext uri="{FF2B5EF4-FFF2-40B4-BE49-F238E27FC236}">
                <a16:creationId xmlns:a16="http://schemas.microsoft.com/office/drawing/2014/main" id="{61DD3EF6-8C6E-4B49-BCAB-25324011577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587260"/>
            <a:ext cx="10515600" cy="5112649"/>
          </a:xfrm>
        </p:spPr>
      </p:pic>
    </p:spTree>
    <p:extLst>
      <p:ext uri="{BB962C8B-B14F-4D97-AF65-F5344CB8AC3E}">
        <p14:creationId xmlns:p14="http://schemas.microsoft.com/office/powerpoint/2010/main" val="3658969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93">
            <a:extLst>
              <a:ext uri="{FF2B5EF4-FFF2-40B4-BE49-F238E27FC236}">
                <a16:creationId xmlns:a16="http://schemas.microsoft.com/office/drawing/2014/main" id="{B1137E63-CDA7-434D-835F-3CA713464BB7}"/>
              </a:ext>
            </a:extLst>
          </p:cNvPr>
          <p:cNvPicPr>
            <a:picLocks noGrp="1"/>
          </p:cNvPicPr>
          <p:nvPr>
            <p:ph idx="1"/>
          </p:nvPr>
        </p:nvPicPr>
        <p:blipFill>
          <a:blip r:embed="rId3"/>
          <a:stretch>
            <a:fillRect/>
          </a:stretch>
        </p:blipFill>
        <p:spPr>
          <a:xfrm>
            <a:off x="655608" y="414338"/>
            <a:ext cx="9005977" cy="6279760"/>
          </a:xfrm>
          <a:prstGeom prst="rect">
            <a:avLst/>
          </a:prstGeom>
        </p:spPr>
      </p:pic>
      <p:sp>
        <p:nvSpPr>
          <p:cNvPr id="5" name="Metin kutusu 4">
            <a:extLst>
              <a:ext uri="{FF2B5EF4-FFF2-40B4-BE49-F238E27FC236}">
                <a16:creationId xmlns:a16="http://schemas.microsoft.com/office/drawing/2014/main" id="{89B49C36-E490-44BE-9421-F7902983523F}"/>
              </a:ext>
            </a:extLst>
          </p:cNvPr>
          <p:cNvSpPr txBox="1"/>
          <p:nvPr/>
        </p:nvSpPr>
        <p:spPr>
          <a:xfrm>
            <a:off x="10248181" y="690113"/>
            <a:ext cx="1794294" cy="1200329"/>
          </a:xfrm>
          <a:prstGeom prst="rect">
            <a:avLst/>
          </a:prstGeom>
          <a:noFill/>
        </p:spPr>
        <p:txBody>
          <a:bodyPr wrap="square" rtlCol="0">
            <a:spAutoFit/>
          </a:bodyPr>
          <a:lstStyle/>
          <a:p>
            <a:r>
              <a:rPr lang="tr-TR" dirty="0"/>
              <a:t>Afetlerde </a:t>
            </a:r>
            <a:r>
              <a:rPr lang="tr-TR" dirty="0" err="1"/>
              <a:t>Disiplinlararası</a:t>
            </a:r>
            <a:r>
              <a:rPr lang="tr-TR" dirty="0"/>
              <a:t> ilişkiler , Zerrin Toprak Karaman</a:t>
            </a:r>
          </a:p>
        </p:txBody>
      </p:sp>
      <p:sp>
        <p:nvSpPr>
          <p:cNvPr id="2" name="Oval 1">
            <a:extLst>
              <a:ext uri="{FF2B5EF4-FFF2-40B4-BE49-F238E27FC236}">
                <a16:creationId xmlns:a16="http://schemas.microsoft.com/office/drawing/2014/main" id="{86963EEE-C2BE-4E77-B25E-4C8230B3F6B9}"/>
              </a:ext>
            </a:extLst>
          </p:cNvPr>
          <p:cNvSpPr/>
          <p:nvPr/>
        </p:nvSpPr>
        <p:spPr>
          <a:xfrm>
            <a:off x="6095999" y="5331655"/>
            <a:ext cx="1528689" cy="135049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Savaş /çatışma</a:t>
            </a:r>
          </a:p>
        </p:txBody>
      </p:sp>
    </p:spTree>
    <p:extLst>
      <p:ext uri="{BB962C8B-B14F-4D97-AF65-F5344CB8AC3E}">
        <p14:creationId xmlns:p14="http://schemas.microsoft.com/office/powerpoint/2010/main" val="3908719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89B49C36-E490-44BE-9421-F7902983523F}"/>
              </a:ext>
            </a:extLst>
          </p:cNvPr>
          <p:cNvSpPr txBox="1"/>
          <p:nvPr/>
        </p:nvSpPr>
        <p:spPr>
          <a:xfrm>
            <a:off x="10248181" y="690113"/>
            <a:ext cx="1794294" cy="1200329"/>
          </a:xfrm>
          <a:prstGeom prst="rect">
            <a:avLst/>
          </a:prstGeom>
          <a:noFill/>
        </p:spPr>
        <p:txBody>
          <a:bodyPr wrap="square" rtlCol="0">
            <a:spAutoFit/>
          </a:bodyPr>
          <a:lstStyle/>
          <a:p>
            <a:r>
              <a:rPr lang="tr-TR" dirty="0"/>
              <a:t>Fırtınalarda zarar ve kayıplar, Zerrin Toprak Karaman</a:t>
            </a:r>
          </a:p>
        </p:txBody>
      </p:sp>
      <p:pic>
        <p:nvPicPr>
          <p:cNvPr id="6" name="Picture 1247">
            <a:extLst>
              <a:ext uri="{FF2B5EF4-FFF2-40B4-BE49-F238E27FC236}">
                <a16:creationId xmlns:a16="http://schemas.microsoft.com/office/drawing/2014/main" id="{A8257F8F-A866-4013-813E-263E154B2665}"/>
              </a:ext>
            </a:extLst>
          </p:cNvPr>
          <p:cNvPicPr>
            <a:picLocks noGrp="1"/>
          </p:cNvPicPr>
          <p:nvPr>
            <p:ph idx="1"/>
          </p:nvPr>
        </p:nvPicPr>
        <p:blipFill>
          <a:blip r:embed="rId2"/>
          <a:stretch>
            <a:fillRect/>
          </a:stretch>
        </p:blipFill>
        <p:spPr>
          <a:xfrm>
            <a:off x="741873" y="194094"/>
            <a:ext cx="9385538" cy="6469811"/>
          </a:xfrm>
          <a:prstGeom prst="rect">
            <a:avLst/>
          </a:prstGeom>
        </p:spPr>
      </p:pic>
      <p:sp>
        <p:nvSpPr>
          <p:cNvPr id="2" name="Metin kutusu 1">
            <a:extLst>
              <a:ext uri="{FF2B5EF4-FFF2-40B4-BE49-F238E27FC236}">
                <a16:creationId xmlns:a16="http://schemas.microsoft.com/office/drawing/2014/main" id="{312EDF82-4BA1-4BC9-9617-1943AE5C58E2}"/>
              </a:ext>
            </a:extLst>
          </p:cNvPr>
          <p:cNvSpPr txBox="1"/>
          <p:nvPr/>
        </p:nvSpPr>
        <p:spPr>
          <a:xfrm>
            <a:off x="8921705" y="459280"/>
            <a:ext cx="517717" cy="1015663"/>
          </a:xfrm>
          <a:prstGeom prst="rect">
            <a:avLst/>
          </a:prstGeom>
          <a:noFill/>
        </p:spPr>
        <p:txBody>
          <a:bodyPr wrap="square" rtlCol="0">
            <a:spAutoFit/>
          </a:bodyPr>
          <a:lstStyle/>
          <a:p>
            <a:r>
              <a:rPr lang="tr-TR" sz="1200" b="1" dirty="0"/>
              <a:t>Ş</a:t>
            </a:r>
          </a:p>
          <a:p>
            <a:r>
              <a:rPr lang="tr-TR" sz="1200" b="1" dirty="0"/>
              <a:t>A</a:t>
            </a:r>
          </a:p>
          <a:p>
            <a:r>
              <a:rPr lang="tr-TR" sz="1200" b="1" dirty="0"/>
              <a:t>V</a:t>
            </a:r>
          </a:p>
          <a:p>
            <a:r>
              <a:rPr lang="tr-TR" sz="1200" b="1" dirty="0"/>
              <a:t>A</a:t>
            </a:r>
          </a:p>
          <a:p>
            <a:r>
              <a:rPr lang="tr-TR" sz="1200" b="1" dirty="0"/>
              <a:t>Ş</a:t>
            </a:r>
            <a:endParaRPr lang="tr-TR" b="1" dirty="0"/>
          </a:p>
        </p:txBody>
      </p:sp>
      <p:sp>
        <p:nvSpPr>
          <p:cNvPr id="3" name="Metin kutusu 2">
            <a:extLst>
              <a:ext uri="{FF2B5EF4-FFF2-40B4-BE49-F238E27FC236}">
                <a16:creationId xmlns:a16="http://schemas.microsoft.com/office/drawing/2014/main" id="{AC063BA1-2F49-42BB-9CAC-E50D9F8B8603}"/>
              </a:ext>
            </a:extLst>
          </p:cNvPr>
          <p:cNvSpPr txBox="1"/>
          <p:nvPr/>
        </p:nvSpPr>
        <p:spPr>
          <a:xfrm>
            <a:off x="7441809" y="5992837"/>
            <a:ext cx="956603" cy="369332"/>
          </a:xfrm>
          <a:prstGeom prst="rect">
            <a:avLst/>
          </a:prstGeom>
          <a:noFill/>
        </p:spPr>
        <p:txBody>
          <a:bodyPr wrap="square" rtlCol="0">
            <a:spAutoFit/>
          </a:bodyPr>
          <a:lstStyle/>
          <a:p>
            <a:r>
              <a:rPr lang="tr-TR" b="1" dirty="0"/>
              <a:t>SAVAŞ </a:t>
            </a:r>
          </a:p>
        </p:txBody>
      </p:sp>
    </p:spTree>
    <p:extLst>
      <p:ext uri="{BB962C8B-B14F-4D97-AF65-F5344CB8AC3E}">
        <p14:creationId xmlns:p14="http://schemas.microsoft.com/office/powerpoint/2010/main" val="3224316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CAB6925-027A-4A37-85F5-18AB865F6C4C}"/>
              </a:ext>
            </a:extLst>
          </p:cNvPr>
          <p:cNvSpPr>
            <a:spLocks noGrp="1"/>
          </p:cNvSpPr>
          <p:nvPr>
            <p:ph type="title"/>
          </p:nvPr>
        </p:nvSpPr>
        <p:spPr/>
        <p:txBody>
          <a:bodyPr>
            <a:normAutofit fontScale="90000"/>
          </a:bodyPr>
          <a:lstStyle/>
          <a:p>
            <a:pPr algn="l"/>
            <a:r>
              <a:rPr lang="tr-TR" sz="2800" dirty="0"/>
              <a:t>Fırtınalara ilgi : Tropikal, 1 Ekim 2018 //</a:t>
            </a:r>
            <a:r>
              <a:rPr lang="tr-TR" sz="2000" b="0" i="0" dirty="0">
                <a:solidFill>
                  <a:srgbClr val="6E7780"/>
                </a:solidFill>
                <a:effectLst/>
                <a:latin typeface="Metropolis Medium"/>
              </a:rPr>
              <a:t>Oluşturulma Tarihi: </a:t>
            </a:r>
            <a:r>
              <a:rPr lang="tr-TR" sz="2800" b="1" i="0" dirty="0">
                <a:solidFill>
                  <a:srgbClr val="6E7780"/>
                </a:solidFill>
                <a:effectLst/>
                <a:latin typeface="Metropolis Medium"/>
              </a:rPr>
              <a:t>Ocak 12, 2004 14:29</a:t>
            </a:r>
            <a:br>
              <a:rPr lang="tr-TR" sz="2000" b="0" i="0" dirty="0">
                <a:solidFill>
                  <a:srgbClr val="000000"/>
                </a:solidFill>
                <a:effectLst/>
                <a:latin typeface="Times New Roman" panose="02020603050405020304" pitchFamily="18" charset="0"/>
              </a:rPr>
            </a:br>
            <a:r>
              <a:rPr lang="tr-TR" sz="2200" b="1" i="0" dirty="0">
                <a:solidFill>
                  <a:srgbClr val="262626"/>
                </a:solidFill>
                <a:effectLst/>
                <a:latin typeface="Metropolis Bold"/>
              </a:rPr>
              <a:t>Antalya'da dün yaşanan şiddetli fırtınada aralarında 100 yıllık ağaçların da bulunduğu 36 ağaç yıkıldı.</a:t>
            </a:r>
            <a:br>
              <a:rPr lang="tr-TR" sz="2200" b="1" i="0" dirty="0">
                <a:solidFill>
                  <a:srgbClr val="262626"/>
                </a:solidFill>
                <a:effectLst/>
                <a:latin typeface="Metropolis Bold"/>
              </a:rPr>
            </a:br>
            <a:endParaRPr lang="tr-TR" sz="2800" b="1" dirty="0"/>
          </a:p>
        </p:txBody>
      </p:sp>
      <p:pic>
        <p:nvPicPr>
          <p:cNvPr id="4" name="İçerik Yer Tutucusu 3">
            <a:extLst>
              <a:ext uri="{FF2B5EF4-FFF2-40B4-BE49-F238E27FC236}">
                <a16:creationId xmlns:a16="http://schemas.microsoft.com/office/drawing/2014/main" id="{010F2885-8856-4E4E-8A78-F58CB9296C7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4901" y="1410272"/>
            <a:ext cx="4644636" cy="4547616"/>
          </a:xfrm>
          <a:prstGeom prst="rect">
            <a:avLst/>
          </a:prstGeom>
        </p:spPr>
      </p:pic>
      <p:pic>
        <p:nvPicPr>
          <p:cNvPr id="5" name="İçerik Yer Tutucusu 3">
            <a:extLst>
              <a:ext uri="{FF2B5EF4-FFF2-40B4-BE49-F238E27FC236}">
                <a16:creationId xmlns:a16="http://schemas.microsoft.com/office/drawing/2014/main" id="{58007D6E-0DDE-4DA5-BFBF-FAA17AB034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9537" y="1410272"/>
            <a:ext cx="5973044" cy="4547616"/>
          </a:xfrm>
          <a:prstGeom prst="rect">
            <a:avLst/>
          </a:prstGeom>
          <a:solidFill>
            <a:schemeClr val="accent2"/>
          </a:solidFill>
          <a:ln>
            <a:solidFill>
              <a:schemeClr val="accent1"/>
            </a:solidFill>
          </a:ln>
        </p:spPr>
      </p:pic>
      <p:sp>
        <p:nvSpPr>
          <p:cNvPr id="6" name="Metin kutusu 5">
            <a:extLst>
              <a:ext uri="{FF2B5EF4-FFF2-40B4-BE49-F238E27FC236}">
                <a16:creationId xmlns:a16="http://schemas.microsoft.com/office/drawing/2014/main" id="{4AC85396-2A6D-46F9-87A6-061AA1C788BD}"/>
              </a:ext>
            </a:extLst>
          </p:cNvPr>
          <p:cNvSpPr txBox="1"/>
          <p:nvPr/>
        </p:nvSpPr>
        <p:spPr>
          <a:xfrm>
            <a:off x="5189537" y="6228272"/>
            <a:ext cx="7002463" cy="369332"/>
          </a:xfrm>
          <a:prstGeom prst="rect">
            <a:avLst/>
          </a:prstGeom>
          <a:noFill/>
        </p:spPr>
        <p:txBody>
          <a:bodyPr wrap="square" rtlCol="0">
            <a:spAutoFit/>
          </a:bodyPr>
          <a:lstStyle/>
          <a:p>
            <a:r>
              <a:rPr lang="tr-TR"/>
              <a:t>https://www.egeningazetesi.com/firtina-izmir-i-teget-gecti/8673/</a:t>
            </a:r>
            <a:endParaRPr lang="tr-TR" dirty="0"/>
          </a:p>
        </p:txBody>
      </p:sp>
      <p:sp>
        <p:nvSpPr>
          <p:cNvPr id="7" name="Metin kutusu 6">
            <a:extLst>
              <a:ext uri="{FF2B5EF4-FFF2-40B4-BE49-F238E27FC236}">
                <a16:creationId xmlns:a16="http://schemas.microsoft.com/office/drawing/2014/main" id="{6037A982-7CE9-430E-85AF-4CE672969C20}"/>
              </a:ext>
            </a:extLst>
          </p:cNvPr>
          <p:cNvSpPr txBox="1"/>
          <p:nvPr/>
        </p:nvSpPr>
        <p:spPr>
          <a:xfrm>
            <a:off x="207034" y="5957888"/>
            <a:ext cx="4791284" cy="369332"/>
          </a:xfrm>
          <a:prstGeom prst="rect">
            <a:avLst/>
          </a:prstGeom>
          <a:noFill/>
        </p:spPr>
        <p:txBody>
          <a:bodyPr wrap="square" rtlCol="0">
            <a:spAutoFit/>
          </a:bodyPr>
          <a:lstStyle/>
          <a:p>
            <a:r>
              <a:rPr lang="tr-TR" dirty="0"/>
              <a:t>5 Şubat 2026, maddi, ölümlü fırtına olgusu</a:t>
            </a:r>
          </a:p>
        </p:txBody>
      </p:sp>
    </p:spTree>
    <p:extLst>
      <p:ext uri="{BB962C8B-B14F-4D97-AF65-F5344CB8AC3E}">
        <p14:creationId xmlns:p14="http://schemas.microsoft.com/office/powerpoint/2010/main" val="1596478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F854536-375C-467C-A991-0F4335D7FA9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615156"/>
            <a:ext cx="10515600" cy="5915025"/>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a:extLst>
              <a:ext uri="{FF2B5EF4-FFF2-40B4-BE49-F238E27FC236}">
                <a16:creationId xmlns:a16="http://schemas.microsoft.com/office/drawing/2014/main" id="{9C2E35CC-EFF5-4FF6-A24F-CCEEAA23CC71}"/>
              </a:ext>
            </a:extLst>
          </p:cNvPr>
          <p:cNvSpPr txBox="1"/>
          <p:nvPr/>
        </p:nvSpPr>
        <p:spPr>
          <a:xfrm>
            <a:off x="1119554" y="154745"/>
            <a:ext cx="10753577" cy="1133965"/>
          </a:xfrm>
          <a:prstGeom prst="rect">
            <a:avLst/>
          </a:prstGeom>
          <a:noFill/>
        </p:spPr>
        <p:txBody>
          <a:bodyPr wrap="square" rtlCol="0">
            <a:spAutoFit/>
          </a:bodyPr>
          <a:lstStyle/>
          <a:p>
            <a:pPr marL="1348740">
              <a:lnSpc>
                <a:spcPct val="150000"/>
              </a:lnSpc>
            </a:pPr>
            <a:r>
              <a:rPr lang="tr-TR" sz="2400" b="1" i="1" dirty="0">
                <a:effectLst/>
                <a:latin typeface="Times New Roman" panose="02020603050405020304" pitchFamily="18" charset="0"/>
                <a:ea typeface="Times New Roman" panose="02020603050405020304" pitchFamily="18" charset="0"/>
              </a:rPr>
              <a:t>Yaşamın ve zamanın değerini bilmeyen, onu değerlendiremez, </a:t>
            </a:r>
            <a:endParaRPr lang="tr-TR" sz="2400" dirty="0">
              <a:effectLst/>
              <a:latin typeface="Times New Roman" panose="02020603050405020304" pitchFamily="18" charset="0"/>
              <a:ea typeface="Times New Roman" panose="02020603050405020304" pitchFamily="18" charset="0"/>
            </a:endParaRPr>
          </a:p>
          <a:p>
            <a:pPr marL="4046220">
              <a:lnSpc>
                <a:spcPct val="150000"/>
              </a:lnSpc>
            </a:pPr>
            <a:r>
              <a:rPr lang="tr-TR" sz="2400" b="1" i="1" dirty="0">
                <a:effectLst/>
                <a:latin typeface="Times New Roman" panose="02020603050405020304" pitchFamily="18" charset="0"/>
                <a:ea typeface="Times New Roman" panose="02020603050405020304" pitchFamily="18" charset="0"/>
              </a:rPr>
              <a:t>Leonardo Da Vinci</a:t>
            </a:r>
            <a:endParaRPr lang="tr-TR"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95325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pic>
        <p:nvPicPr>
          <p:cNvPr id="4" name="Resim 3">
            <a:extLst>
              <a:ext uri="{FF2B5EF4-FFF2-40B4-BE49-F238E27FC236}">
                <a16:creationId xmlns:a16="http://schemas.microsoft.com/office/drawing/2014/main" id="{1AFE2A19-95A7-43C7-BD4D-6F796FAB5E63}"/>
              </a:ext>
            </a:extLst>
          </p:cNvPr>
          <p:cNvPicPr>
            <a:picLocks noChangeAspect="1"/>
          </p:cNvPicPr>
          <p:nvPr/>
        </p:nvPicPr>
        <p:blipFill>
          <a:blip r:embed="rId2"/>
          <a:stretch>
            <a:fillRect/>
          </a:stretch>
        </p:blipFill>
        <p:spPr>
          <a:xfrm>
            <a:off x="838200" y="241540"/>
            <a:ext cx="8039819" cy="5676136"/>
          </a:xfrm>
          <a:prstGeom prst="rect">
            <a:avLst/>
          </a:prstGeom>
        </p:spPr>
      </p:pic>
      <p:sp>
        <p:nvSpPr>
          <p:cNvPr id="5" name="Dikdörtgen 4">
            <a:extLst>
              <a:ext uri="{FF2B5EF4-FFF2-40B4-BE49-F238E27FC236}">
                <a16:creationId xmlns:a16="http://schemas.microsoft.com/office/drawing/2014/main" id="{56C283C3-34A9-4854-833A-2EC83EA416E5}"/>
              </a:ext>
            </a:extLst>
          </p:cNvPr>
          <p:cNvSpPr/>
          <p:nvPr/>
        </p:nvSpPr>
        <p:spPr>
          <a:xfrm>
            <a:off x="838200" y="5796951"/>
            <a:ext cx="10515600" cy="4377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t>Kaynak: https://infosys.ars.usda.gov/WindErosion/weps/wepshome.html erişim 19.10.2022</a:t>
            </a:r>
          </a:p>
        </p:txBody>
      </p:sp>
      <p:sp>
        <p:nvSpPr>
          <p:cNvPr id="6" name="Dikdörtgen: Köşeleri Yuvarlatılmış 5">
            <a:extLst>
              <a:ext uri="{FF2B5EF4-FFF2-40B4-BE49-F238E27FC236}">
                <a16:creationId xmlns:a16="http://schemas.microsoft.com/office/drawing/2014/main" id="{7CA240F7-C5A2-4101-8176-5053B5D203AF}"/>
              </a:ext>
            </a:extLst>
          </p:cNvPr>
          <p:cNvSpPr/>
          <p:nvPr/>
        </p:nvSpPr>
        <p:spPr>
          <a:xfrm>
            <a:off x="9161253" y="1027906"/>
            <a:ext cx="2675843" cy="47690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Dikdörtgen: Köşeleri Yuvarlatılmış 7">
            <a:extLst>
              <a:ext uri="{FF2B5EF4-FFF2-40B4-BE49-F238E27FC236}">
                <a16:creationId xmlns:a16="http://schemas.microsoft.com/office/drawing/2014/main" id="{576581C2-D395-47FD-B5FB-F96955C8F61C}"/>
              </a:ext>
            </a:extLst>
          </p:cNvPr>
          <p:cNvSpPr/>
          <p:nvPr/>
        </p:nvSpPr>
        <p:spPr>
          <a:xfrm>
            <a:off x="9161253" y="1019681"/>
            <a:ext cx="2675843" cy="476904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sz="1800" dirty="0">
                <a:solidFill>
                  <a:srgbClr val="000000"/>
                </a:solidFill>
                <a:effectLst/>
                <a:latin typeface="Times New Roman" panose="02020603050405020304" pitchFamily="18" charset="0"/>
                <a:ea typeface="Times New Roman" panose="02020603050405020304" pitchFamily="18" charset="0"/>
              </a:rPr>
              <a:t>kuvvetli rüzgâr ve fırtınalar yüzeydeki nesnelerinde etkisiyle birlikte kum ve toz olarak nitelendirdiğimiz ve içeriğini kil/</a:t>
            </a:r>
            <a:r>
              <a:rPr lang="tr-TR" sz="1800" dirty="0" err="1">
                <a:solidFill>
                  <a:srgbClr val="000000"/>
                </a:solidFill>
                <a:effectLst/>
                <a:latin typeface="Times New Roman" panose="02020603050405020304" pitchFamily="18" charset="0"/>
                <a:ea typeface="Times New Roman" panose="02020603050405020304" pitchFamily="18" charset="0"/>
              </a:rPr>
              <a:t>silt</a:t>
            </a:r>
            <a:r>
              <a:rPr lang="tr-TR" sz="1800" dirty="0">
                <a:solidFill>
                  <a:srgbClr val="000000"/>
                </a:solidFill>
                <a:effectLst/>
                <a:latin typeface="Times New Roman" panose="02020603050405020304" pitchFamily="18" charset="0"/>
                <a:ea typeface="Times New Roman" panose="02020603050405020304" pitchFamily="18" charset="0"/>
              </a:rPr>
              <a:t>/kum oluşturduğu parçacıkların çoğunlukla çevreye zararlı, diğer yandan jeolojik açıdan çevreyi (morfolojiyi) şekillendiren bir etkiye sahiptir.</a:t>
            </a:r>
            <a:endParaRPr lang="tr-TR" dirty="0"/>
          </a:p>
        </p:txBody>
      </p:sp>
    </p:spTree>
    <p:extLst>
      <p:ext uri="{BB962C8B-B14F-4D97-AF65-F5344CB8AC3E}">
        <p14:creationId xmlns:p14="http://schemas.microsoft.com/office/powerpoint/2010/main" val="3318953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2AB0A40-90B0-4AF2-8BC9-E4B216A609AF}"/>
              </a:ext>
            </a:extLst>
          </p:cNvPr>
          <p:cNvSpPr>
            <a:spLocks noGrp="1"/>
          </p:cNvSpPr>
          <p:nvPr>
            <p:ph type="title"/>
          </p:nvPr>
        </p:nvSpPr>
        <p:spPr/>
        <p:txBody>
          <a:bodyPr>
            <a:normAutofit fontScale="90000"/>
          </a:bodyPr>
          <a:lstStyle/>
          <a:p>
            <a:r>
              <a:rPr lang="tr-TR" sz="3600" dirty="0" err="1"/>
              <a:t>Kolmanskop</a:t>
            </a:r>
            <a:br>
              <a:rPr lang="tr-TR" sz="3600" dirty="0"/>
            </a:br>
            <a:r>
              <a:rPr lang="tr-TR" sz="3600" dirty="0"/>
              <a:t>Namibya'da bir kent, Güneybatı Afrika </a:t>
            </a:r>
            <a:br>
              <a:rPr lang="tr-TR" dirty="0"/>
            </a:br>
            <a:endParaRPr lang="tr-TR" dirty="0"/>
          </a:p>
        </p:txBody>
      </p:sp>
      <p:pic>
        <p:nvPicPr>
          <p:cNvPr id="5" name="İçerik Yer Tutucusu 4">
            <a:extLst>
              <a:ext uri="{FF2B5EF4-FFF2-40B4-BE49-F238E27FC236}">
                <a16:creationId xmlns:a16="http://schemas.microsoft.com/office/drawing/2014/main" id="{B8F4274F-AEFD-4431-AA93-5F4090167B1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22075" y="1414732"/>
            <a:ext cx="9747849" cy="5443268"/>
          </a:xfrm>
        </p:spPr>
      </p:pic>
    </p:spTree>
    <p:extLst>
      <p:ext uri="{BB962C8B-B14F-4D97-AF65-F5344CB8AC3E}">
        <p14:creationId xmlns:p14="http://schemas.microsoft.com/office/powerpoint/2010/main" val="2757610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E4CF00A-C58F-4F0F-982E-19C6CC44A8B5}"/>
              </a:ext>
            </a:extLst>
          </p:cNvPr>
          <p:cNvSpPr>
            <a:spLocks noGrp="1"/>
          </p:cNvSpPr>
          <p:nvPr>
            <p:ph type="title"/>
          </p:nvPr>
        </p:nvSpPr>
        <p:spPr/>
        <p:txBody>
          <a:bodyPr/>
          <a:lstStyle/>
          <a:p>
            <a:endParaRPr lang="tr-TR"/>
          </a:p>
        </p:txBody>
      </p:sp>
      <p:pic>
        <p:nvPicPr>
          <p:cNvPr id="5" name="İçerik Yer Tutucusu 4">
            <a:extLst>
              <a:ext uri="{FF2B5EF4-FFF2-40B4-BE49-F238E27FC236}">
                <a16:creationId xmlns:a16="http://schemas.microsoft.com/office/drawing/2014/main" id="{D494139C-A56C-4852-AC29-C368C65DB2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1461" y="155276"/>
            <a:ext cx="11180463" cy="6573328"/>
          </a:xfrm>
        </p:spPr>
      </p:pic>
    </p:spTree>
    <p:extLst>
      <p:ext uri="{BB962C8B-B14F-4D97-AF65-F5344CB8AC3E}">
        <p14:creationId xmlns:p14="http://schemas.microsoft.com/office/powerpoint/2010/main" val="1321033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2004C4F-5D19-4E62-929A-D0E3D16C5010}"/>
              </a:ext>
            </a:extLst>
          </p:cNvPr>
          <p:cNvSpPr>
            <a:spLocks noGrp="1"/>
          </p:cNvSpPr>
          <p:nvPr>
            <p:ph idx="1"/>
          </p:nvPr>
        </p:nvSpPr>
        <p:spPr>
          <a:xfrm>
            <a:off x="838200" y="0"/>
            <a:ext cx="10515600" cy="6176963"/>
          </a:xfrm>
        </p:spPr>
        <p:txBody>
          <a:bodyPr>
            <a:normAutofit lnSpcReduction="10000"/>
          </a:bodyPr>
          <a:lstStyle/>
          <a:p>
            <a:endParaRPr lang="tr-TR" dirty="0"/>
          </a:p>
          <a:p>
            <a:endParaRPr lang="tr-TR" dirty="0"/>
          </a:p>
          <a:p>
            <a:r>
              <a:rPr lang="tr-TR" dirty="0"/>
              <a:t>1. </a:t>
            </a:r>
            <a:r>
              <a:rPr lang="tr-TR" dirty="0">
                <a:highlight>
                  <a:srgbClr val="FFFF00"/>
                </a:highlight>
              </a:rPr>
              <a:t>Metodolojik Bütünlük</a:t>
            </a:r>
            <a:r>
              <a:rPr lang="tr-TR" dirty="0"/>
              <a:t>: "</a:t>
            </a:r>
            <a:r>
              <a:rPr lang="tr-TR" dirty="0" err="1"/>
              <a:t>Holistik</a:t>
            </a:r>
            <a:r>
              <a:rPr lang="tr-TR" dirty="0"/>
              <a:t> </a:t>
            </a:r>
            <a:r>
              <a:rPr lang="tr-TR" dirty="0" err="1"/>
              <a:t>Koruma"Geleneksel</a:t>
            </a:r>
            <a:r>
              <a:rPr lang="tr-TR" dirty="0"/>
              <a:t> arkeoloji genellikle yapıların "ne olduğu" ile ilgilenirken, jeoloji ve harita mühendisliği "nasıl ayakta kalacağı" ile ilgilenir. Akademik farkındalık için bu iki yaklaşımı birleştirmek, "</a:t>
            </a:r>
            <a:r>
              <a:rPr lang="tr-TR" dirty="0" err="1"/>
              <a:t>Holistik</a:t>
            </a:r>
            <a:r>
              <a:rPr lang="tr-TR" dirty="0"/>
              <a:t> Koruma" kavramını literatürde ön plana çıkarır. Bu harita; bir kazı alanının sadece geçmişe ait bir buluntu kümesi değil, dinamik bir ekosistem olduğunu kanıtlar.</a:t>
            </a:r>
          </a:p>
          <a:p>
            <a:r>
              <a:rPr lang="tr-TR" dirty="0"/>
              <a:t>2. </a:t>
            </a:r>
            <a:r>
              <a:rPr lang="tr-TR" dirty="0">
                <a:highlight>
                  <a:srgbClr val="FFFF00"/>
                </a:highlight>
              </a:rPr>
              <a:t>Veri Görselleştirme ve Bilimsel İletişim </a:t>
            </a:r>
            <a:r>
              <a:rPr lang="tr-TR" dirty="0"/>
              <a:t>;Karmaşık sismik verileri veya karmaşık drenaj hesaplarını ham tablo olarak sunmak yerine, onları Göbeklitepe gibi </a:t>
            </a:r>
            <a:r>
              <a:rPr lang="tr-TR" dirty="0" err="1"/>
              <a:t>ikonik</a:t>
            </a:r>
            <a:r>
              <a:rPr lang="tr-TR" dirty="0"/>
              <a:t> bir yerleşim üzerinden görselleştirmek, bilginin kalıcılığını artırır.</a:t>
            </a:r>
          </a:p>
          <a:p>
            <a:r>
              <a:rPr lang="tr-TR" dirty="0">
                <a:highlight>
                  <a:srgbClr val="FFFF00"/>
                </a:highlight>
              </a:rPr>
              <a:t>Kırılganlık İndeksi</a:t>
            </a:r>
            <a:r>
              <a:rPr lang="tr-TR" dirty="0"/>
              <a:t>: Akademik bir çalışmada bu haritaya ek olarak, hangi dikilitaşın (T-sütun) hangi sismik ivme değerinde devrilme riski taşıdığını gösteren bir matris oluşturulabilir.</a:t>
            </a:r>
          </a:p>
        </p:txBody>
      </p:sp>
      <p:sp>
        <p:nvSpPr>
          <p:cNvPr id="7" name="Dikdörtgen 6">
            <a:extLst>
              <a:ext uri="{FF2B5EF4-FFF2-40B4-BE49-F238E27FC236}">
                <a16:creationId xmlns:a16="http://schemas.microsoft.com/office/drawing/2014/main" id="{9FE65ADE-B71A-4369-8618-614EFAF1FBE0}"/>
              </a:ext>
            </a:extLst>
          </p:cNvPr>
          <p:cNvSpPr/>
          <p:nvPr/>
        </p:nvSpPr>
        <p:spPr>
          <a:xfrm>
            <a:off x="2449902" y="189781"/>
            <a:ext cx="8419381" cy="6728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dirty="0"/>
              <a:t>BÜTÜNLEŞİK SORGULAMA </a:t>
            </a:r>
          </a:p>
        </p:txBody>
      </p:sp>
    </p:spTree>
    <p:extLst>
      <p:ext uri="{BB962C8B-B14F-4D97-AF65-F5344CB8AC3E}">
        <p14:creationId xmlns:p14="http://schemas.microsoft.com/office/powerpoint/2010/main" val="509640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46EB79D-7AE3-468B-9715-0DA760D37DAA}"/>
              </a:ext>
            </a:extLst>
          </p:cNvPr>
          <p:cNvSpPr>
            <a:spLocks noGrp="1"/>
          </p:cNvSpPr>
          <p:nvPr>
            <p:ph idx="1"/>
          </p:nvPr>
        </p:nvSpPr>
        <p:spPr/>
        <p:txBody>
          <a:bodyPr>
            <a:normAutofit lnSpcReduction="10000"/>
          </a:bodyPr>
          <a:lstStyle/>
          <a:p>
            <a:pPr algn="just"/>
            <a:r>
              <a:rPr lang="tr-TR" dirty="0"/>
              <a:t>3. </a:t>
            </a:r>
            <a:r>
              <a:rPr lang="tr-TR" dirty="0">
                <a:highlight>
                  <a:srgbClr val="FFFF00"/>
                </a:highlight>
              </a:rPr>
              <a:t>Politika ve Strateji Belirleme</a:t>
            </a:r>
            <a:r>
              <a:rPr lang="tr-TR" dirty="0"/>
              <a:t>: Bu tür analizler, sadece durumu tespit etmekle kalmaz; karar vericilere (UNESCO, Kültür Bakanlığı vb.) "önleyici koruma" (</a:t>
            </a:r>
            <a:r>
              <a:rPr lang="tr-TR" dirty="0" err="1"/>
              <a:t>preventive</a:t>
            </a:r>
            <a:r>
              <a:rPr lang="tr-TR" dirty="0"/>
              <a:t> </a:t>
            </a:r>
            <a:r>
              <a:rPr lang="tr-TR" dirty="0" err="1"/>
              <a:t>conservation</a:t>
            </a:r>
            <a:r>
              <a:rPr lang="tr-TR" dirty="0"/>
              <a:t>) için bilimsel dayanak sunar. </a:t>
            </a:r>
          </a:p>
          <a:p>
            <a:pPr algn="just"/>
            <a:r>
              <a:rPr lang="tr-TR" dirty="0"/>
              <a:t>Şiddetli yağış sonrası oluşabilecek erozyonu önceden tahmin etmek, hasar oluştuktan sonra restore etmekten çok daha bilimsel ve ekonomiktir. </a:t>
            </a:r>
          </a:p>
          <a:p>
            <a:pPr algn="just"/>
            <a:r>
              <a:rPr lang="tr-TR" dirty="0">
                <a:highlight>
                  <a:srgbClr val="FFFF00"/>
                </a:highlight>
              </a:rPr>
              <a:t>Önemli</a:t>
            </a:r>
            <a:r>
              <a:rPr lang="tr-TR" dirty="0"/>
              <a:t> : 12.000 yıl boyunca doğaya direnmiş bir mirasın, modern çağın hızlanan iklim değişikliği ve sismik hareketleri karşısında "çaresiz" kalmaması için bu tür teknik farkındalık çalışmaları hayati önem taşıyor</a:t>
            </a:r>
          </a:p>
        </p:txBody>
      </p:sp>
      <p:sp>
        <p:nvSpPr>
          <p:cNvPr id="4" name="Başlık 3">
            <a:extLst>
              <a:ext uri="{FF2B5EF4-FFF2-40B4-BE49-F238E27FC236}">
                <a16:creationId xmlns:a16="http://schemas.microsoft.com/office/drawing/2014/main" id="{596E89AB-0D94-4C0E-BEDD-3C020C4ABD72}"/>
              </a:ext>
            </a:extLst>
          </p:cNvPr>
          <p:cNvSpPr>
            <a:spLocks noGrp="1"/>
          </p:cNvSpPr>
          <p:nvPr>
            <p:ph type="title"/>
          </p:nvPr>
        </p:nvSpPr>
        <p:spPr>
          <a:xfrm>
            <a:off x="838200" y="365125"/>
            <a:ext cx="10515600" cy="1325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dirty="0"/>
              <a:t>BÜTÜNLEŞİK SORGULAMA </a:t>
            </a:r>
          </a:p>
        </p:txBody>
      </p:sp>
    </p:spTree>
    <p:extLst>
      <p:ext uri="{BB962C8B-B14F-4D97-AF65-F5344CB8AC3E}">
        <p14:creationId xmlns:p14="http://schemas.microsoft.com/office/powerpoint/2010/main" val="2379937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17F2BEB-5BAE-498D-9827-F9615CE1EA85}"/>
              </a:ext>
            </a:extLst>
          </p:cNvPr>
          <p:cNvSpPr>
            <a:spLocks noGrp="1"/>
          </p:cNvSpPr>
          <p:nvPr>
            <p:ph type="title"/>
          </p:nvPr>
        </p:nvSpPr>
        <p:spPr/>
        <p:txBody>
          <a:bodyPr/>
          <a:lstStyle/>
          <a:p>
            <a:r>
              <a:rPr lang="tr-TR" b="1" dirty="0"/>
              <a:t>MANTIKSAL ÇERÇEVE </a:t>
            </a:r>
          </a:p>
        </p:txBody>
      </p:sp>
      <p:sp>
        <p:nvSpPr>
          <p:cNvPr id="3" name="İçerik Yer Tutucusu 2">
            <a:extLst>
              <a:ext uri="{FF2B5EF4-FFF2-40B4-BE49-F238E27FC236}">
                <a16:creationId xmlns:a16="http://schemas.microsoft.com/office/drawing/2014/main" id="{573E72A5-7786-4B1F-A61D-BFEBE15DBEB3}"/>
              </a:ext>
            </a:extLst>
          </p:cNvPr>
          <p:cNvSpPr>
            <a:spLocks noGrp="1"/>
          </p:cNvSpPr>
          <p:nvPr>
            <p:ph idx="1"/>
          </p:nvPr>
        </p:nvSpPr>
        <p:spPr/>
        <p:txBody>
          <a:bodyPr/>
          <a:lstStyle/>
          <a:p>
            <a:pPr>
              <a:lnSpc>
                <a:spcPct val="107000"/>
              </a:lnSpc>
              <a:spcAft>
                <a:spcPts val="800"/>
              </a:spcAft>
            </a:pPr>
            <a:r>
              <a:rPr lang="tr-TR" sz="2800" dirty="0">
                <a:effectLst/>
                <a:latin typeface="Calibri" panose="020F0502020204030204" pitchFamily="34" charset="0"/>
                <a:ea typeface="Calibri" panose="020F0502020204030204" pitchFamily="34" charset="0"/>
                <a:cs typeface="Times New Roman" panose="02020603050405020304" pitchFamily="18" charset="0"/>
              </a:rPr>
              <a:t>1. </a:t>
            </a:r>
            <a:r>
              <a:rPr lang="tr-TR" sz="3200" b="1" dirty="0">
                <a:effectLst/>
                <a:latin typeface="Calibri" panose="020F0502020204030204" pitchFamily="34" charset="0"/>
                <a:ea typeface="Calibri" panose="020F0502020204030204" pitchFamily="34" charset="0"/>
                <a:cs typeface="Times New Roman" panose="02020603050405020304" pitchFamily="18" charset="0"/>
              </a:rPr>
              <a:t>Genel İlke (En üst düzey öncül)</a:t>
            </a:r>
          </a:p>
          <a:p>
            <a:pPr>
              <a:lnSpc>
                <a:spcPct val="107000"/>
              </a:lnSpc>
              <a:spcAft>
                <a:spcPts val="800"/>
              </a:spcAft>
            </a:pPr>
            <a:r>
              <a:rPr lang="tr-TR" sz="2800" dirty="0">
                <a:effectLst/>
                <a:latin typeface="Calibri" panose="020F0502020204030204" pitchFamily="34" charset="0"/>
                <a:ea typeface="Calibri" panose="020F0502020204030204" pitchFamily="34" charset="0"/>
                <a:cs typeface="Times New Roman" panose="02020603050405020304" pitchFamily="18" charset="0"/>
              </a:rPr>
              <a:t>• </a:t>
            </a:r>
            <a:r>
              <a:rPr lang="tr-TR" sz="3200" dirty="0">
                <a:effectLst/>
                <a:latin typeface="Calibri" panose="020F0502020204030204" pitchFamily="34" charset="0"/>
                <a:ea typeface="Calibri" panose="020F0502020204030204" pitchFamily="34" charset="0"/>
                <a:cs typeface="Times New Roman" panose="02020603050405020304" pitchFamily="18" charset="0"/>
              </a:rPr>
              <a:t>Doğa ve çevre kaynaklı riskler (</a:t>
            </a:r>
            <a:r>
              <a:rPr lang="tr-TR" sz="3200" b="1" dirty="0">
                <a:effectLst/>
                <a:latin typeface="Calibri" panose="020F0502020204030204" pitchFamily="34" charset="0"/>
                <a:ea typeface="Calibri" panose="020F0502020204030204" pitchFamily="34" charset="0"/>
                <a:cs typeface="Times New Roman" panose="02020603050405020304" pitchFamily="18" charset="0"/>
              </a:rPr>
              <a:t>fırtına, sel, volkanizma, deprem vb.)</a:t>
            </a:r>
            <a:r>
              <a:rPr lang="tr-TR" sz="3200" dirty="0">
                <a:effectLst/>
                <a:latin typeface="Calibri" panose="020F0502020204030204" pitchFamily="34" charset="0"/>
                <a:ea typeface="Calibri" panose="020F0502020204030204" pitchFamily="34" charset="0"/>
                <a:cs typeface="Times New Roman" panose="02020603050405020304" pitchFamily="18" charset="0"/>
              </a:rPr>
              <a:t> ve insan kaynaklı riskler </a:t>
            </a:r>
            <a:r>
              <a:rPr lang="tr-TR" sz="3200" b="1" dirty="0">
                <a:effectLst/>
                <a:latin typeface="Calibri" panose="020F0502020204030204" pitchFamily="34" charset="0"/>
                <a:ea typeface="Calibri" panose="020F0502020204030204" pitchFamily="34" charset="0"/>
                <a:cs typeface="Times New Roman" panose="02020603050405020304" pitchFamily="18" charset="0"/>
              </a:rPr>
              <a:t>(savaş, savaş silahları) </a:t>
            </a:r>
            <a:r>
              <a:rPr lang="tr-TR" sz="3200" dirty="0">
                <a:effectLst/>
                <a:latin typeface="Calibri" panose="020F0502020204030204" pitchFamily="34" charset="0"/>
                <a:ea typeface="Calibri" panose="020F0502020204030204" pitchFamily="34" charset="0"/>
                <a:cs typeface="Times New Roman" panose="02020603050405020304" pitchFamily="18" charset="0"/>
              </a:rPr>
              <a:t>, (</a:t>
            </a:r>
            <a:r>
              <a:rPr lang="tr-TR" sz="3200" b="1" dirty="0">
                <a:effectLst/>
                <a:latin typeface="Calibri" panose="020F0502020204030204" pitchFamily="34" charset="0"/>
                <a:ea typeface="Calibri" panose="020F0502020204030204" pitchFamily="34" charset="0"/>
                <a:cs typeface="Times New Roman" panose="02020603050405020304" pitchFamily="18" charset="0"/>
              </a:rPr>
              <a:t>radyasyon, asbest gibi</a:t>
            </a:r>
            <a:r>
              <a:rPr lang="tr-TR" sz="3200" dirty="0">
                <a:effectLst/>
                <a:latin typeface="Calibri" panose="020F0502020204030204" pitchFamily="34" charset="0"/>
                <a:ea typeface="Calibri" panose="020F0502020204030204" pitchFamily="34" charset="0"/>
                <a:cs typeface="Times New Roman" panose="02020603050405020304" pitchFamily="18" charset="0"/>
              </a:rPr>
              <a:t>) kültür varlıklarını ve insan sağlığını tehdit eder.</a:t>
            </a:r>
          </a:p>
          <a:p>
            <a:pPr>
              <a:lnSpc>
                <a:spcPct val="107000"/>
              </a:lnSpc>
              <a:spcAft>
                <a:spcPts val="800"/>
              </a:spcAft>
            </a:pPr>
            <a:r>
              <a:rPr lang="tr-TR" sz="3200" dirty="0">
                <a:effectLst/>
                <a:latin typeface="Calibri" panose="020F0502020204030204" pitchFamily="34" charset="0"/>
                <a:ea typeface="Calibri" panose="020F0502020204030204" pitchFamily="34" charset="0"/>
                <a:cs typeface="Times New Roman" panose="02020603050405020304" pitchFamily="18" charset="0"/>
              </a:rPr>
              <a:t>• Ortak payda: </a:t>
            </a:r>
            <a:r>
              <a:rPr lang="tr-TR" sz="3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Bu riskler yaşam kalitesini, güvenliği ve kültürel sürekliliği bozar.</a:t>
            </a:r>
          </a:p>
          <a:p>
            <a:endParaRPr lang="tr-TR" dirty="0"/>
          </a:p>
        </p:txBody>
      </p:sp>
    </p:spTree>
    <p:extLst>
      <p:ext uri="{BB962C8B-B14F-4D97-AF65-F5344CB8AC3E}">
        <p14:creationId xmlns:p14="http://schemas.microsoft.com/office/powerpoint/2010/main" val="3213247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17F2BEB-5BAE-498D-9827-F9615CE1EA85}"/>
              </a:ext>
            </a:extLst>
          </p:cNvPr>
          <p:cNvSpPr>
            <a:spLocks noGrp="1"/>
          </p:cNvSpPr>
          <p:nvPr>
            <p:ph type="title"/>
          </p:nvPr>
        </p:nvSpPr>
        <p:spPr>
          <a:xfrm>
            <a:off x="838200" y="1"/>
            <a:ext cx="10515600" cy="1440872"/>
          </a:xfrm>
        </p:spPr>
        <p:txBody>
          <a:bodyPr/>
          <a:lstStyle/>
          <a:p>
            <a:r>
              <a:rPr lang="tr-TR" b="1" dirty="0"/>
              <a:t>MANTIKSAL ÇERÇEVE </a:t>
            </a:r>
          </a:p>
        </p:txBody>
      </p:sp>
      <p:sp>
        <p:nvSpPr>
          <p:cNvPr id="3" name="İçerik Yer Tutucusu 2">
            <a:extLst>
              <a:ext uri="{FF2B5EF4-FFF2-40B4-BE49-F238E27FC236}">
                <a16:creationId xmlns:a16="http://schemas.microsoft.com/office/drawing/2014/main" id="{573E72A5-7786-4B1F-A61D-BFEBE15DBEB3}"/>
              </a:ext>
            </a:extLst>
          </p:cNvPr>
          <p:cNvSpPr>
            <a:spLocks noGrp="1"/>
          </p:cNvSpPr>
          <p:nvPr>
            <p:ph idx="1"/>
          </p:nvPr>
        </p:nvSpPr>
        <p:spPr>
          <a:xfrm>
            <a:off x="838200" y="1440873"/>
            <a:ext cx="10515600" cy="4736090"/>
          </a:xfrm>
        </p:spPr>
        <p:txBody>
          <a:bodyPr>
            <a:normAutofit fontScale="85000" lnSpcReduction="10000"/>
          </a:bodyPr>
          <a:lstStyle/>
          <a:p>
            <a:r>
              <a:rPr lang="tr-TR" sz="3200" dirty="0"/>
              <a:t>2. </a:t>
            </a:r>
            <a:r>
              <a:rPr lang="tr-TR" sz="3600" b="1" dirty="0"/>
              <a:t>Ara Önermeler (Orta düzey çıkarımlar)</a:t>
            </a:r>
          </a:p>
          <a:p>
            <a:r>
              <a:rPr lang="tr-TR" sz="3200" dirty="0"/>
              <a:t>• Fiziksel etkiler: Deprem, sel, volkanizma → kültür varlıklarının yapısal bütünlüğünü bozar; insanlarda yaralanma ve ölüm riski yaratır.</a:t>
            </a:r>
          </a:p>
          <a:p>
            <a:r>
              <a:rPr lang="tr-TR" sz="3200" dirty="0"/>
              <a:t>• Savaş; Kimyasal/Biyolojik etkiler: Asbest, radyasyon → Kültür varlıklarında materyal bozulma , araştırmacı, personel ve ziyaretçi sağlığında kanser, solunum hastalıkları; </a:t>
            </a:r>
          </a:p>
          <a:p>
            <a:r>
              <a:rPr lang="tr-TR" sz="3200" dirty="0"/>
              <a:t>• Termal etkiler: Sıcak su kaynakları, volkanizma → taş, metal ve organik malzemelerde deformasyon; insanlarda yanık ve toksik gaz etkisi.</a:t>
            </a:r>
          </a:p>
          <a:p>
            <a:r>
              <a:rPr lang="tr-TR" sz="3200" dirty="0"/>
              <a:t>• </a:t>
            </a:r>
            <a:r>
              <a:rPr lang="tr-TR" sz="3200" b="1" dirty="0"/>
              <a:t>Çevresel süreklilik: Fırtına ve sel → tarihi eserleri ve insan çevresi ile doğa habitatını sürekli tehdit eden → savaşlar gibi  döngüsel riskler.</a:t>
            </a:r>
          </a:p>
          <a:p>
            <a:endParaRPr lang="tr-TR" dirty="0"/>
          </a:p>
        </p:txBody>
      </p:sp>
    </p:spTree>
    <p:extLst>
      <p:ext uri="{BB962C8B-B14F-4D97-AF65-F5344CB8AC3E}">
        <p14:creationId xmlns:p14="http://schemas.microsoft.com/office/powerpoint/2010/main" val="2695884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2DD43FB-30B3-4C20-8390-B5DAE2951EFF}"/>
              </a:ext>
            </a:extLst>
          </p:cNvPr>
          <p:cNvSpPr>
            <a:spLocks noGrp="1"/>
          </p:cNvSpPr>
          <p:nvPr>
            <p:ph type="title"/>
          </p:nvPr>
        </p:nvSpPr>
        <p:spPr>
          <a:xfrm>
            <a:off x="838200" y="365126"/>
            <a:ext cx="10515600" cy="769408"/>
          </a:xfrm>
        </p:spPr>
        <p:txBody>
          <a:bodyPr>
            <a:noAutofit/>
          </a:bodyPr>
          <a:lstStyle/>
          <a:p>
            <a:r>
              <a:rPr lang="tr-TR" sz="2400" dirty="0">
                <a:highlight>
                  <a:srgbClr val="FFFF00"/>
                </a:highlight>
              </a:rPr>
              <a:t>Savaş etkisi https://amp.dw.com/tr/savaş-iranda-kültür-mirasını-da-yok-ediyor/a-76331072</a:t>
            </a:r>
          </a:p>
        </p:txBody>
      </p:sp>
      <p:sp>
        <p:nvSpPr>
          <p:cNvPr id="3" name="İçerik Yer Tutucusu 2">
            <a:extLst>
              <a:ext uri="{FF2B5EF4-FFF2-40B4-BE49-F238E27FC236}">
                <a16:creationId xmlns:a16="http://schemas.microsoft.com/office/drawing/2014/main" id="{70FB8689-3532-48F5-A910-CC8CEC3047D8}"/>
              </a:ext>
            </a:extLst>
          </p:cNvPr>
          <p:cNvSpPr>
            <a:spLocks noGrp="1"/>
          </p:cNvSpPr>
          <p:nvPr>
            <p:ph idx="1"/>
          </p:nvPr>
        </p:nvSpPr>
        <p:spPr>
          <a:xfrm>
            <a:off x="838200" y="1134534"/>
            <a:ext cx="10515600" cy="5042429"/>
          </a:xfrm>
        </p:spPr>
        <p:txBody>
          <a:bodyPr>
            <a:normAutofit fontScale="92500"/>
          </a:bodyPr>
          <a:lstStyle/>
          <a:p>
            <a:pPr algn="just"/>
            <a:r>
              <a:rPr lang="tr-TR" sz="2200" b="0" i="0" dirty="0">
                <a:solidFill>
                  <a:srgbClr val="000821"/>
                </a:solidFill>
                <a:effectLst/>
                <a:latin typeface="Times New Roman" panose="02020603050405020304" pitchFamily="18" charset="0"/>
                <a:cs typeface="Times New Roman" panose="02020603050405020304" pitchFamily="18" charset="0"/>
              </a:rPr>
              <a:t>ABD </a:t>
            </a:r>
            <a:r>
              <a:rPr lang="tr-TR" sz="2200" b="1" dirty="0">
                <a:solidFill>
                  <a:srgbClr val="002186"/>
                </a:solidFill>
                <a:latin typeface="Times New Roman" panose="02020603050405020304" pitchFamily="18" charset="0"/>
                <a:cs typeface="Times New Roman" panose="02020603050405020304" pitchFamily="18" charset="0"/>
                <a:hlinkClick r:id="rId2"/>
              </a:rPr>
              <a:t>Birleşmiş Milletlerin (BM)</a:t>
            </a:r>
            <a:r>
              <a:rPr lang="tr-TR" sz="2200" dirty="0">
                <a:solidFill>
                  <a:srgbClr val="000821"/>
                </a:solidFill>
                <a:latin typeface="Times New Roman" panose="02020603050405020304" pitchFamily="18" charset="0"/>
                <a:cs typeface="Times New Roman" panose="02020603050405020304" pitchFamily="18" charset="0"/>
              </a:rPr>
              <a:t> kültür ajansı </a:t>
            </a:r>
            <a:r>
              <a:rPr lang="tr-TR" sz="2200" b="1" dirty="0">
                <a:solidFill>
                  <a:srgbClr val="002186"/>
                </a:solidFill>
                <a:latin typeface="Times New Roman" panose="02020603050405020304" pitchFamily="18" charset="0"/>
                <a:cs typeface="Times New Roman" panose="02020603050405020304" pitchFamily="18" charset="0"/>
                <a:hlinkClick r:id="rId3"/>
              </a:rPr>
              <a:t>UNESCO</a:t>
            </a:r>
            <a:r>
              <a:rPr lang="tr-TR" sz="2200" dirty="0">
                <a:solidFill>
                  <a:srgbClr val="000821"/>
                </a:solidFill>
                <a:latin typeface="Times New Roman" panose="02020603050405020304" pitchFamily="18" charset="0"/>
                <a:cs typeface="Times New Roman" panose="02020603050405020304" pitchFamily="18" charset="0"/>
              </a:rPr>
              <a:t>, çatışmanın taraflarına kültürel miras alanlarına dikkat etmeleri uyarısında bulundu. Askeri eylemlere karşı koruma amacıyla, kültürel ve tarihi miras alanlarının coğrafi koordinatlarının çatışmanın taraflarına "önceden verildiğini" duyurdu.</a:t>
            </a:r>
          </a:p>
          <a:p>
            <a:pPr algn="just"/>
            <a:r>
              <a:rPr lang="tr-TR" sz="2200" b="0" i="0" dirty="0">
                <a:solidFill>
                  <a:srgbClr val="000821"/>
                </a:solidFill>
                <a:effectLst/>
                <a:latin typeface="Times New Roman" panose="02020603050405020304" pitchFamily="18" charset="0"/>
                <a:cs typeface="Times New Roman" panose="02020603050405020304" pitchFamily="18" charset="0"/>
              </a:rPr>
              <a:t>ABD ve İsrail'in İran'a düzenlediği saldırılar, saraylar ve antik bir cami de dahil olmak üzere en az dört kültürel ve tarihi mekâna zarar verdiği belirlendi. </a:t>
            </a:r>
          </a:p>
          <a:p>
            <a:pPr algn="just"/>
            <a:r>
              <a:rPr lang="tr-TR" sz="2200" b="0" i="0" dirty="0">
                <a:solidFill>
                  <a:srgbClr val="000821"/>
                </a:solidFill>
                <a:effectLst/>
                <a:latin typeface="Times New Roman" panose="02020603050405020304" pitchFamily="18" charset="0"/>
                <a:cs typeface="Times New Roman" panose="02020603050405020304" pitchFamily="18" charset="0"/>
              </a:rPr>
              <a:t>ABD Savunma Bakanı Pete </a:t>
            </a:r>
            <a:r>
              <a:rPr lang="tr-TR" sz="2200" b="0" i="0" dirty="0" err="1">
                <a:solidFill>
                  <a:srgbClr val="000821"/>
                </a:solidFill>
                <a:effectLst/>
                <a:latin typeface="Times New Roman" panose="02020603050405020304" pitchFamily="18" charset="0"/>
                <a:cs typeface="Times New Roman" panose="02020603050405020304" pitchFamily="18" charset="0"/>
              </a:rPr>
              <a:t>Hegseth</a:t>
            </a:r>
            <a:r>
              <a:rPr lang="tr-TR" sz="2200" b="0" i="0" dirty="0">
                <a:solidFill>
                  <a:srgbClr val="000821"/>
                </a:solidFill>
                <a:effectLst/>
                <a:latin typeface="Times New Roman" panose="02020603050405020304" pitchFamily="18" charset="0"/>
                <a:cs typeface="Times New Roman" panose="02020603050405020304" pitchFamily="18" charset="0"/>
              </a:rPr>
              <a:t> geçen hafta, Amerika'nın savaş yaklaşımında artık "</a:t>
            </a:r>
            <a:r>
              <a:rPr lang="tr-TR" sz="2200" b="0" i="0" dirty="0">
                <a:solidFill>
                  <a:srgbClr val="000821"/>
                </a:solidFill>
                <a:effectLst/>
                <a:highlight>
                  <a:srgbClr val="FFFF00"/>
                </a:highlight>
                <a:latin typeface="Times New Roman" panose="02020603050405020304" pitchFamily="18" charset="0"/>
                <a:cs typeface="Times New Roman" panose="02020603050405020304" pitchFamily="18" charset="0"/>
              </a:rPr>
              <a:t>aptal angajman kuralları" </a:t>
            </a:r>
            <a:r>
              <a:rPr lang="tr-TR" sz="2200" b="0" i="0" dirty="0">
                <a:solidFill>
                  <a:srgbClr val="000821"/>
                </a:solidFill>
                <a:effectLst/>
                <a:latin typeface="Times New Roman" panose="02020603050405020304" pitchFamily="18" charset="0"/>
                <a:cs typeface="Times New Roman" panose="02020603050405020304" pitchFamily="18" charset="0"/>
              </a:rPr>
              <a:t>olmayacağını söylemişti. </a:t>
            </a:r>
            <a:r>
              <a:rPr lang="tr-TR" sz="2200" b="0" i="0" dirty="0" err="1">
                <a:solidFill>
                  <a:srgbClr val="000821"/>
                </a:solidFill>
                <a:effectLst/>
                <a:latin typeface="Times New Roman" panose="02020603050405020304" pitchFamily="18" charset="0"/>
                <a:cs typeface="Times New Roman" panose="02020603050405020304" pitchFamily="18" charset="0"/>
              </a:rPr>
              <a:t>Hegseth</a:t>
            </a:r>
            <a:r>
              <a:rPr lang="tr-TR" sz="2200" b="0" i="0" dirty="0">
                <a:solidFill>
                  <a:srgbClr val="000821"/>
                </a:solidFill>
                <a:effectLst/>
                <a:latin typeface="Times New Roman" panose="02020603050405020304" pitchFamily="18" charset="0"/>
                <a:cs typeface="Times New Roman" panose="02020603050405020304" pitchFamily="18" charset="0"/>
              </a:rPr>
              <a:t> daha önce de Amerikan ordusunun "</a:t>
            </a:r>
            <a:r>
              <a:rPr lang="tr-TR" sz="2200" b="0" i="0" dirty="0">
                <a:solidFill>
                  <a:srgbClr val="000821"/>
                </a:solidFill>
                <a:effectLst/>
                <a:highlight>
                  <a:srgbClr val="FFFF00"/>
                </a:highlight>
                <a:latin typeface="Times New Roman" panose="02020603050405020304" pitchFamily="18" charset="0"/>
                <a:cs typeface="Times New Roman" panose="02020603050405020304" pitchFamily="18" charset="0"/>
              </a:rPr>
              <a:t>politik doğruculuk</a:t>
            </a:r>
            <a:r>
              <a:rPr lang="tr-TR" sz="2200" b="0" i="0" dirty="0">
                <a:solidFill>
                  <a:srgbClr val="000821"/>
                </a:solidFill>
                <a:effectLst/>
                <a:latin typeface="Times New Roman" panose="02020603050405020304" pitchFamily="18" charset="0"/>
                <a:cs typeface="Times New Roman" panose="02020603050405020304" pitchFamily="18" charset="0"/>
              </a:rPr>
              <a:t>" gibi kavramlarla "artık işi olmadığı" yönünde açıklamalar yapmıştı (</a:t>
            </a:r>
            <a:r>
              <a:rPr lang="tr-TR" sz="2200" b="0" i="0" dirty="0">
                <a:solidFill>
                  <a:srgbClr val="000821"/>
                </a:solidFill>
                <a:effectLst/>
                <a:highlight>
                  <a:srgbClr val="00FFFF"/>
                </a:highlight>
                <a:latin typeface="Times New Roman" panose="02020603050405020304" pitchFamily="18" charset="0"/>
                <a:cs typeface="Times New Roman" panose="02020603050405020304" pitchFamily="18" charset="0"/>
              </a:rPr>
              <a:t>12 Mart 2026)…. </a:t>
            </a:r>
            <a:r>
              <a:rPr lang="tr-TR" sz="2200" b="0" i="0" dirty="0" err="1">
                <a:solidFill>
                  <a:srgbClr val="000821"/>
                </a:solidFill>
                <a:effectLst/>
                <a:latin typeface="Times New Roman" panose="02020603050405020304" pitchFamily="18" charset="0"/>
                <a:cs typeface="Times New Roman" panose="02020603050405020304" pitchFamily="18" charset="0"/>
              </a:rPr>
              <a:t>Hegseth’in</a:t>
            </a:r>
            <a:r>
              <a:rPr lang="tr-TR" sz="2200" b="0" i="0" dirty="0">
                <a:solidFill>
                  <a:srgbClr val="000821"/>
                </a:solidFill>
                <a:effectLst/>
                <a:latin typeface="Times New Roman" panose="02020603050405020304" pitchFamily="18" charset="0"/>
                <a:cs typeface="Times New Roman" panose="02020603050405020304" pitchFamily="18" charset="0"/>
              </a:rPr>
              <a:t> işaret ettiği angajman kuralları, </a:t>
            </a:r>
            <a:r>
              <a:rPr lang="tr-TR" b="0" i="1" u="sng" dirty="0">
                <a:solidFill>
                  <a:srgbClr val="000821"/>
                </a:solidFill>
                <a:effectLst/>
                <a:latin typeface="Times New Roman" panose="02020603050405020304" pitchFamily="18" charset="0"/>
                <a:cs typeface="Times New Roman" panose="02020603050405020304" pitchFamily="18" charset="0"/>
              </a:rPr>
              <a:t>uluslararası insancıl hukuku temsil ediyor. Bunlar, sadece kültürel mirasın değil, hastanelerin, okulların ve tüm sivil nüfusun korunmasını amaçlamaktadır.</a:t>
            </a:r>
          </a:p>
          <a:p>
            <a:pPr algn="l"/>
            <a:r>
              <a:rPr lang="tr-TR" sz="2200" b="0" i="0" dirty="0">
                <a:solidFill>
                  <a:srgbClr val="000821"/>
                </a:solidFill>
                <a:effectLst/>
                <a:latin typeface="Times New Roman" panose="02020603050405020304" pitchFamily="18" charset="0"/>
                <a:cs typeface="Times New Roman" panose="02020603050405020304" pitchFamily="18" charset="0"/>
              </a:rPr>
              <a:t>Zarar gören alanlar, UNESCO'nun Dünya Mirası Listesi kapsamında özel koruma altında bulunan yaklaşık 30 İran miras alanı arasında yer almaktadır. UNESCO, İsrail'deki Beyaz Şehir ve Lübnan'daki Sur gibi yerlerde de hasar tespit edildiğini bildirdi. </a:t>
            </a:r>
            <a:endParaRPr lang="tr-TR" sz="2400" b="0" i="0" dirty="0">
              <a:solidFill>
                <a:srgbClr val="000821"/>
              </a:solidFill>
              <a:effectLst/>
              <a:latin typeface="Times New Roman" panose="02020603050405020304" pitchFamily="18" charset="0"/>
              <a:cs typeface="Times New Roman" panose="02020603050405020304" pitchFamily="18" charset="0"/>
            </a:endParaRPr>
          </a:p>
          <a:p>
            <a:pPr algn="just"/>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6418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17F2BEB-5BAE-498D-9827-F9615CE1EA85}"/>
              </a:ext>
            </a:extLst>
          </p:cNvPr>
          <p:cNvSpPr>
            <a:spLocks noGrp="1"/>
          </p:cNvSpPr>
          <p:nvPr>
            <p:ph type="title"/>
          </p:nvPr>
        </p:nvSpPr>
        <p:spPr>
          <a:xfrm>
            <a:off x="838200" y="1"/>
            <a:ext cx="10515600" cy="1440872"/>
          </a:xfrm>
        </p:spPr>
        <p:txBody>
          <a:bodyPr/>
          <a:lstStyle/>
          <a:p>
            <a:r>
              <a:rPr lang="tr-TR" b="1" dirty="0"/>
              <a:t>MANTIKSAL ÇERÇEVE </a:t>
            </a:r>
          </a:p>
        </p:txBody>
      </p:sp>
      <p:sp>
        <p:nvSpPr>
          <p:cNvPr id="3" name="İçerik Yer Tutucusu 2">
            <a:extLst>
              <a:ext uri="{FF2B5EF4-FFF2-40B4-BE49-F238E27FC236}">
                <a16:creationId xmlns:a16="http://schemas.microsoft.com/office/drawing/2014/main" id="{573E72A5-7786-4B1F-A61D-BFEBE15DBEB3}"/>
              </a:ext>
            </a:extLst>
          </p:cNvPr>
          <p:cNvSpPr>
            <a:spLocks noGrp="1"/>
          </p:cNvSpPr>
          <p:nvPr>
            <p:ph idx="1"/>
          </p:nvPr>
        </p:nvSpPr>
        <p:spPr>
          <a:xfrm>
            <a:off x="838200" y="1440873"/>
            <a:ext cx="10515600" cy="4736090"/>
          </a:xfrm>
        </p:spPr>
        <p:txBody>
          <a:bodyPr>
            <a:normAutofit lnSpcReduction="10000"/>
          </a:bodyPr>
          <a:lstStyle/>
          <a:p>
            <a:pPr>
              <a:lnSpc>
                <a:spcPct val="107000"/>
              </a:lnSpc>
              <a:spcAft>
                <a:spcPts val="800"/>
              </a:spcAft>
            </a:pPr>
            <a:r>
              <a:rPr lang="tr-TR" sz="2800" dirty="0">
                <a:effectLst/>
                <a:latin typeface="Calibri" panose="020F0502020204030204" pitchFamily="34" charset="0"/>
                <a:ea typeface="Calibri" panose="020F0502020204030204" pitchFamily="34" charset="0"/>
                <a:cs typeface="Times New Roman" panose="02020603050405020304" pitchFamily="18" charset="0"/>
              </a:rPr>
              <a:t>3. </a:t>
            </a:r>
            <a:r>
              <a:rPr lang="tr-TR" sz="2800" b="1" dirty="0">
                <a:effectLst/>
                <a:latin typeface="Calibri" panose="020F0502020204030204" pitchFamily="34" charset="0"/>
                <a:ea typeface="Calibri" panose="020F0502020204030204" pitchFamily="34" charset="0"/>
                <a:cs typeface="Times New Roman" panose="02020603050405020304" pitchFamily="18" charset="0"/>
              </a:rPr>
              <a:t>Spesifik Sonuçlar (Alt düzey çıkarımlar)</a:t>
            </a:r>
          </a:p>
          <a:p>
            <a:pPr>
              <a:lnSpc>
                <a:spcPct val="107000"/>
              </a:lnSpc>
              <a:spcAft>
                <a:spcPts val="800"/>
              </a:spcAft>
            </a:pPr>
            <a:r>
              <a:rPr lang="tr-TR" sz="2800" dirty="0">
                <a:effectLst/>
                <a:latin typeface="Calibri" panose="020F0502020204030204" pitchFamily="34" charset="0"/>
                <a:ea typeface="Calibri" panose="020F0502020204030204" pitchFamily="34" charset="0"/>
                <a:cs typeface="Times New Roman" panose="02020603050405020304" pitchFamily="18" charset="0"/>
              </a:rPr>
              <a:t>• </a:t>
            </a:r>
            <a:r>
              <a:rPr lang="tr-TR" sz="2800" b="1" dirty="0">
                <a:effectLst/>
                <a:latin typeface="Calibri" panose="020F0502020204030204" pitchFamily="34" charset="0"/>
                <a:ea typeface="Calibri" panose="020F0502020204030204" pitchFamily="34" charset="0"/>
                <a:cs typeface="Times New Roman" panose="02020603050405020304" pitchFamily="18" charset="0"/>
              </a:rPr>
              <a:t>Kültür varlıkları</a:t>
            </a:r>
            <a:r>
              <a:rPr lang="tr-TR" sz="2800" dirty="0">
                <a:effectLst/>
                <a:latin typeface="Calibri" panose="020F0502020204030204" pitchFamily="34" charset="0"/>
                <a:ea typeface="Calibri" panose="020F0502020204030204" pitchFamily="34" charset="0"/>
                <a:cs typeface="Times New Roman" panose="02020603050405020304" pitchFamily="18" charset="0"/>
              </a:rPr>
              <a:t>: Tarihi eserlerin yıkılması, tahrip olması, restorasyon maliyetlerinin artması, kültürel mirasın geri dönüşsüz kaybı.</a:t>
            </a:r>
          </a:p>
          <a:p>
            <a:pPr>
              <a:lnSpc>
                <a:spcPct val="107000"/>
              </a:lnSpc>
              <a:spcAft>
                <a:spcPts val="800"/>
              </a:spcAft>
            </a:pPr>
            <a:r>
              <a:rPr lang="tr-TR" b="1" dirty="0">
                <a:latin typeface="Calibri" panose="020F0502020204030204" pitchFamily="34" charset="0"/>
                <a:ea typeface="Calibri" panose="020F0502020204030204" pitchFamily="34" charset="0"/>
                <a:cs typeface="Times New Roman" panose="02020603050405020304" pitchFamily="18" charset="0"/>
              </a:rPr>
              <a:t>Bilgi Kaynağı</a:t>
            </a:r>
            <a:r>
              <a:rPr lang="tr-TR" dirty="0">
                <a:latin typeface="Calibri" panose="020F0502020204030204" pitchFamily="34" charset="0"/>
                <a:ea typeface="Calibri" panose="020F0502020204030204" pitchFamily="34" charset="0"/>
                <a:cs typeface="Times New Roman" panose="02020603050405020304" pitchFamily="18" charset="0"/>
              </a:rPr>
              <a:t>: Bilginin erişilebilir olmaktan çıkması, bilgi kaybı.</a:t>
            </a:r>
            <a:endParaRPr lang="tr-TR"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2800" b="1" dirty="0">
                <a:effectLst/>
                <a:latin typeface="Calibri" panose="020F0502020204030204" pitchFamily="34" charset="0"/>
                <a:ea typeface="Calibri" panose="020F0502020204030204" pitchFamily="34" charset="0"/>
                <a:cs typeface="Times New Roman" panose="02020603050405020304" pitchFamily="18" charset="0"/>
              </a:rPr>
              <a:t>• İnsan varlığı </a:t>
            </a:r>
            <a:r>
              <a:rPr lang="tr-TR" sz="2800" dirty="0">
                <a:effectLst/>
                <a:latin typeface="Calibri" panose="020F0502020204030204" pitchFamily="34" charset="0"/>
                <a:ea typeface="Calibri" panose="020F0502020204030204" pitchFamily="34" charset="0"/>
                <a:cs typeface="Times New Roman" panose="02020603050405020304" pitchFamily="18" charset="0"/>
              </a:rPr>
              <a:t>:   Sağlık kaybı, yaşam alanlarının yok olması, psikolojik travma.</a:t>
            </a:r>
          </a:p>
          <a:p>
            <a:pPr>
              <a:lnSpc>
                <a:spcPct val="107000"/>
              </a:lnSpc>
              <a:spcAft>
                <a:spcPts val="800"/>
              </a:spcAft>
            </a:pPr>
            <a:r>
              <a:rPr lang="tr-TR" sz="2800" dirty="0">
                <a:effectLst/>
                <a:latin typeface="Calibri" panose="020F0502020204030204" pitchFamily="34" charset="0"/>
                <a:ea typeface="Calibri" panose="020F0502020204030204" pitchFamily="34" charset="0"/>
                <a:cs typeface="Times New Roman" panose="02020603050405020304" pitchFamily="18" charset="0"/>
              </a:rPr>
              <a:t>• </a:t>
            </a:r>
            <a:r>
              <a:rPr lang="tr-TR" sz="2800" b="1" dirty="0">
                <a:effectLst/>
                <a:latin typeface="Calibri" panose="020F0502020204030204" pitchFamily="34" charset="0"/>
                <a:ea typeface="Calibri" panose="020F0502020204030204" pitchFamily="34" charset="0"/>
                <a:cs typeface="Times New Roman" panose="02020603050405020304" pitchFamily="18" charset="0"/>
              </a:rPr>
              <a:t>Gelir</a:t>
            </a:r>
            <a:r>
              <a:rPr lang="tr-TR" sz="2800" dirty="0">
                <a:effectLst/>
                <a:latin typeface="Calibri" panose="020F0502020204030204" pitchFamily="34" charset="0"/>
                <a:ea typeface="Calibri" panose="020F0502020204030204" pitchFamily="34" charset="0"/>
                <a:cs typeface="Times New Roman" panose="02020603050405020304" pitchFamily="18" charset="0"/>
              </a:rPr>
              <a:t>: Doğrudan : Yerel ve Ulusal Turizm gelirleri kaybı . </a:t>
            </a:r>
          </a:p>
          <a:p>
            <a:pPr>
              <a:lnSpc>
                <a:spcPct val="107000"/>
              </a:lnSpc>
              <a:spcAft>
                <a:spcPts val="800"/>
              </a:spcAft>
            </a:pPr>
            <a:r>
              <a:rPr lang="tr-TR" sz="2800" i="1" dirty="0">
                <a:effectLst/>
                <a:latin typeface="Calibri" panose="020F0502020204030204" pitchFamily="34" charset="0"/>
                <a:ea typeface="Calibri" panose="020F0502020204030204" pitchFamily="34" charset="0"/>
                <a:cs typeface="Times New Roman" panose="02020603050405020304" pitchFamily="18" charset="0"/>
              </a:rPr>
              <a:t>Dolaylı gelir kaybı :  uluslararası turizm</a:t>
            </a:r>
          </a:p>
          <a:p>
            <a:endParaRPr lang="tr-TR" dirty="0"/>
          </a:p>
        </p:txBody>
      </p:sp>
    </p:spTree>
    <p:extLst>
      <p:ext uri="{BB962C8B-B14F-4D97-AF65-F5344CB8AC3E}">
        <p14:creationId xmlns:p14="http://schemas.microsoft.com/office/powerpoint/2010/main" val="1859089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7978714-5D79-4231-99BF-03196018F20C}"/>
              </a:ext>
            </a:extLst>
          </p:cNvPr>
          <p:cNvSpPr>
            <a:spLocks noGrp="1"/>
          </p:cNvSpPr>
          <p:nvPr>
            <p:ph type="title"/>
          </p:nvPr>
        </p:nvSpPr>
        <p:spPr/>
        <p:txBody>
          <a:bodyPr/>
          <a:lstStyle/>
          <a:p>
            <a:r>
              <a:rPr lang="tr-TR" dirty="0"/>
              <a:t>İdari Bilgilendirme 27.03.2026</a:t>
            </a:r>
          </a:p>
        </p:txBody>
      </p:sp>
      <p:pic>
        <p:nvPicPr>
          <p:cNvPr id="5" name="İçerik Yer Tutucusu 4">
            <a:extLst>
              <a:ext uri="{FF2B5EF4-FFF2-40B4-BE49-F238E27FC236}">
                <a16:creationId xmlns:a16="http://schemas.microsoft.com/office/drawing/2014/main" id="{DADD17CB-502D-436B-B187-15834C7A7A8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5415" y="1547446"/>
            <a:ext cx="9819250" cy="5310554"/>
          </a:xfrm>
        </p:spPr>
      </p:pic>
    </p:spTree>
    <p:extLst>
      <p:ext uri="{BB962C8B-B14F-4D97-AF65-F5344CB8AC3E}">
        <p14:creationId xmlns:p14="http://schemas.microsoft.com/office/powerpoint/2010/main" val="30219974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296A906-93D5-4C1D-A03F-579FE07284BD}"/>
              </a:ext>
            </a:extLst>
          </p:cNvPr>
          <p:cNvSpPr>
            <a:spLocks noGrp="1"/>
          </p:cNvSpPr>
          <p:nvPr>
            <p:ph type="title"/>
          </p:nvPr>
        </p:nvSpPr>
        <p:spPr/>
        <p:txBody>
          <a:bodyPr/>
          <a:lstStyle/>
          <a:p>
            <a:r>
              <a:rPr lang="tr-TR" dirty="0"/>
              <a:t>Yerli-yabancı turist </a:t>
            </a:r>
          </a:p>
        </p:txBody>
      </p:sp>
      <p:sp>
        <p:nvSpPr>
          <p:cNvPr id="3" name="İçerik Yer Tutucusu 2">
            <a:extLst>
              <a:ext uri="{FF2B5EF4-FFF2-40B4-BE49-F238E27FC236}">
                <a16:creationId xmlns:a16="http://schemas.microsoft.com/office/drawing/2014/main" id="{BB2335A0-727C-4A61-93D4-52B3A0E3693B}"/>
              </a:ext>
            </a:extLst>
          </p:cNvPr>
          <p:cNvSpPr>
            <a:spLocks noGrp="1"/>
          </p:cNvSpPr>
          <p:nvPr>
            <p:ph idx="1"/>
          </p:nvPr>
        </p:nvSpPr>
        <p:spPr/>
        <p:txBody>
          <a:bodyPr>
            <a:normAutofit fontScale="85000" lnSpcReduction="20000"/>
          </a:bodyPr>
          <a:lstStyle/>
          <a:p>
            <a:r>
              <a:rPr lang="tr-TR" dirty="0"/>
              <a:t>2007: 134.688 yerli, 11.433 yabancı (toplam 146.121)</a:t>
            </a:r>
          </a:p>
          <a:p>
            <a:r>
              <a:rPr lang="tr-TR" dirty="0"/>
              <a:t>• 	2013: 565.210 yerli, 62.347 yabancı (toplam 627.557)</a:t>
            </a:r>
          </a:p>
          <a:p>
            <a:r>
              <a:rPr lang="tr-TR" dirty="0"/>
              <a:t>• 	2018: 976.694 yerli, 33.385 yabancı (toplam 1.010.079)</a:t>
            </a:r>
          </a:p>
          <a:p>
            <a:r>
              <a:rPr lang="tr-TR" dirty="0"/>
              <a:t>• 	2019: 1.020.289 yerli, 39.561 yabancı (toplam 1.059.850)</a:t>
            </a:r>
          </a:p>
          <a:p>
            <a:pPr lvl="1"/>
            <a:endParaRPr lang="tr-TR" dirty="0"/>
          </a:p>
          <a:p>
            <a:pPr lvl="1"/>
            <a:r>
              <a:rPr lang="tr-TR" dirty="0"/>
              <a:t>2020 (Haziran’a kadar): 242.232 yerli, 8.072 yabancı (toplam 250.304)</a:t>
            </a:r>
          </a:p>
          <a:p>
            <a:r>
              <a:rPr lang="tr-TR" dirty="0"/>
              <a:t>• 	2022 (ilk 9 ay): 410.420 yerli, 26.641 yabancı (toplam 437.061) Toplam konaklama: Yaklaşık 500 binin üzerinde. 2025, 950 bin konaklama ve </a:t>
            </a:r>
            <a:r>
              <a:rPr lang="tr-TR" sz="2800" dirty="0"/>
              <a:t>2025 yılında </a:t>
            </a:r>
            <a:r>
              <a:rPr lang="tr-TR" sz="2800" dirty="0" err="1"/>
              <a:t>Göbeklitepe’yi</a:t>
            </a:r>
            <a:r>
              <a:rPr lang="tr-TR" sz="2800" dirty="0"/>
              <a:t> toplam 781 bin 381 kişi ziyaret etmiştir.(Urfa Valiliği)</a:t>
            </a:r>
            <a:endParaRPr lang="tr-TR" dirty="0"/>
          </a:p>
          <a:p>
            <a:r>
              <a:rPr lang="tr-TR" dirty="0"/>
              <a:t>• 	Yerli turistler: %92–94 oranında, yani yaklaşık 460–470 bin kişi.</a:t>
            </a:r>
          </a:p>
          <a:p>
            <a:r>
              <a:rPr lang="tr-TR" dirty="0"/>
              <a:t>• 	Yabancı turistler: %6–8 oranında, yani 30–40 bin kişi.</a:t>
            </a:r>
          </a:p>
          <a:p>
            <a:r>
              <a:rPr lang="tr-TR" dirty="0"/>
              <a:t>• 	Göbeklitepe ve </a:t>
            </a:r>
            <a:r>
              <a:rPr lang="tr-TR" dirty="0" err="1"/>
              <a:t>Balıklıgöl</a:t>
            </a:r>
            <a:r>
              <a:rPr lang="tr-TR" dirty="0"/>
              <a:t> en çok ziyaret edilen destinasyonlar arasında.</a:t>
            </a:r>
          </a:p>
        </p:txBody>
      </p:sp>
    </p:spTree>
    <p:extLst>
      <p:ext uri="{BB962C8B-B14F-4D97-AF65-F5344CB8AC3E}">
        <p14:creationId xmlns:p14="http://schemas.microsoft.com/office/powerpoint/2010/main" val="3495060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17F2BEB-5BAE-498D-9827-F9615CE1EA85}"/>
              </a:ext>
            </a:extLst>
          </p:cNvPr>
          <p:cNvSpPr>
            <a:spLocks noGrp="1"/>
          </p:cNvSpPr>
          <p:nvPr>
            <p:ph type="title"/>
          </p:nvPr>
        </p:nvSpPr>
        <p:spPr>
          <a:xfrm>
            <a:off x="838200" y="1"/>
            <a:ext cx="10515600" cy="1440872"/>
          </a:xfrm>
        </p:spPr>
        <p:txBody>
          <a:bodyPr/>
          <a:lstStyle/>
          <a:p>
            <a:r>
              <a:rPr lang="tr-TR" b="1" dirty="0"/>
              <a:t>METODİK ÇERÇEVE </a:t>
            </a:r>
          </a:p>
        </p:txBody>
      </p:sp>
      <p:sp>
        <p:nvSpPr>
          <p:cNvPr id="3" name="İçerik Yer Tutucusu 2">
            <a:extLst>
              <a:ext uri="{FF2B5EF4-FFF2-40B4-BE49-F238E27FC236}">
                <a16:creationId xmlns:a16="http://schemas.microsoft.com/office/drawing/2014/main" id="{573E72A5-7786-4B1F-A61D-BFEBE15DBEB3}"/>
              </a:ext>
            </a:extLst>
          </p:cNvPr>
          <p:cNvSpPr>
            <a:spLocks noGrp="1"/>
          </p:cNvSpPr>
          <p:nvPr>
            <p:ph idx="1"/>
          </p:nvPr>
        </p:nvSpPr>
        <p:spPr>
          <a:xfrm>
            <a:off x="838200" y="1440873"/>
            <a:ext cx="10515600" cy="4736090"/>
          </a:xfrm>
        </p:spPr>
        <p:txBody>
          <a:bodyPr>
            <a:normAutofit/>
          </a:bodyPr>
          <a:lstStyle/>
          <a:p>
            <a:pPr>
              <a:lnSpc>
                <a:spcPct val="107000"/>
              </a:lnSpc>
              <a:spcAft>
                <a:spcPts val="800"/>
              </a:spcAft>
            </a:pPr>
            <a:endParaRPr lang="tr-T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tr-TR" sz="2800" dirty="0">
                <a:effectLst/>
                <a:latin typeface="Calibri" panose="020F0502020204030204" pitchFamily="34" charset="0"/>
                <a:ea typeface="Calibri" panose="020F0502020204030204" pitchFamily="34" charset="0"/>
                <a:cs typeface="Times New Roman" panose="02020603050405020304" pitchFamily="18" charset="0"/>
              </a:rPr>
              <a:t>• 	</a:t>
            </a:r>
            <a:r>
              <a:rPr lang="tr-TR" sz="2800" u="sng" dirty="0">
                <a:effectLst/>
                <a:latin typeface="Calibri" panose="020F0502020204030204" pitchFamily="34" charset="0"/>
                <a:ea typeface="Calibri" panose="020F0502020204030204" pitchFamily="34" charset="0"/>
                <a:cs typeface="Times New Roman" panose="02020603050405020304" pitchFamily="18" charset="0"/>
              </a:rPr>
              <a:t>Kapsamlı risk sınıflandırması </a:t>
            </a:r>
            <a:r>
              <a:rPr lang="tr-TR" sz="2800" b="1" dirty="0">
                <a:effectLst/>
                <a:latin typeface="Calibri" panose="020F0502020204030204" pitchFamily="34" charset="0"/>
                <a:ea typeface="Calibri" panose="020F0502020204030204" pitchFamily="34" charset="0"/>
                <a:cs typeface="Times New Roman" panose="02020603050405020304" pitchFamily="18" charset="0"/>
              </a:rPr>
              <a:t>→</a:t>
            </a:r>
            <a:r>
              <a:rPr lang="tr-TR" sz="2800" dirty="0">
                <a:effectLst/>
                <a:latin typeface="Calibri" panose="020F0502020204030204" pitchFamily="34" charset="0"/>
                <a:ea typeface="Calibri" panose="020F0502020204030204" pitchFamily="34" charset="0"/>
                <a:cs typeface="Times New Roman" panose="02020603050405020304" pitchFamily="18" charset="0"/>
              </a:rPr>
              <a:t> Doğa / İnsan kaynaklı</a:t>
            </a:r>
          </a:p>
          <a:p>
            <a:pPr marL="0" indent="0">
              <a:lnSpc>
                <a:spcPct val="107000"/>
              </a:lnSpc>
              <a:spcAft>
                <a:spcPts val="800"/>
              </a:spcAft>
              <a:buNone/>
            </a:pPr>
            <a:r>
              <a:rPr lang="tr-TR" sz="2800" dirty="0">
                <a:effectLst/>
                <a:latin typeface="Calibri" panose="020F0502020204030204" pitchFamily="34" charset="0"/>
                <a:ea typeface="Calibri" panose="020F0502020204030204" pitchFamily="34" charset="0"/>
                <a:cs typeface="Times New Roman" panose="02020603050405020304" pitchFamily="18" charset="0"/>
              </a:rPr>
              <a:t>• 	</a:t>
            </a:r>
            <a:r>
              <a:rPr lang="tr-TR" sz="2800" u="sng" dirty="0">
                <a:effectLst/>
                <a:latin typeface="Calibri" panose="020F0502020204030204" pitchFamily="34" charset="0"/>
                <a:ea typeface="Calibri" panose="020F0502020204030204" pitchFamily="34" charset="0"/>
                <a:cs typeface="Times New Roman" panose="02020603050405020304" pitchFamily="18" charset="0"/>
              </a:rPr>
              <a:t>Çift yönlü etki analizi </a:t>
            </a:r>
            <a:r>
              <a:rPr lang="tr-TR" b="1" dirty="0">
                <a:latin typeface="Calibri" panose="020F0502020204030204" pitchFamily="34" charset="0"/>
                <a:ea typeface="Calibri" panose="020F0502020204030204" pitchFamily="34" charset="0"/>
                <a:cs typeface="Times New Roman" panose="02020603050405020304" pitchFamily="18" charset="0"/>
              </a:rPr>
              <a:t>→</a:t>
            </a:r>
            <a:r>
              <a:rPr lang="tr-TR" dirty="0">
                <a:latin typeface="Calibri" panose="020F0502020204030204" pitchFamily="34" charset="0"/>
                <a:ea typeface="Calibri" panose="020F0502020204030204" pitchFamily="34" charset="0"/>
                <a:cs typeface="Times New Roman" panose="02020603050405020304" pitchFamily="18" charset="0"/>
              </a:rPr>
              <a:t> Kültür varlıkları/ İnsan </a:t>
            </a:r>
            <a:r>
              <a:rPr lang="tr-TR" sz="2800" dirty="0">
                <a:effectLst/>
                <a:latin typeface="Calibri" panose="020F0502020204030204" pitchFamily="34" charset="0"/>
                <a:ea typeface="Calibri" panose="020F0502020204030204" pitchFamily="34" charset="0"/>
                <a:cs typeface="Times New Roman" panose="02020603050405020304" pitchFamily="18" charset="0"/>
              </a:rPr>
              <a:t>sağlığı / personel</a:t>
            </a:r>
          </a:p>
          <a:p>
            <a:pPr marL="0" indent="0">
              <a:lnSpc>
                <a:spcPct val="107000"/>
              </a:lnSpc>
              <a:spcAft>
                <a:spcPts val="800"/>
              </a:spcAft>
              <a:buNone/>
            </a:pPr>
            <a:r>
              <a:rPr lang="tr-TR" sz="2800" dirty="0">
                <a:effectLst/>
                <a:latin typeface="Calibri" panose="020F0502020204030204" pitchFamily="34" charset="0"/>
                <a:ea typeface="Calibri" panose="020F0502020204030204" pitchFamily="34" charset="0"/>
                <a:cs typeface="Times New Roman" panose="02020603050405020304" pitchFamily="18" charset="0"/>
              </a:rPr>
              <a:t>• 	</a:t>
            </a:r>
            <a:r>
              <a:rPr lang="tr-TR" sz="2800" u="sng" dirty="0">
                <a:effectLst/>
                <a:latin typeface="Calibri" panose="020F0502020204030204" pitchFamily="34" charset="0"/>
                <a:ea typeface="Calibri" panose="020F0502020204030204" pitchFamily="34" charset="0"/>
                <a:cs typeface="Times New Roman" panose="02020603050405020304" pitchFamily="18" charset="0"/>
              </a:rPr>
              <a:t>Önceliklendirme</a:t>
            </a:r>
            <a:r>
              <a:rPr lang="tr-TR" sz="2800" dirty="0">
                <a:effectLst/>
                <a:latin typeface="Calibri" panose="020F0502020204030204" pitchFamily="34" charset="0"/>
                <a:ea typeface="Calibri" panose="020F0502020204030204" pitchFamily="34" charset="0"/>
                <a:cs typeface="Times New Roman" panose="02020603050405020304" pitchFamily="18" charset="0"/>
              </a:rPr>
              <a:t> </a:t>
            </a:r>
            <a:r>
              <a:rPr lang="tr-TR" sz="2800" b="1" dirty="0">
                <a:effectLst/>
                <a:latin typeface="Calibri" panose="020F0502020204030204" pitchFamily="34" charset="0"/>
                <a:ea typeface="Calibri" panose="020F0502020204030204" pitchFamily="34" charset="0"/>
                <a:cs typeface="Times New Roman" panose="02020603050405020304" pitchFamily="18" charset="0"/>
              </a:rPr>
              <a:t>→</a:t>
            </a:r>
            <a:r>
              <a:rPr lang="tr-TR" sz="2800" dirty="0">
                <a:effectLst/>
                <a:latin typeface="Calibri" panose="020F0502020204030204" pitchFamily="34" charset="0"/>
                <a:ea typeface="Calibri" panose="020F0502020204030204" pitchFamily="34" charset="0"/>
                <a:cs typeface="Times New Roman" panose="02020603050405020304" pitchFamily="18" charset="0"/>
              </a:rPr>
              <a:t> En yüksek zarar potansiyeli olan riskler</a:t>
            </a:r>
          </a:p>
          <a:p>
            <a:pPr marL="0" indent="0">
              <a:lnSpc>
                <a:spcPct val="107000"/>
              </a:lnSpc>
              <a:spcAft>
                <a:spcPts val="800"/>
              </a:spcAft>
              <a:buNone/>
            </a:pPr>
            <a:r>
              <a:rPr lang="tr-TR" sz="2800" dirty="0">
                <a:effectLst/>
                <a:latin typeface="Calibri" panose="020F0502020204030204" pitchFamily="34" charset="0"/>
                <a:ea typeface="Calibri" panose="020F0502020204030204" pitchFamily="34" charset="0"/>
                <a:cs typeface="Times New Roman" panose="02020603050405020304" pitchFamily="18" charset="0"/>
              </a:rPr>
              <a:t>• 	</a:t>
            </a:r>
            <a:r>
              <a:rPr lang="tr-TR" sz="2800" u="sng" dirty="0">
                <a:effectLst/>
                <a:latin typeface="Calibri" panose="020F0502020204030204" pitchFamily="34" charset="0"/>
                <a:ea typeface="Calibri" panose="020F0502020204030204" pitchFamily="34" charset="0"/>
                <a:cs typeface="Times New Roman" panose="02020603050405020304" pitchFamily="18" charset="0"/>
              </a:rPr>
              <a:t>Koruma stratejisi </a:t>
            </a:r>
            <a:r>
              <a:rPr lang="tr-TR" sz="2800" b="1" dirty="0">
                <a:effectLst/>
                <a:latin typeface="Calibri" panose="020F0502020204030204" pitchFamily="34" charset="0"/>
                <a:ea typeface="Calibri" panose="020F0502020204030204" pitchFamily="34" charset="0"/>
                <a:cs typeface="Times New Roman" panose="02020603050405020304" pitchFamily="18" charset="0"/>
              </a:rPr>
              <a:t>→</a:t>
            </a:r>
            <a:r>
              <a:rPr lang="tr-TR" sz="2800" dirty="0">
                <a:effectLst/>
                <a:latin typeface="Calibri" panose="020F0502020204030204" pitchFamily="34" charset="0"/>
                <a:ea typeface="Calibri" panose="020F0502020204030204" pitchFamily="34" charset="0"/>
                <a:cs typeface="Times New Roman" panose="02020603050405020304" pitchFamily="18" charset="0"/>
              </a:rPr>
              <a:t> Kültürel miras ve sağlık güvenliği bütünleşik yaklaşımı</a:t>
            </a:r>
          </a:p>
          <a:p>
            <a:endParaRPr lang="tr-TR" dirty="0"/>
          </a:p>
        </p:txBody>
      </p:sp>
    </p:spTree>
    <p:extLst>
      <p:ext uri="{BB962C8B-B14F-4D97-AF65-F5344CB8AC3E}">
        <p14:creationId xmlns:p14="http://schemas.microsoft.com/office/powerpoint/2010/main" val="1527404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47E8C5-F2FC-448E-BD50-6DCE06DAC9D6}"/>
              </a:ext>
            </a:extLst>
          </p:cNvPr>
          <p:cNvSpPr>
            <a:spLocks noGrp="1"/>
          </p:cNvSpPr>
          <p:nvPr>
            <p:ph type="title"/>
          </p:nvPr>
        </p:nvSpPr>
        <p:spPr/>
        <p:txBody>
          <a:bodyPr/>
          <a:lstStyle/>
          <a:p>
            <a:r>
              <a:rPr lang="tr-TR" dirty="0"/>
              <a:t>2017 Roma--TERÖR  ETKİSİ </a:t>
            </a:r>
          </a:p>
        </p:txBody>
      </p:sp>
      <p:pic>
        <p:nvPicPr>
          <p:cNvPr id="5" name="İçerik Yer Tutucusu 4">
            <a:extLst>
              <a:ext uri="{FF2B5EF4-FFF2-40B4-BE49-F238E27FC236}">
                <a16:creationId xmlns:a16="http://schemas.microsoft.com/office/drawing/2014/main" id="{CCC2C348-9BC0-40A5-9E1A-2EC5215D91D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1281971" y="1288703"/>
            <a:ext cx="5026382" cy="5381962"/>
          </a:xfrm>
        </p:spPr>
      </p:pic>
      <p:sp>
        <p:nvSpPr>
          <p:cNvPr id="6" name="Metin kutusu 5">
            <a:extLst>
              <a:ext uri="{FF2B5EF4-FFF2-40B4-BE49-F238E27FC236}">
                <a16:creationId xmlns:a16="http://schemas.microsoft.com/office/drawing/2014/main" id="{18A3E804-FF8E-4AA9-BC90-058329814B78}"/>
              </a:ext>
            </a:extLst>
          </p:cNvPr>
          <p:cNvSpPr txBox="1"/>
          <p:nvPr/>
        </p:nvSpPr>
        <p:spPr>
          <a:xfrm>
            <a:off x="7504981" y="569343"/>
            <a:ext cx="4114800" cy="4443396"/>
          </a:xfrm>
          <a:prstGeom prst="rect">
            <a:avLst/>
          </a:prstGeom>
          <a:noFill/>
        </p:spPr>
        <p:txBody>
          <a:bodyPr wrap="square" rtlCol="0">
            <a:spAutoFit/>
          </a:bodyPr>
          <a:lstStyle/>
          <a:p>
            <a:pPr>
              <a:lnSpc>
                <a:spcPct val="107000"/>
              </a:lnSpc>
              <a:spcAft>
                <a:spcPts val="800"/>
              </a:spcAft>
            </a:pPr>
            <a:r>
              <a:rPr lang="tr-TR" sz="1800">
                <a:effectLst/>
                <a:latin typeface="Times New Roman" panose="02020603050405020304" pitchFamily="18" charset="0"/>
                <a:ea typeface="Calibri" panose="020F0502020204030204" pitchFamily="34" charset="0"/>
                <a:cs typeface="Times New Roman" panose="02020603050405020304" pitchFamily="18" charset="0"/>
              </a:rPr>
              <a:t>Roma’daki Kolezyum aslında bir arena yani devasa bir amfitiyatrodur.</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1800">
                <a:effectLst/>
                <a:latin typeface="Times New Roman" panose="02020603050405020304" pitchFamily="18" charset="0"/>
                <a:ea typeface="Calibri" panose="020F0502020204030204" pitchFamily="34" charset="0"/>
                <a:cs typeface="Times New Roman" panose="02020603050405020304" pitchFamily="18" charset="0"/>
              </a:rPr>
              <a:t>Kolezyum Hakkında Özet</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1800">
                <a:effectLst/>
                <a:latin typeface="Times New Roman" panose="02020603050405020304" pitchFamily="18" charset="0"/>
                <a:ea typeface="Calibri" panose="020F0502020204030204" pitchFamily="34" charset="0"/>
                <a:cs typeface="Times New Roman" panose="02020603050405020304" pitchFamily="18" charset="0"/>
              </a:rPr>
              <a:t>• 	Resmi adı: Flavianus Amfitiyatrosu</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1800">
                <a:effectLst/>
                <a:latin typeface="Times New Roman" panose="02020603050405020304" pitchFamily="18" charset="0"/>
                <a:ea typeface="Calibri" panose="020F0502020204030204" pitchFamily="34" charset="0"/>
                <a:cs typeface="Times New Roman" panose="02020603050405020304" pitchFamily="18" charset="0"/>
              </a:rPr>
              <a:t>• 	İnşa tarihi: MS 72’de İmparator Vespasian tarafından başlatıldı, MS 80’de Titus döneminde tamamlandı.</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1800">
                <a:effectLst/>
                <a:latin typeface="Times New Roman" panose="02020603050405020304" pitchFamily="18" charset="0"/>
                <a:ea typeface="Calibri" panose="020F0502020204030204" pitchFamily="34" charset="0"/>
                <a:cs typeface="Times New Roman" panose="02020603050405020304" pitchFamily="18" charset="0"/>
              </a:rPr>
              <a:t>• 	Kapasite: 50.000–80.000 seyirci alabiliyordu.</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1800">
                <a:effectLst/>
                <a:latin typeface="Times New Roman" panose="02020603050405020304" pitchFamily="18" charset="0"/>
                <a:ea typeface="Calibri" panose="020F0502020204030204" pitchFamily="34" charset="0"/>
                <a:cs typeface="Times New Roman" panose="02020603050405020304" pitchFamily="18" charset="0"/>
              </a:rPr>
              <a:t>• 	Amaç: Gladyatör dövüşleri, vahşi hayvan avları, tiyatro gösterileri ve büyük halk eğlenceleri için kullanıldı</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Metin kutusu 2">
            <a:extLst>
              <a:ext uri="{FF2B5EF4-FFF2-40B4-BE49-F238E27FC236}">
                <a16:creationId xmlns:a16="http://schemas.microsoft.com/office/drawing/2014/main" id="{67DCAEA7-A1BE-49B8-82AA-C46DE8274346}"/>
              </a:ext>
            </a:extLst>
          </p:cNvPr>
          <p:cNvSpPr txBox="1"/>
          <p:nvPr/>
        </p:nvSpPr>
        <p:spPr>
          <a:xfrm>
            <a:off x="6694098" y="5141343"/>
            <a:ext cx="5227608" cy="1477328"/>
          </a:xfrm>
          <a:prstGeom prst="rect">
            <a:avLst/>
          </a:prstGeom>
          <a:noFill/>
        </p:spPr>
        <p:txBody>
          <a:bodyPr wrap="square" rtlCol="0">
            <a:spAutoFit/>
          </a:bodyPr>
          <a:lstStyle/>
          <a:p>
            <a:r>
              <a:rPr lang="en-US" dirty="0"/>
              <a:t>Corporate social responsibilities of stakeholders in terms of secure tourism at disasters and sustainable tourism governance</a:t>
            </a:r>
            <a:r>
              <a:rPr lang="tr-TR" dirty="0"/>
              <a:t> (2017) https://dergipark.org.tr/en/download/article-file/308945</a:t>
            </a:r>
          </a:p>
        </p:txBody>
      </p:sp>
    </p:spTree>
    <p:extLst>
      <p:ext uri="{BB962C8B-B14F-4D97-AF65-F5344CB8AC3E}">
        <p14:creationId xmlns:p14="http://schemas.microsoft.com/office/powerpoint/2010/main" val="12962519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534838"/>
            <a:ext cx="10515600" cy="5642125"/>
          </a:xfrm>
        </p:spPr>
        <p:txBody>
          <a:bodyPr>
            <a:normAutofit fontScale="92500" lnSpcReduction="10000"/>
          </a:bodyPr>
          <a:lstStyle/>
          <a:p>
            <a:r>
              <a:rPr lang="tr-TR" dirty="0"/>
              <a:t>Kayıtlara giren, </a:t>
            </a:r>
            <a:r>
              <a:rPr lang="tr-TR" dirty="0">
                <a:highlight>
                  <a:srgbClr val="FFFF00"/>
                </a:highlight>
              </a:rPr>
              <a:t>3 Ocak 2017 tarihinde</a:t>
            </a:r>
            <a:r>
              <a:rPr lang="tr-TR" dirty="0"/>
              <a:t>, Louvre Müzesinde insan kaynaklı terörist saldırıyla karşılaşılmış,	1000’den fazla ziyaretçi terörist saldırılar için uygun bir ortam olarak hedef seçilmiş ise de güvenlik görevlileri büyük bir başarı ile olayı kazasız, belasız yönetmişlerdir.</a:t>
            </a:r>
          </a:p>
          <a:p>
            <a:r>
              <a:rPr lang="tr-TR" dirty="0"/>
              <a:t>(https://www.telegraph.co.uk/news/2017/02/03/paris-knife-attack-louvre-evacuated-police-reportedly-shoot/) , </a:t>
            </a:r>
            <a:r>
              <a:rPr lang="tr-TR" dirty="0">
                <a:highlight>
                  <a:srgbClr val="00FFFF"/>
                </a:highlight>
              </a:rPr>
              <a:t>Afetin yarattığı kaotik ortamlar terörist saldırılar için uygun bir ortam sağlayabilmektedir. </a:t>
            </a:r>
          </a:p>
          <a:p>
            <a:endParaRPr lang="tr-TR" dirty="0"/>
          </a:p>
          <a:p>
            <a:r>
              <a:rPr lang="tr-TR" dirty="0"/>
              <a:t>Louvre müzesi örneğindeki gibi , soygunlarla da karşılaşmaktadır. En son </a:t>
            </a:r>
            <a:r>
              <a:rPr lang="tr-TR" dirty="0">
                <a:highlight>
                  <a:srgbClr val="00FFFF"/>
                </a:highlight>
              </a:rPr>
              <a:t>2025 yılında 19 Ekim Pazar günü  </a:t>
            </a:r>
            <a:r>
              <a:rPr lang="tr-TR" dirty="0"/>
              <a:t>, Louvre Müzesi'nde kraliyet mücevher koleksiyonunun ve taç elmaslarının bulunduğu </a:t>
            </a:r>
            <a:r>
              <a:rPr lang="tr-TR" dirty="0" err="1"/>
              <a:t>Apollo</a:t>
            </a:r>
            <a:r>
              <a:rPr lang="tr-TR" dirty="0"/>
              <a:t> Galerisi'nde bir hırsızlık olayı yaşanmıştır. Teknolojik koruma ve akıllı güvenlik araçları konusunu güçlendirmiştir. </a:t>
            </a:r>
          </a:p>
          <a:p>
            <a:r>
              <a:rPr lang="tr-TR" dirty="0"/>
              <a:t>Savaş da tarihi eserleri tahrip eden insan kaynaklı bir olgudur. (Tahran’da 16.yüzyıldan kalan ‘Güller Sarayı’ vuruldu, … 02.03.2026 haber.</a:t>
            </a:r>
          </a:p>
        </p:txBody>
      </p:sp>
    </p:spTree>
    <p:extLst>
      <p:ext uri="{BB962C8B-B14F-4D97-AF65-F5344CB8AC3E}">
        <p14:creationId xmlns:p14="http://schemas.microsoft.com/office/powerpoint/2010/main" val="1389143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AABA29B-427E-4775-938B-8BD0F28B48C6}"/>
              </a:ext>
            </a:extLst>
          </p:cNvPr>
          <p:cNvSpPr>
            <a:spLocks noGrp="1"/>
          </p:cNvSpPr>
          <p:nvPr>
            <p:ph type="title"/>
          </p:nvPr>
        </p:nvSpPr>
        <p:spPr/>
        <p:txBody>
          <a:bodyPr/>
          <a:lstStyle/>
          <a:p>
            <a:r>
              <a:rPr lang="tr-TR" dirty="0"/>
              <a:t>Şanlıurfa Sel Baskını </a:t>
            </a:r>
          </a:p>
        </p:txBody>
      </p:sp>
      <p:pic>
        <p:nvPicPr>
          <p:cNvPr id="5" name="İçerik Yer Tutucusu 4">
            <a:extLst>
              <a:ext uri="{FF2B5EF4-FFF2-40B4-BE49-F238E27FC236}">
                <a16:creationId xmlns:a16="http://schemas.microsoft.com/office/drawing/2014/main" id="{3D4A1762-2A14-461E-A769-58838951CBA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92192" y="1446062"/>
            <a:ext cx="10686691" cy="5248035"/>
          </a:xfrm>
        </p:spPr>
      </p:pic>
      <p:sp>
        <p:nvSpPr>
          <p:cNvPr id="3" name="Metin kutusu 2">
            <a:extLst>
              <a:ext uri="{FF2B5EF4-FFF2-40B4-BE49-F238E27FC236}">
                <a16:creationId xmlns:a16="http://schemas.microsoft.com/office/drawing/2014/main" id="{8E5F9612-B597-49A9-9789-6866F7D726D5}"/>
              </a:ext>
            </a:extLst>
          </p:cNvPr>
          <p:cNvSpPr txBox="1"/>
          <p:nvPr/>
        </p:nvSpPr>
        <p:spPr>
          <a:xfrm>
            <a:off x="5693434" y="365125"/>
            <a:ext cx="5706374" cy="461665"/>
          </a:xfrm>
          <a:prstGeom prst="rect">
            <a:avLst/>
          </a:prstGeom>
          <a:noFill/>
        </p:spPr>
        <p:txBody>
          <a:bodyPr wrap="square" rtlCol="0">
            <a:spAutoFit/>
          </a:bodyPr>
          <a:lstStyle/>
          <a:p>
            <a:r>
              <a:rPr lang="tr-TR" sz="2400" b="1" dirty="0"/>
              <a:t>METEOROLOJİK –ATMOSFERİK DOĞA AFETİ</a:t>
            </a:r>
          </a:p>
        </p:txBody>
      </p:sp>
    </p:spTree>
    <p:extLst>
      <p:ext uri="{BB962C8B-B14F-4D97-AF65-F5344CB8AC3E}">
        <p14:creationId xmlns:p14="http://schemas.microsoft.com/office/powerpoint/2010/main" val="4392879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FIRTINA </a:t>
            </a:r>
          </a:p>
        </p:txBody>
      </p:sp>
      <p:sp>
        <p:nvSpPr>
          <p:cNvPr id="3" name="İçerik Yer Tutucusu 2"/>
          <p:cNvSpPr>
            <a:spLocks noGrp="1"/>
          </p:cNvSpPr>
          <p:nvPr>
            <p:ph idx="1"/>
          </p:nvPr>
        </p:nvSpPr>
        <p:spPr>
          <a:xfrm>
            <a:off x="838200" y="1358536"/>
            <a:ext cx="10515600" cy="5499463"/>
          </a:xfrm>
        </p:spPr>
        <p:txBody>
          <a:bodyPr>
            <a:normAutofit/>
          </a:bodyPr>
          <a:lstStyle/>
          <a:p>
            <a:r>
              <a:rPr lang="tr-TR" dirty="0"/>
              <a:t>Öncelikle fırtına ve şiddetli rüzgârlar konusunda disiplinlerarası çalışma kararı ekip olarak verilmiştir.  17.02.2020 tarihinde hazırlıklar tamamlanarak Dokuz Eylül Üniversitemizin Rektörlüğüne hitaben Dekanlık aracılığıyla “çok disiplinli güdümlü projeler” alanından başvuru yapılmıştır .  </a:t>
            </a:r>
          </a:p>
          <a:p>
            <a:r>
              <a:rPr lang="tr-TR" dirty="0"/>
              <a:t>Başvuru yaptığımız 2020 yılı başında, henüz “stratejik önem verme yönüyle” doğrudan ilgili kurum ve kuruluşların ve akademik çalışmaların gündeminde, yayınlarında hatta projelerinde konunun öncelikle yer almamış olması ve bağlantı kurulmamış olması dikkat çekicidir. 18 AYLIK BİR PROJEDİR.</a:t>
            </a:r>
          </a:p>
          <a:p>
            <a:r>
              <a:rPr lang="tr-TR" sz="1900" dirty="0"/>
              <a:t>Bütünleşik Afet Yönetiminde Disiplinlerarası ve Disiplinlerötesi Çalışma Felsefesi: Fırtınalar İçin Bir Yaklaşım” konulu ; Proje </a:t>
            </a:r>
            <a:r>
              <a:rPr lang="tr-TR" sz="1900" dirty="0" err="1"/>
              <a:t>no</a:t>
            </a:r>
            <a:r>
              <a:rPr lang="tr-TR" sz="1900" dirty="0"/>
              <a:t>: 2020 KB.MLT.010 olan BAP Projesi</a:t>
            </a:r>
            <a:endParaRPr lang="tr-TR" dirty="0"/>
          </a:p>
        </p:txBody>
      </p:sp>
    </p:spTree>
    <p:extLst>
      <p:ext uri="{BB962C8B-B14F-4D97-AF65-F5344CB8AC3E}">
        <p14:creationId xmlns:p14="http://schemas.microsoft.com/office/powerpoint/2010/main" val="3225054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E8F7A54-B3D1-4E48-B18D-8D0FEAF668E5}"/>
              </a:ext>
            </a:extLst>
          </p:cNvPr>
          <p:cNvSpPr>
            <a:spLocks noGrp="1"/>
          </p:cNvSpPr>
          <p:nvPr>
            <p:ph type="title"/>
          </p:nvPr>
        </p:nvSpPr>
        <p:spPr/>
        <p:txBody>
          <a:bodyPr/>
          <a:lstStyle/>
          <a:p>
            <a:r>
              <a:rPr lang="tr-TR" dirty="0"/>
              <a:t>2020 ve 2021 Yılı harita değerlendirmesi </a:t>
            </a:r>
          </a:p>
        </p:txBody>
      </p:sp>
      <p:sp>
        <p:nvSpPr>
          <p:cNvPr id="3" name="İçerik Yer Tutucusu 2">
            <a:extLst>
              <a:ext uri="{FF2B5EF4-FFF2-40B4-BE49-F238E27FC236}">
                <a16:creationId xmlns:a16="http://schemas.microsoft.com/office/drawing/2014/main" id="{6B148112-2FF6-45E1-90E4-4ED7B8F2666C}"/>
              </a:ext>
            </a:extLst>
          </p:cNvPr>
          <p:cNvSpPr>
            <a:spLocks noGrp="1"/>
          </p:cNvSpPr>
          <p:nvPr>
            <p:ph idx="1"/>
          </p:nvPr>
        </p:nvSpPr>
        <p:spPr/>
        <p:txBody>
          <a:bodyPr>
            <a:normAutofit/>
          </a:bodyPr>
          <a:lstStyle/>
          <a:p>
            <a:pPr marL="6350" marR="142875" indent="-5715" algn="just">
              <a:lnSpc>
                <a:spcPct val="107000"/>
              </a:lnSpc>
              <a:spcAft>
                <a:spcPts val="1530"/>
              </a:spcAft>
            </a:pPr>
            <a:r>
              <a:rPr lang="tr-TR" sz="2000" dirty="0">
                <a:solidFill>
                  <a:srgbClr val="000000"/>
                </a:solidFill>
                <a:effectLst/>
                <a:latin typeface="Times New Roman" panose="02020603050405020304" pitchFamily="18" charset="0"/>
                <a:ea typeface="Times New Roman" panose="02020603050405020304" pitchFamily="18" charset="0"/>
              </a:rPr>
              <a:t>2020 yılında Türkiye ve yakın çevresinde karasal alanda kaydedilen en yüksek rüzgâr hızı 21.31 m/sn. olarak gerçekleşmiştir. Bu rüzgâr hızı </a:t>
            </a:r>
            <a:r>
              <a:rPr lang="tr-TR" sz="2000" dirty="0" err="1">
                <a:solidFill>
                  <a:srgbClr val="000000"/>
                </a:solidFill>
                <a:effectLst/>
                <a:latin typeface="Times New Roman" panose="02020603050405020304" pitchFamily="18" charset="0"/>
                <a:ea typeface="Times New Roman" panose="02020603050405020304" pitchFamily="18" charset="0"/>
              </a:rPr>
              <a:t>Bofor</a:t>
            </a:r>
            <a:r>
              <a:rPr lang="tr-TR" sz="2000" dirty="0">
                <a:solidFill>
                  <a:srgbClr val="000000"/>
                </a:solidFill>
                <a:effectLst/>
                <a:latin typeface="Times New Roman" panose="02020603050405020304" pitchFamily="18" charset="0"/>
                <a:ea typeface="Times New Roman" panose="02020603050405020304" pitchFamily="18" charset="0"/>
              </a:rPr>
              <a:t> Ölçeğine göre kuvvetli fırtına (20.8-24.4 m/sn. veya 75-88 km/saat) kategorisine karşılık gelmektedir.</a:t>
            </a:r>
          </a:p>
          <a:p>
            <a:r>
              <a:rPr lang="tr-TR" sz="2000" dirty="0">
                <a:solidFill>
                  <a:srgbClr val="000000"/>
                </a:solidFill>
                <a:effectLst/>
                <a:latin typeface="Times New Roman" panose="02020603050405020304" pitchFamily="18" charset="0"/>
                <a:ea typeface="Times New Roman" panose="02020603050405020304" pitchFamily="18" charset="0"/>
              </a:rPr>
              <a:t>2020 yılı maksimum rüzgâr hızı verilerine göre, rüzgâr hızı en yüksek olan bölgeler Ege Bölgesi’nin kıyı bölümleri Marmara Bölgesi kıyıları ve Karadeniz kıyıları kadar iç bölgeler de Konya ve Tuz gölü havzası, Sivas çevresi olmuştur</a:t>
            </a:r>
          </a:p>
          <a:p>
            <a:r>
              <a:rPr lang="tr-TR" sz="2000" dirty="0">
                <a:solidFill>
                  <a:srgbClr val="000000"/>
                </a:solidFill>
                <a:effectLst/>
                <a:latin typeface="Times New Roman" panose="02020603050405020304" pitchFamily="18" charset="0"/>
                <a:ea typeface="Times New Roman" panose="02020603050405020304" pitchFamily="18" charset="0"/>
              </a:rPr>
              <a:t>2021 yılında Türkiye ve yakın çevresinde karasal alanda kaydedilen en yüksek rüzgâr hızı 19.35 m/sn. olarak gerçekleşmiştir. Bu rüzgâr hızı </a:t>
            </a:r>
            <a:r>
              <a:rPr lang="tr-TR" sz="2000" dirty="0" err="1">
                <a:solidFill>
                  <a:srgbClr val="000000"/>
                </a:solidFill>
                <a:effectLst/>
                <a:latin typeface="Times New Roman" panose="02020603050405020304" pitchFamily="18" charset="0"/>
                <a:ea typeface="Times New Roman" panose="02020603050405020304" pitchFamily="18" charset="0"/>
              </a:rPr>
              <a:t>Bofor</a:t>
            </a:r>
            <a:r>
              <a:rPr lang="tr-TR" sz="2000" dirty="0">
                <a:solidFill>
                  <a:srgbClr val="000000"/>
                </a:solidFill>
                <a:effectLst/>
                <a:latin typeface="Times New Roman" panose="02020603050405020304" pitchFamily="18" charset="0"/>
                <a:ea typeface="Times New Roman" panose="02020603050405020304" pitchFamily="18" charset="0"/>
              </a:rPr>
              <a:t> Ölçeğine göre fırtına (17.2-20.7 m/sn. veya 62-74 km/saat) kategorisine karşılık gelmektedir. </a:t>
            </a:r>
          </a:p>
          <a:p>
            <a:r>
              <a:rPr lang="tr-TR" sz="2000" dirty="0">
                <a:solidFill>
                  <a:srgbClr val="000000"/>
                </a:solidFill>
                <a:effectLst/>
                <a:latin typeface="Times New Roman" panose="02020603050405020304" pitchFamily="18" charset="0"/>
                <a:ea typeface="Times New Roman" panose="02020603050405020304" pitchFamily="18" charset="0"/>
              </a:rPr>
              <a:t>Türkiye’de rüzgâr hızının yüksek olduğu diğer bölgeler ise Karadeniz kıyıları (özellikle Batı Karadeniz), iç bölgelerde de Konya ve Tuz gölü havzası, Mersin ve Adana çevresi, Sivas çevresi ve batısı olmuştur </a:t>
            </a:r>
            <a:endParaRPr lang="tr-TR" sz="3200" dirty="0"/>
          </a:p>
        </p:txBody>
      </p:sp>
    </p:spTree>
    <p:extLst>
      <p:ext uri="{BB962C8B-B14F-4D97-AF65-F5344CB8AC3E}">
        <p14:creationId xmlns:p14="http://schemas.microsoft.com/office/powerpoint/2010/main" val="25584271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Fırtına </a:t>
            </a:r>
          </a:p>
        </p:txBody>
      </p:sp>
      <p:sp>
        <p:nvSpPr>
          <p:cNvPr id="3" name="İçerik Yer Tutucusu 2"/>
          <p:cNvSpPr>
            <a:spLocks noGrp="1"/>
          </p:cNvSpPr>
          <p:nvPr>
            <p:ph idx="1"/>
          </p:nvPr>
        </p:nvSpPr>
        <p:spPr/>
        <p:txBody>
          <a:bodyPr>
            <a:normAutofit lnSpcReduction="10000"/>
          </a:bodyPr>
          <a:lstStyle/>
          <a:p>
            <a:pPr lvl="0" algn="just"/>
            <a:r>
              <a:rPr lang="tr-TR" dirty="0">
                <a:solidFill>
                  <a:prstClr val="black"/>
                </a:solidFill>
              </a:rPr>
              <a:t>“</a:t>
            </a:r>
            <a:r>
              <a:rPr lang="tr-TR" i="1" dirty="0">
                <a:solidFill>
                  <a:prstClr val="black"/>
                </a:solidFill>
              </a:rPr>
              <a:t>Fırtına: Doğaya ve insanlara zarar veren, hızı 23 ve 26 metre/</a:t>
            </a:r>
            <a:r>
              <a:rPr lang="tr-TR" i="1" dirty="0" err="1">
                <a:solidFill>
                  <a:prstClr val="black"/>
                </a:solidFill>
              </a:rPr>
              <a:t>sn</a:t>
            </a:r>
            <a:r>
              <a:rPr lang="tr-TR" i="1" dirty="0">
                <a:solidFill>
                  <a:prstClr val="black"/>
                </a:solidFill>
              </a:rPr>
              <a:t> ( saate 82.8 -93.6 km) arasında değişen rüzgâr” </a:t>
            </a:r>
            <a:r>
              <a:rPr lang="tr-TR" dirty="0">
                <a:solidFill>
                  <a:prstClr val="black"/>
                </a:solidFill>
              </a:rPr>
              <a:t>olarak tanımlanmıştır</a:t>
            </a:r>
            <a:r>
              <a:rPr lang="tr-TR" i="1" dirty="0">
                <a:solidFill>
                  <a:prstClr val="black"/>
                </a:solidFill>
              </a:rPr>
              <a:t> </a:t>
            </a:r>
            <a:r>
              <a:rPr lang="tr-TR" dirty="0">
                <a:solidFill>
                  <a:prstClr val="black"/>
                </a:solidFill>
              </a:rPr>
              <a:t>(AFAD, 2014). </a:t>
            </a:r>
            <a:r>
              <a:rPr lang="tr-TR" dirty="0" err="1">
                <a:solidFill>
                  <a:prstClr val="black"/>
                </a:solidFill>
              </a:rPr>
              <a:t>Bofor</a:t>
            </a:r>
            <a:r>
              <a:rPr lang="tr-TR" dirty="0">
                <a:solidFill>
                  <a:prstClr val="black"/>
                </a:solidFill>
              </a:rPr>
              <a:t> skalasına göre rüzgâr hızının 17,2-20,7 m/sn. (61,9-74,5 km/saat) değer aralığı ve üzerinde olması hali fırtına olarak tanımlanmaktadır (MGM, 2020). </a:t>
            </a:r>
          </a:p>
          <a:p>
            <a:pPr lvl="0" algn="just"/>
            <a:r>
              <a:rPr lang="tr-TR" dirty="0">
                <a:solidFill>
                  <a:prstClr val="black"/>
                </a:solidFill>
              </a:rPr>
              <a:t>“</a:t>
            </a:r>
            <a:r>
              <a:rPr lang="tr-TR" i="1" dirty="0">
                <a:solidFill>
                  <a:prstClr val="black"/>
                </a:solidFill>
              </a:rPr>
              <a:t>Rüzgâr hızı ve şiddeti arttıkça doğaya, kültür varlıklarına ve insanlara, tarihi yapılara, binalara vermiş olduğu zararlar da artmaktadır. Tek başına kullanıldığında, rüzgâr fırtınası anlamını taşır. Şiddetli rüzgârlar beraberlerinde yağmur, kar, dolu, kum vb. unsurları da getirdiklerinden ötürü kar fırtınası, kum fırtınası, toz fırtınası gibi isimler alırlar</a:t>
            </a:r>
            <a:r>
              <a:rPr lang="tr-TR" dirty="0">
                <a:solidFill>
                  <a:prstClr val="black"/>
                </a:solidFill>
              </a:rPr>
              <a:t>” </a:t>
            </a:r>
          </a:p>
          <a:p>
            <a:endParaRPr lang="tr-TR" dirty="0"/>
          </a:p>
        </p:txBody>
      </p:sp>
    </p:spTree>
    <p:extLst>
      <p:ext uri="{BB962C8B-B14F-4D97-AF65-F5344CB8AC3E}">
        <p14:creationId xmlns:p14="http://schemas.microsoft.com/office/powerpoint/2010/main" val="10467113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Fırtına </a:t>
            </a:r>
          </a:p>
        </p:txBody>
      </p:sp>
      <p:sp>
        <p:nvSpPr>
          <p:cNvPr id="3" name="İçerik Yer Tutucusu 2"/>
          <p:cNvSpPr>
            <a:spLocks noGrp="1"/>
          </p:cNvSpPr>
          <p:nvPr>
            <p:ph idx="1"/>
          </p:nvPr>
        </p:nvSpPr>
        <p:spPr/>
        <p:txBody>
          <a:bodyPr/>
          <a:lstStyle/>
          <a:p>
            <a:pPr lvl="0"/>
            <a:r>
              <a:rPr lang="tr-TR" dirty="0" err="1">
                <a:solidFill>
                  <a:prstClr val="black"/>
                </a:solidFill>
              </a:rPr>
              <a:t>Bofor</a:t>
            </a:r>
            <a:r>
              <a:rPr lang="tr-TR" dirty="0">
                <a:solidFill>
                  <a:prstClr val="black"/>
                </a:solidFill>
              </a:rPr>
              <a:t> rüzgâr skalası, rüzgâr şiddetine göre bir tanımlamayı mümkün kılarken, günümüzde rüzgâr hızını hassas bir şekilde ölçebilen aletlerin (anemometre) gelişimi ile </a:t>
            </a:r>
            <a:r>
              <a:rPr lang="tr-TR" dirty="0" err="1">
                <a:solidFill>
                  <a:prstClr val="black"/>
                </a:solidFill>
              </a:rPr>
              <a:t>Bofor</a:t>
            </a:r>
            <a:r>
              <a:rPr lang="tr-TR" dirty="0">
                <a:solidFill>
                  <a:prstClr val="black"/>
                </a:solidFill>
              </a:rPr>
              <a:t> skalası da rüzgâr hızı cinsinden verilebilmektedir. Bu skalaya göre rüzgâr hızının 17,2-20,7 m/sn. (61,9-74,5 km/saat) değer aralığı ve üzerinde olması hali fırtına olarak tanımlanmaktadır (MGM, 2020). </a:t>
            </a:r>
            <a:r>
              <a:rPr lang="tr-TR" u="sng" dirty="0">
                <a:solidFill>
                  <a:prstClr val="black"/>
                </a:solidFill>
                <a:hlinkClick r:id="rId2"/>
              </a:rPr>
              <a:t>https://www.mgm.gov.tr/FILES/genel/makale/beaufort.pdf</a:t>
            </a:r>
            <a:r>
              <a:rPr lang="tr-TR" dirty="0">
                <a:solidFill>
                  <a:prstClr val="black"/>
                </a:solidFill>
              </a:rPr>
              <a:t> erişim 19.02.2026</a:t>
            </a:r>
          </a:p>
          <a:p>
            <a:endParaRPr lang="tr-TR" dirty="0"/>
          </a:p>
        </p:txBody>
      </p:sp>
    </p:spTree>
    <p:extLst>
      <p:ext uri="{BB962C8B-B14F-4D97-AF65-F5344CB8AC3E}">
        <p14:creationId xmlns:p14="http://schemas.microsoft.com/office/powerpoint/2010/main" val="2486738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İdarenin bakışı : </a:t>
            </a:r>
          </a:p>
        </p:txBody>
      </p:sp>
      <p:sp>
        <p:nvSpPr>
          <p:cNvPr id="3" name="İçerik Yer Tutucusu 2"/>
          <p:cNvSpPr>
            <a:spLocks noGrp="1"/>
          </p:cNvSpPr>
          <p:nvPr>
            <p:ph idx="1"/>
          </p:nvPr>
        </p:nvSpPr>
        <p:spPr/>
        <p:txBody>
          <a:bodyPr>
            <a:normAutofit fontScale="92500" lnSpcReduction="20000"/>
          </a:bodyPr>
          <a:lstStyle/>
          <a:p>
            <a:r>
              <a:rPr lang="tr-TR" dirty="0"/>
              <a:t>AFAD tarafından düzenlenen ve “Afet Yönetimi Kapsamında 2019 Yılına Bakış ve Doğa Kaynaklı Olay </a:t>
            </a:r>
            <a:r>
              <a:rPr lang="tr-TR" dirty="0" err="1"/>
              <a:t>İstatistikleri”nin</a:t>
            </a:r>
            <a:r>
              <a:rPr lang="tr-TR" dirty="0"/>
              <a:t> verildiği kaynakta, 2019 yılına ait doğa odaklı olay istatistikleri başlığı altında deprem, heyelan/kaya düşmesi, sel/su baskını ve çığ yer alırken fırtınalar sonucu oluşan afetlere yer verilmediği görülmektedir (AFAD, 2020). 2019 yılı için şiddetli rüzgârlara bağlı afetlere yeteri kadar önem verilmediğini söylemek yanlış olmayacaktır.  - 07.07.2022 tarih ve 31890 sayılı Resmî </a:t>
            </a:r>
            <a:r>
              <a:rPr lang="tr-TR" dirty="0" err="1"/>
              <a:t>Gazete’de</a:t>
            </a:r>
            <a:r>
              <a:rPr lang="tr-TR" dirty="0"/>
              <a:t> yayınlanan 5787 karar sayılı</a:t>
            </a:r>
          </a:p>
          <a:p>
            <a:r>
              <a:rPr lang="tr-TR" dirty="0"/>
              <a:t>Cumhurbaşkanı Kararı ile Türkiye Afet Risk Azaltma Planı (TARAP) (2022-2030) içinde “</a:t>
            </a:r>
            <a:r>
              <a:rPr lang="tr-TR" b="1" i="1" dirty="0"/>
              <a:t>Diğer Afetler</a:t>
            </a:r>
            <a:r>
              <a:rPr lang="tr-TR" dirty="0"/>
              <a:t>” başlığı altında “Kuraklık, Obruk ve Fırtına vb.” olgularına yer verilmişse de(sayfa 10), metin içeriğinde fırtına olgusuna ilişkin veri analizi yapılmamıştır. Bu durum da fırtınalar konusundaki bu “araştırmamızın” ne kadar önemli olduğunu ve Kamu Yönetimine yol gösterici özellik taşıdığını açıkça ortaya koymaktadır.</a:t>
            </a:r>
          </a:p>
        </p:txBody>
      </p:sp>
    </p:spTree>
    <p:extLst>
      <p:ext uri="{BB962C8B-B14F-4D97-AF65-F5344CB8AC3E}">
        <p14:creationId xmlns:p14="http://schemas.microsoft.com/office/powerpoint/2010/main" val="993011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6328973"/>
          </a:xfrm>
        </p:spPr>
        <p:txBody>
          <a:bodyPr/>
          <a:lstStyle/>
          <a:p>
            <a:endParaRPr lang="tr-TR" dirty="0"/>
          </a:p>
        </p:txBody>
      </p:sp>
      <p:graphicFrame>
        <p:nvGraphicFramePr>
          <p:cNvPr id="7" name="Tablo 6">
            <a:extLst>
              <a:ext uri="{FF2B5EF4-FFF2-40B4-BE49-F238E27FC236}">
                <a16:creationId xmlns:a16="http://schemas.microsoft.com/office/drawing/2014/main" id="{4A05D9C1-AAB9-4A9B-BFB9-A767F4193D38}"/>
              </a:ext>
            </a:extLst>
          </p:cNvPr>
          <p:cNvGraphicFramePr>
            <a:graphicFrameLocks noGrp="1"/>
          </p:cNvGraphicFramePr>
          <p:nvPr/>
        </p:nvGraphicFramePr>
        <p:xfrm>
          <a:off x="838201" y="365125"/>
          <a:ext cx="10515599" cy="6328972"/>
        </p:xfrm>
        <a:graphic>
          <a:graphicData uri="http://schemas.openxmlformats.org/drawingml/2006/table">
            <a:tbl>
              <a:tblPr firstRow="1" firstCol="1" bandRow="1">
                <a:tableStyleId>{5C22544A-7EE6-4342-B048-85BDC9FD1C3A}</a:tableStyleId>
              </a:tblPr>
              <a:tblGrid>
                <a:gridCol w="1146726">
                  <a:extLst>
                    <a:ext uri="{9D8B030D-6E8A-4147-A177-3AD203B41FA5}">
                      <a16:colId xmlns:a16="http://schemas.microsoft.com/office/drawing/2014/main" val="3376726042"/>
                    </a:ext>
                  </a:extLst>
                </a:gridCol>
                <a:gridCol w="1865499">
                  <a:extLst>
                    <a:ext uri="{9D8B030D-6E8A-4147-A177-3AD203B41FA5}">
                      <a16:colId xmlns:a16="http://schemas.microsoft.com/office/drawing/2014/main" val="2420495717"/>
                    </a:ext>
                  </a:extLst>
                </a:gridCol>
                <a:gridCol w="1355975">
                  <a:extLst>
                    <a:ext uri="{9D8B030D-6E8A-4147-A177-3AD203B41FA5}">
                      <a16:colId xmlns:a16="http://schemas.microsoft.com/office/drawing/2014/main" val="3947078748"/>
                    </a:ext>
                  </a:extLst>
                </a:gridCol>
                <a:gridCol w="6147399">
                  <a:extLst>
                    <a:ext uri="{9D8B030D-6E8A-4147-A177-3AD203B41FA5}">
                      <a16:colId xmlns:a16="http://schemas.microsoft.com/office/drawing/2014/main" val="81827526"/>
                    </a:ext>
                  </a:extLst>
                </a:gridCol>
              </a:tblGrid>
              <a:tr h="588014">
                <a:tc>
                  <a:txBody>
                    <a:bodyPr/>
                    <a:lstStyle/>
                    <a:p>
                      <a:pPr algn="ctr" hangingPunct="0">
                        <a:lnSpc>
                          <a:spcPct val="150000"/>
                        </a:lnSpc>
                      </a:pPr>
                      <a:r>
                        <a:rPr lang="tr-TR" sz="800">
                          <a:effectLst/>
                        </a:rPr>
                        <a:t>Ölçek No</a:t>
                      </a:r>
                      <a:endParaRPr lang="tr-TR"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lnSpc>
                          <a:spcPct val="150000"/>
                        </a:lnSpc>
                      </a:pPr>
                      <a:r>
                        <a:rPr lang="tr-TR" sz="800">
                          <a:effectLst/>
                        </a:rPr>
                        <a:t>Rüzgârın Tanımı</a:t>
                      </a:r>
                      <a:endParaRPr lang="tr-TR"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lnSpc>
                          <a:spcPct val="150000"/>
                        </a:lnSpc>
                      </a:pPr>
                      <a:r>
                        <a:rPr lang="tr-TR" sz="800">
                          <a:effectLst/>
                        </a:rPr>
                        <a:t>Rüzgâr Hızı (m/sn.)</a:t>
                      </a:r>
                      <a:endParaRPr lang="tr-TR"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lnSpc>
                          <a:spcPct val="150000"/>
                        </a:lnSpc>
                      </a:pPr>
                      <a:r>
                        <a:rPr lang="tr-TR" sz="800">
                          <a:effectLst/>
                        </a:rPr>
                        <a:t>Rüzgârın Karada Yaptığı Etki</a:t>
                      </a:r>
                      <a:endParaRPr lang="tr-TR"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000868149"/>
                  </a:ext>
                </a:extLst>
              </a:tr>
              <a:tr h="277284">
                <a:tc>
                  <a:txBody>
                    <a:bodyPr/>
                    <a:lstStyle/>
                    <a:p>
                      <a:pPr algn="ctr" hangingPunct="0">
                        <a:lnSpc>
                          <a:spcPct val="150000"/>
                        </a:lnSpc>
                      </a:pPr>
                      <a:r>
                        <a:rPr lang="tr-TR" sz="1100" dirty="0">
                          <a:effectLst/>
                        </a:rPr>
                        <a:t>0</a:t>
                      </a:r>
                      <a:endParaRPr lang="tr-T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a:effectLst/>
                        </a:rPr>
                        <a:t>Sakin</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lnSpc>
                          <a:spcPct val="150000"/>
                        </a:lnSpc>
                      </a:pPr>
                      <a:r>
                        <a:rPr lang="tr-TR" sz="1100">
                          <a:effectLst/>
                        </a:rPr>
                        <a:t>0 - 0.2</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a:effectLst/>
                        </a:rPr>
                        <a:t>Duman dikine yükselir.</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897875131"/>
                  </a:ext>
                </a:extLst>
              </a:tr>
              <a:tr h="277284">
                <a:tc>
                  <a:txBody>
                    <a:bodyPr/>
                    <a:lstStyle/>
                    <a:p>
                      <a:pPr algn="ctr" hangingPunct="0">
                        <a:lnSpc>
                          <a:spcPct val="150000"/>
                        </a:lnSpc>
                      </a:pPr>
                      <a:r>
                        <a:rPr lang="tr-TR" sz="1100" dirty="0">
                          <a:effectLst/>
                        </a:rPr>
                        <a:t>1</a:t>
                      </a:r>
                      <a:endParaRPr lang="tr-T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a:effectLst/>
                        </a:rPr>
                        <a:t>Esinti</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lnSpc>
                          <a:spcPct val="150000"/>
                        </a:lnSpc>
                      </a:pPr>
                      <a:r>
                        <a:rPr lang="tr-TR" sz="1100">
                          <a:effectLst/>
                        </a:rPr>
                        <a:t>0.3 - 1.5</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a:effectLst/>
                        </a:rPr>
                        <a:t>Rüzgârın yönü, rüzgâr değil, dumanın sürüklenmesinden belli olur.</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235888353"/>
                  </a:ext>
                </a:extLst>
              </a:tr>
              <a:tr h="510331">
                <a:tc>
                  <a:txBody>
                    <a:bodyPr/>
                    <a:lstStyle/>
                    <a:p>
                      <a:pPr algn="ctr" hangingPunct="0">
                        <a:lnSpc>
                          <a:spcPct val="150000"/>
                        </a:lnSpc>
                      </a:pPr>
                      <a:r>
                        <a:rPr lang="tr-TR" sz="1100" dirty="0">
                          <a:effectLst/>
                        </a:rPr>
                        <a:t>2</a:t>
                      </a:r>
                      <a:endParaRPr lang="tr-T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a:effectLst/>
                        </a:rPr>
                        <a:t>Hafif Rüzgâr</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lnSpc>
                          <a:spcPct val="150000"/>
                        </a:lnSpc>
                      </a:pPr>
                      <a:r>
                        <a:rPr lang="tr-TR" sz="1100">
                          <a:effectLst/>
                        </a:rPr>
                        <a:t>1.6 - 3.3</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a:effectLst/>
                        </a:rPr>
                        <a:t>Rüzgâr insan teninde hissedilir, yapraklar titreşir, rüzgârgülü harekete geçer.</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941138792"/>
                  </a:ext>
                </a:extLst>
              </a:tr>
              <a:tr h="588014">
                <a:tc>
                  <a:txBody>
                    <a:bodyPr/>
                    <a:lstStyle/>
                    <a:p>
                      <a:pPr algn="ctr" hangingPunct="0">
                        <a:lnSpc>
                          <a:spcPct val="150000"/>
                        </a:lnSpc>
                      </a:pPr>
                      <a:r>
                        <a:rPr lang="tr-TR" sz="1100" dirty="0">
                          <a:effectLst/>
                        </a:rPr>
                        <a:t>3</a:t>
                      </a:r>
                      <a:endParaRPr lang="tr-T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dirty="0">
                          <a:effectLst/>
                        </a:rPr>
                        <a:t>Tatlı Rüzgâr</a:t>
                      </a:r>
                      <a:endParaRPr lang="tr-T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lnSpc>
                          <a:spcPct val="150000"/>
                        </a:lnSpc>
                      </a:pPr>
                      <a:r>
                        <a:rPr lang="tr-TR" sz="1100">
                          <a:effectLst/>
                        </a:rPr>
                        <a:t>3.4 - 5.4</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a:effectLst/>
                        </a:rPr>
                        <a:t>Rüzgâr yaprakları ve ince dalları devamlı hareket ettirir. Bayrakları hafif dalgalandırır.</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114671693"/>
                  </a:ext>
                </a:extLst>
              </a:tr>
              <a:tr h="277284">
                <a:tc>
                  <a:txBody>
                    <a:bodyPr/>
                    <a:lstStyle/>
                    <a:p>
                      <a:pPr algn="ctr" hangingPunct="0">
                        <a:lnSpc>
                          <a:spcPct val="150000"/>
                        </a:lnSpc>
                      </a:pPr>
                      <a:r>
                        <a:rPr lang="tr-TR" sz="1100">
                          <a:effectLst/>
                        </a:rPr>
                        <a:t>4</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dirty="0">
                          <a:effectLst/>
                        </a:rPr>
                        <a:t>Orta Rüzgâr</a:t>
                      </a:r>
                      <a:endParaRPr lang="tr-T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lnSpc>
                          <a:spcPct val="150000"/>
                        </a:lnSpc>
                      </a:pPr>
                      <a:r>
                        <a:rPr lang="tr-TR" sz="1100">
                          <a:effectLst/>
                        </a:rPr>
                        <a:t>5.5 - 7.9</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a:effectLst/>
                        </a:rPr>
                        <a:t>Rüzgâr toz ve kâğıt parçacıklarını uçurur, küçük dalları hareket ettirir.</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369904105"/>
                  </a:ext>
                </a:extLst>
              </a:tr>
              <a:tr h="510331">
                <a:tc>
                  <a:txBody>
                    <a:bodyPr/>
                    <a:lstStyle/>
                    <a:p>
                      <a:pPr algn="ctr" hangingPunct="0">
                        <a:lnSpc>
                          <a:spcPct val="150000"/>
                        </a:lnSpc>
                      </a:pPr>
                      <a:r>
                        <a:rPr lang="tr-TR" sz="1100">
                          <a:effectLst/>
                        </a:rPr>
                        <a:t>5</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a:effectLst/>
                        </a:rPr>
                        <a:t>Sert Rüzgâr</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lnSpc>
                          <a:spcPct val="150000"/>
                        </a:lnSpc>
                      </a:pPr>
                      <a:r>
                        <a:rPr lang="tr-TR" sz="1100" dirty="0">
                          <a:effectLst/>
                        </a:rPr>
                        <a:t>8.0 - 10.7</a:t>
                      </a:r>
                      <a:endParaRPr lang="tr-T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a:effectLst/>
                        </a:rPr>
                        <a:t>Yapraklı küçük ağaçlar sallanmaya başlar, iç sularda tepeli dalgacıklar oluşur.</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715653249"/>
                  </a:ext>
                </a:extLst>
              </a:tr>
              <a:tr h="588014">
                <a:tc>
                  <a:txBody>
                    <a:bodyPr/>
                    <a:lstStyle/>
                    <a:p>
                      <a:pPr algn="ctr" hangingPunct="0">
                        <a:lnSpc>
                          <a:spcPct val="150000"/>
                        </a:lnSpc>
                      </a:pPr>
                      <a:r>
                        <a:rPr lang="tr-TR" sz="1100">
                          <a:effectLst/>
                        </a:rPr>
                        <a:t>6</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a:effectLst/>
                        </a:rPr>
                        <a:t>Kuvvetli Rüzgâr</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lnSpc>
                          <a:spcPct val="150000"/>
                        </a:lnSpc>
                      </a:pPr>
                      <a:r>
                        <a:rPr lang="tr-TR" sz="1100" dirty="0">
                          <a:effectLst/>
                        </a:rPr>
                        <a:t>10.8 - 13.8</a:t>
                      </a:r>
                      <a:endParaRPr lang="tr-T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a:effectLst/>
                        </a:rPr>
                        <a:t>Büyük dallar sallanır, telgraf tellerinde ıslık sesi işitilir, şemsiye taşımak güçleşir.</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046791702"/>
                  </a:ext>
                </a:extLst>
              </a:tr>
              <a:tr h="277284">
                <a:tc>
                  <a:txBody>
                    <a:bodyPr/>
                    <a:lstStyle/>
                    <a:p>
                      <a:pPr algn="ctr" hangingPunct="0">
                        <a:lnSpc>
                          <a:spcPct val="150000"/>
                        </a:lnSpc>
                      </a:pPr>
                      <a:r>
                        <a:rPr lang="tr-TR" sz="1100">
                          <a:effectLst/>
                        </a:rPr>
                        <a:t>7</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a:effectLst/>
                        </a:rPr>
                        <a:t>Fırtınamsı Rüzgâr</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lnSpc>
                          <a:spcPct val="150000"/>
                        </a:lnSpc>
                      </a:pPr>
                      <a:r>
                        <a:rPr lang="tr-TR" sz="1100">
                          <a:effectLst/>
                        </a:rPr>
                        <a:t>13.9 - 17.1</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dirty="0">
                          <a:effectLst/>
                        </a:rPr>
                        <a:t>Bütün ağaçlar sallanır. Rüzgâra karşı yürümek güçleşir.</a:t>
                      </a:r>
                      <a:endParaRPr lang="tr-T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39283462"/>
                  </a:ext>
                </a:extLst>
              </a:tr>
              <a:tr h="277284">
                <a:tc>
                  <a:txBody>
                    <a:bodyPr/>
                    <a:lstStyle/>
                    <a:p>
                      <a:pPr algn="ctr" hangingPunct="0">
                        <a:lnSpc>
                          <a:spcPct val="150000"/>
                        </a:lnSpc>
                      </a:pPr>
                      <a:r>
                        <a:rPr lang="tr-TR" sz="1100">
                          <a:effectLst/>
                        </a:rPr>
                        <a:t>8</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a:effectLst/>
                        </a:rPr>
                        <a:t>Fırtına</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lnSpc>
                          <a:spcPct val="150000"/>
                        </a:lnSpc>
                      </a:pPr>
                      <a:r>
                        <a:rPr lang="tr-TR" sz="1100">
                          <a:effectLst/>
                        </a:rPr>
                        <a:t>17.2 - 20.7</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a:effectLst/>
                        </a:rPr>
                        <a:t>Rüzgâr filizleri kırar ve rüzgâra karşı yürümek genellikle çok zordur.</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551681425"/>
                  </a:ext>
                </a:extLst>
              </a:tr>
              <a:tr h="523278">
                <a:tc>
                  <a:txBody>
                    <a:bodyPr/>
                    <a:lstStyle/>
                    <a:p>
                      <a:pPr algn="ctr" hangingPunct="0">
                        <a:lnSpc>
                          <a:spcPct val="150000"/>
                        </a:lnSpc>
                      </a:pPr>
                      <a:r>
                        <a:rPr lang="tr-TR" sz="1100">
                          <a:effectLst/>
                        </a:rPr>
                        <a:t>9</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a:effectLst/>
                        </a:rPr>
                        <a:t>Kuvvetli Fırtına</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lnSpc>
                          <a:spcPct val="150000"/>
                        </a:lnSpc>
                      </a:pPr>
                      <a:r>
                        <a:rPr lang="tr-TR" sz="1100">
                          <a:effectLst/>
                        </a:rPr>
                        <a:t>20.8 - 24.4</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dirty="0">
                          <a:effectLst/>
                        </a:rPr>
                        <a:t>Zayıf yapılı binalarda hasar meydana gelir. Bacalar yıkılır, kiremitler uçar.</a:t>
                      </a:r>
                      <a:endParaRPr lang="tr-T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955487227"/>
                  </a:ext>
                </a:extLst>
              </a:tr>
              <a:tr h="588014">
                <a:tc>
                  <a:txBody>
                    <a:bodyPr/>
                    <a:lstStyle/>
                    <a:p>
                      <a:pPr algn="ctr" hangingPunct="0">
                        <a:lnSpc>
                          <a:spcPct val="150000"/>
                        </a:lnSpc>
                      </a:pPr>
                      <a:r>
                        <a:rPr lang="tr-TR" sz="1100">
                          <a:effectLst/>
                        </a:rPr>
                        <a:t>10</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a:effectLst/>
                        </a:rPr>
                        <a:t>Tam Fırtına</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lnSpc>
                          <a:spcPct val="150000"/>
                        </a:lnSpc>
                      </a:pPr>
                      <a:r>
                        <a:rPr lang="tr-TR" sz="1100">
                          <a:effectLst/>
                        </a:rPr>
                        <a:t>24.5 - 28.4</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dirty="0">
                          <a:effectLst/>
                        </a:rPr>
                        <a:t>Karada nadir olup, ağaçları kökünden söker, binalarda önemli zararlar yapabilir.</a:t>
                      </a:r>
                      <a:endParaRPr lang="tr-T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700827889"/>
                  </a:ext>
                </a:extLst>
              </a:tr>
              <a:tr h="510331">
                <a:tc>
                  <a:txBody>
                    <a:bodyPr/>
                    <a:lstStyle/>
                    <a:p>
                      <a:pPr algn="ctr" hangingPunct="0">
                        <a:lnSpc>
                          <a:spcPct val="150000"/>
                        </a:lnSpc>
                      </a:pPr>
                      <a:r>
                        <a:rPr lang="tr-TR" sz="1100">
                          <a:effectLst/>
                        </a:rPr>
                        <a:t>11</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a:effectLst/>
                        </a:rPr>
                        <a:t>Çok Şiddetli Fırtına</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lnSpc>
                          <a:spcPct val="150000"/>
                        </a:lnSpc>
                      </a:pPr>
                      <a:r>
                        <a:rPr lang="tr-TR" sz="1100">
                          <a:effectLst/>
                        </a:rPr>
                        <a:t>28.5 - 32.6</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dirty="0">
                          <a:effectLst/>
                        </a:rPr>
                        <a:t>Ender rastlanır ve geniş çapta hasarlara neden olur.</a:t>
                      </a:r>
                      <a:endParaRPr lang="tr-T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063436488"/>
                  </a:ext>
                </a:extLst>
              </a:tr>
              <a:tr h="536225">
                <a:tc>
                  <a:txBody>
                    <a:bodyPr/>
                    <a:lstStyle/>
                    <a:p>
                      <a:pPr algn="ctr" hangingPunct="0">
                        <a:lnSpc>
                          <a:spcPct val="150000"/>
                        </a:lnSpc>
                      </a:pPr>
                      <a:r>
                        <a:rPr lang="tr-TR" sz="1100">
                          <a:effectLst/>
                        </a:rPr>
                        <a:t>12</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a:effectLst/>
                        </a:rPr>
                        <a:t>Harakeyn (Kasırga)</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hangingPunct="0">
                        <a:lnSpc>
                          <a:spcPct val="150000"/>
                        </a:lnSpc>
                      </a:pPr>
                      <a:r>
                        <a:rPr lang="tr-TR" sz="1100">
                          <a:effectLst/>
                        </a:rPr>
                        <a:t>32.7 +</a:t>
                      </a:r>
                      <a:endParaRPr lang="tr-TR"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hangingPunct="0">
                        <a:lnSpc>
                          <a:spcPct val="150000"/>
                        </a:lnSpc>
                      </a:pPr>
                      <a:r>
                        <a:rPr lang="tr-TR" sz="1100" dirty="0">
                          <a:effectLst/>
                        </a:rPr>
                        <a:t>-</a:t>
                      </a:r>
                      <a:endParaRPr lang="tr-TR"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3949722"/>
                  </a:ext>
                </a:extLst>
              </a:tr>
            </a:tbl>
          </a:graphicData>
        </a:graphic>
      </p:graphicFrame>
    </p:spTree>
    <p:extLst>
      <p:ext uri="{BB962C8B-B14F-4D97-AF65-F5344CB8AC3E}">
        <p14:creationId xmlns:p14="http://schemas.microsoft.com/office/powerpoint/2010/main" val="25941591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9397158A-2747-4E5F-A1B9-B380DE73E6B6}"/>
              </a:ext>
            </a:extLst>
          </p:cNvPr>
          <p:cNvPicPr>
            <a:picLocks noChangeAspect="1"/>
          </p:cNvPicPr>
          <p:nvPr/>
        </p:nvPicPr>
        <p:blipFill>
          <a:blip r:embed="rId2"/>
          <a:stretch>
            <a:fillRect/>
          </a:stretch>
        </p:blipFill>
        <p:spPr>
          <a:xfrm>
            <a:off x="838200" y="365125"/>
            <a:ext cx="10515599" cy="5983917"/>
          </a:xfrm>
          <a:prstGeom prst="rect">
            <a:avLst/>
          </a:prstGeom>
        </p:spPr>
      </p:pic>
      <p:sp>
        <p:nvSpPr>
          <p:cNvPr id="2" name="Unvan 1"/>
          <p:cNvSpPr>
            <a:spLocks noGrp="1"/>
          </p:cNvSpPr>
          <p:nvPr>
            <p:ph type="title"/>
          </p:nvPr>
        </p:nvSpPr>
        <p:spPr>
          <a:xfrm>
            <a:off x="838200" y="365125"/>
            <a:ext cx="10515599" cy="6328973"/>
          </a:xfrm>
        </p:spPr>
        <p:txBody>
          <a:bodyPr/>
          <a:lstStyle/>
          <a:p>
            <a:br>
              <a:rPr lang="tr-TR" dirty="0"/>
            </a:br>
            <a:br>
              <a:rPr lang="tr-TR" dirty="0"/>
            </a:br>
            <a:br>
              <a:rPr lang="tr-TR" dirty="0"/>
            </a:br>
            <a:br>
              <a:rPr lang="tr-TR" dirty="0"/>
            </a:br>
            <a:br>
              <a:rPr lang="tr-TR" dirty="0"/>
            </a:br>
            <a:br>
              <a:rPr lang="tr-TR" dirty="0"/>
            </a:br>
            <a:br>
              <a:rPr lang="tr-TR" dirty="0"/>
            </a:br>
            <a:endParaRPr lang="tr-TR" dirty="0"/>
          </a:p>
        </p:txBody>
      </p:sp>
      <p:sp>
        <p:nvSpPr>
          <p:cNvPr id="5" name="Dikdörtgen 4">
            <a:extLst>
              <a:ext uri="{FF2B5EF4-FFF2-40B4-BE49-F238E27FC236}">
                <a16:creationId xmlns:a16="http://schemas.microsoft.com/office/drawing/2014/main" id="{F4557FAB-F2B7-4552-8910-1EAC7E8B043C}"/>
              </a:ext>
            </a:extLst>
          </p:cNvPr>
          <p:cNvSpPr/>
          <p:nvPr/>
        </p:nvSpPr>
        <p:spPr>
          <a:xfrm>
            <a:off x="983411" y="6211019"/>
            <a:ext cx="10370388" cy="4830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t>Kaynak : ERA5-Land iklim veri setinden indirilen saatlik rüzgâr hızları verilerinden   Proje kapsamında Doç.Dr. Mehmet Doğan tarafından oluşturulmuştur.</a:t>
            </a:r>
          </a:p>
        </p:txBody>
      </p:sp>
    </p:spTree>
    <p:extLst>
      <p:ext uri="{BB962C8B-B14F-4D97-AF65-F5344CB8AC3E}">
        <p14:creationId xmlns:p14="http://schemas.microsoft.com/office/powerpoint/2010/main" val="6184667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599" cy="6328973"/>
          </a:xfrm>
        </p:spPr>
        <p:txBody>
          <a:bodyPr/>
          <a:lstStyle/>
          <a:p>
            <a:br>
              <a:rPr lang="tr-TR" dirty="0"/>
            </a:br>
            <a:br>
              <a:rPr lang="tr-TR" dirty="0"/>
            </a:br>
            <a:br>
              <a:rPr lang="tr-TR" dirty="0"/>
            </a:br>
            <a:br>
              <a:rPr lang="tr-TR" dirty="0"/>
            </a:br>
            <a:br>
              <a:rPr lang="tr-TR" dirty="0"/>
            </a:br>
            <a:br>
              <a:rPr lang="tr-TR" dirty="0"/>
            </a:br>
            <a:br>
              <a:rPr lang="tr-TR" dirty="0"/>
            </a:br>
            <a:endParaRPr lang="tr-TR" dirty="0"/>
          </a:p>
        </p:txBody>
      </p:sp>
      <p:sp>
        <p:nvSpPr>
          <p:cNvPr id="5" name="Dikdörtgen 4">
            <a:extLst>
              <a:ext uri="{FF2B5EF4-FFF2-40B4-BE49-F238E27FC236}">
                <a16:creationId xmlns:a16="http://schemas.microsoft.com/office/drawing/2014/main" id="{F4557FAB-F2B7-4552-8910-1EAC7E8B043C}"/>
              </a:ext>
            </a:extLst>
          </p:cNvPr>
          <p:cNvSpPr/>
          <p:nvPr/>
        </p:nvSpPr>
        <p:spPr>
          <a:xfrm>
            <a:off x="983411" y="6211019"/>
            <a:ext cx="10370388" cy="4830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t>Kaynak : ERA5-Land iklim veri setinden indirilen saatlik rüzgâr hızları verilerinden   Proje kapsamında Doç.Dr. Mehmet Doğan tarafından oluşturulmuştur.</a:t>
            </a:r>
          </a:p>
        </p:txBody>
      </p:sp>
      <p:pic>
        <p:nvPicPr>
          <p:cNvPr id="6" name="Resim 5">
            <a:extLst>
              <a:ext uri="{FF2B5EF4-FFF2-40B4-BE49-F238E27FC236}">
                <a16:creationId xmlns:a16="http://schemas.microsoft.com/office/drawing/2014/main" id="{EEEB447A-31BF-4FEA-AE01-D33E6A0F29CD}"/>
              </a:ext>
            </a:extLst>
          </p:cNvPr>
          <p:cNvPicPr>
            <a:picLocks noChangeAspect="1"/>
          </p:cNvPicPr>
          <p:nvPr/>
        </p:nvPicPr>
        <p:blipFill>
          <a:blip r:embed="rId2"/>
          <a:stretch>
            <a:fillRect/>
          </a:stretch>
        </p:blipFill>
        <p:spPr>
          <a:xfrm>
            <a:off x="838201" y="365125"/>
            <a:ext cx="10515598" cy="5845894"/>
          </a:xfrm>
          <a:prstGeom prst="rect">
            <a:avLst/>
          </a:prstGeom>
        </p:spPr>
      </p:pic>
    </p:spTree>
    <p:extLst>
      <p:ext uri="{BB962C8B-B14F-4D97-AF65-F5344CB8AC3E}">
        <p14:creationId xmlns:p14="http://schemas.microsoft.com/office/powerpoint/2010/main" val="15106919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TÜRKİYE DEĞERLERİ, </a:t>
            </a:r>
            <a:r>
              <a:rPr lang="tr-TR" dirty="0" err="1"/>
              <a:t>Doç.Dr</a:t>
            </a:r>
            <a:r>
              <a:rPr lang="tr-TR" dirty="0"/>
              <a:t>. Meriç </a:t>
            </a:r>
            <a:r>
              <a:rPr lang="tr-TR" dirty="0" err="1"/>
              <a:t>Berge</a:t>
            </a:r>
            <a:r>
              <a:rPr lang="tr-TR" dirty="0"/>
              <a:t> </a:t>
            </a:r>
          </a:p>
        </p:txBody>
      </p:sp>
      <p:pic>
        <p:nvPicPr>
          <p:cNvPr id="4" name="İçerik Yer Tutucusu 3"/>
          <p:cNvPicPr>
            <a:picLocks noGrp="1" noChangeAspect="1"/>
          </p:cNvPicPr>
          <p:nvPr>
            <p:ph idx="1"/>
          </p:nvPr>
        </p:nvPicPr>
        <p:blipFill>
          <a:blip r:embed="rId3"/>
          <a:stretch>
            <a:fillRect/>
          </a:stretch>
        </p:blipFill>
        <p:spPr>
          <a:xfrm>
            <a:off x="2915166" y="1690688"/>
            <a:ext cx="6594594" cy="4527232"/>
          </a:xfrm>
          <a:prstGeom prst="rect">
            <a:avLst/>
          </a:prstGeom>
        </p:spPr>
      </p:pic>
    </p:spTree>
    <p:extLst>
      <p:ext uri="{BB962C8B-B14F-4D97-AF65-F5344CB8AC3E}">
        <p14:creationId xmlns:p14="http://schemas.microsoft.com/office/powerpoint/2010/main" val="14304314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a:solidFill>
                  <a:srgbClr val="000000"/>
                </a:solidFill>
                <a:effectLst/>
                <a:latin typeface="Times New Roman" panose="02020603050405020304" pitchFamily="18" charset="0"/>
                <a:ea typeface="Times New Roman" panose="02020603050405020304" pitchFamily="18" charset="0"/>
              </a:rPr>
              <a:t>1983 tarihli ve 2863 sayılı Kültür ve Tabiat Varlıklarını Koruma Kanunu</a:t>
            </a:r>
            <a:endParaRPr lang="tr-TR" sz="6000" dirty="0"/>
          </a:p>
        </p:txBody>
      </p:sp>
      <p:sp>
        <p:nvSpPr>
          <p:cNvPr id="3" name="İçerik Yer Tutucusu 2"/>
          <p:cNvSpPr>
            <a:spLocks noGrp="1"/>
          </p:cNvSpPr>
          <p:nvPr>
            <p:ph idx="1"/>
          </p:nvPr>
        </p:nvSpPr>
        <p:spPr/>
        <p:txBody>
          <a:bodyPr>
            <a:normAutofit fontScale="85000" lnSpcReduction="20000"/>
          </a:bodyPr>
          <a:lstStyle/>
          <a:p>
            <a:r>
              <a:rPr lang="tr-TR" dirty="0"/>
              <a:t>Kültür ve tabiat varlıklarına olan doğa kaynaklı ve insani tehditlerle, teknoloji yardımı ve hukuki yaptırımlar aracılığıyla giderek daha da artan oranda mücadele edilmektedir. </a:t>
            </a:r>
          </a:p>
          <a:p>
            <a:endParaRPr lang="tr-TR" dirty="0"/>
          </a:p>
          <a:p>
            <a:r>
              <a:rPr lang="tr-TR" dirty="0"/>
              <a:t>Kaya mezarlıkları, …kale, hisar, burç, sur, tarihi kışla, tabya ve istihkâmlar ile bunlarda bulunan sabit silahlar; harabeler, kervansaraylar, han, hamam ve medreseler; kümbet, türbe ve kitabeler, köprüler, su kemerleri, su yolları, sarnıç ve kuyular; tarihi yol kalıntıları, … kiliseler, manastırlar; külliyeler, eski anıt ve duvar kalıntıları; freskler, kabartmalar, mozaikler, peri bacaları </a:t>
            </a:r>
            <a:r>
              <a:rPr lang="tr-TR" dirty="0" err="1"/>
              <a:t>vb</a:t>
            </a:r>
            <a:r>
              <a:rPr lang="tr-TR" dirty="0"/>
              <a:t> taşınmazlar; taşınmaz kültür varlığı örneklerindendir </a:t>
            </a:r>
          </a:p>
          <a:p>
            <a:endParaRPr lang="tr-TR" dirty="0"/>
          </a:p>
          <a:p>
            <a:r>
              <a:rPr lang="tr-TR" dirty="0"/>
              <a:t>Tabiat varlıkları taşınır (fosiller, mineral örnekleri, bazı doğal taşlar gibi yerinden alınabilen) ve taşınmaz (doğal sit alanları, mağaralar, göller, dağlar, anıt ağaçlar) olarak iki kısımda incelenen varlıklardır. </a:t>
            </a:r>
          </a:p>
        </p:txBody>
      </p:sp>
    </p:spTree>
    <p:extLst>
      <p:ext uri="{BB962C8B-B14F-4D97-AF65-F5344CB8AC3E}">
        <p14:creationId xmlns:p14="http://schemas.microsoft.com/office/powerpoint/2010/main" val="29241389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9182BEF-2907-431B-A31F-04683093104B}"/>
              </a:ext>
            </a:extLst>
          </p:cNvPr>
          <p:cNvSpPr>
            <a:spLocks noGrp="1"/>
          </p:cNvSpPr>
          <p:nvPr>
            <p:ph type="title"/>
          </p:nvPr>
        </p:nvSpPr>
        <p:spPr/>
        <p:txBody>
          <a:bodyPr/>
          <a:lstStyle/>
          <a:p>
            <a:r>
              <a:rPr lang="tr-TR" dirty="0"/>
              <a:t>Tarihsel Arka Plan </a:t>
            </a:r>
          </a:p>
        </p:txBody>
      </p:sp>
      <p:sp>
        <p:nvSpPr>
          <p:cNvPr id="3" name="İçerik Yer Tutucusu 2">
            <a:extLst>
              <a:ext uri="{FF2B5EF4-FFF2-40B4-BE49-F238E27FC236}">
                <a16:creationId xmlns:a16="http://schemas.microsoft.com/office/drawing/2014/main" id="{F70BF2F1-9DA8-4AC6-AA14-2D574A6FE724}"/>
              </a:ext>
            </a:extLst>
          </p:cNvPr>
          <p:cNvSpPr>
            <a:spLocks noGrp="1"/>
          </p:cNvSpPr>
          <p:nvPr>
            <p:ph idx="1"/>
          </p:nvPr>
        </p:nvSpPr>
        <p:spPr/>
        <p:txBody>
          <a:bodyPr>
            <a:normAutofit fontScale="92500" lnSpcReduction="20000"/>
          </a:bodyPr>
          <a:lstStyle/>
          <a:p>
            <a:pPr marL="0" indent="0">
              <a:buNone/>
            </a:pPr>
            <a:r>
              <a:rPr lang="tr-TR" dirty="0"/>
              <a:t>• 	Osmanlı dönemi: İlk düzenlemeler 19. yüzyılda çıkarılan </a:t>
            </a:r>
            <a:r>
              <a:rPr lang="tr-TR" dirty="0" err="1"/>
              <a:t>Âsâr</a:t>
            </a:r>
            <a:r>
              <a:rPr lang="tr-TR" dirty="0"/>
              <a:t>-ı </a:t>
            </a:r>
            <a:r>
              <a:rPr lang="tr-TR" dirty="0" err="1"/>
              <a:t>Atîka</a:t>
            </a:r>
            <a:r>
              <a:rPr lang="tr-TR" dirty="0"/>
              <a:t> Nizamnameleri (1869, 1874, 1884, 1906) ile başlamıştır. Bu nizamnameler arkeolojik eserlerin korunmasına yöneliktir.</a:t>
            </a:r>
          </a:p>
          <a:p>
            <a:pPr marL="0" indent="0">
              <a:buNone/>
            </a:pPr>
            <a:endParaRPr lang="tr-TR" dirty="0"/>
          </a:p>
          <a:p>
            <a:pPr marL="0" indent="0">
              <a:buNone/>
            </a:pPr>
            <a:r>
              <a:rPr lang="tr-TR" dirty="0"/>
              <a:t>• 	Cumhuriyet dönemi: 1973’te kabul edilen 1710 sayılı Eski Eserler Kanunu, kültür varlıklarının korunmasına dair ilk modern düzenleme olarak öne çıkmaktadır. </a:t>
            </a:r>
          </a:p>
          <a:p>
            <a:pPr marL="0" indent="0">
              <a:buNone/>
            </a:pPr>
            <a:r>
              <a:rPr lang="tr-TR" b="1" dirty="0"/>
              <a:t>Uluslararası </a:t>
            </a:r>
          </a:p>
          <a:p>
            <a:pPr marL="0" indent="0">
              <a:buNone/>
            </a:pPr>
            <a:r>
              <a:rPr lang="tr-TR" dirty="0"/>
              <a:t>• 1931 – Atina Konferansı: Tarihi anıtların korunmasına dair ilk uluslararası bildirge.</a:t>
            </a:r>
          </a:p>
          <a:p>
            <a:pPr marL="0" indent="0">
              <a:buNone/>
            </a:pPr>
            <a:r>
              <a:rPr lang="tr-TR" dirty="0"/>
              <a:t>• 1972 – UNESCO Dünya Kültürel ve Doğal Mirasın Korunması Sözleşmesi: Kültür ve tabiat varlıklarının evrensel ölçekte korunmasına yönelik en önemli uluslararası belge.</a:t>
            </a:r>
          </a:p>
        </p:txBody>
      </p:sp>
    </p:spTree>
    <p:extLst>
      <p:ext uri="{BB962C8B-B14F-4D97-AF65-F5344CB8AC3E}">
        <p14:creationId xmlns:p14="http://schemas.microsoft.com/office/powerpoint/2010/main" val="28800238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776C56E1-4B1A-46E7-8650-D709FB83A0E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77042" y="0"/>
            <a:ext cx="7219850" cy="6857999"/>
          </a:xfrm>
        </p:spPr>
      </p:pic>
    </p:spTree>
    <p:extLst>
      <p:ext uri="{BB962C8B-B14F-4D97-AF65-F5344CB8AC3E}">
        <p14:creationId xmlns:p14="http://schemas.microsoft.com/office/powerpoint/2010/main" val="20693992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2178238-941C-4FC8-9382-9A274ED83477}"/>
              </a:ext>
            </a:extLst>
          </p:cNvPr>
          <p:cNvSpPr>
            <a:spLocks noGrp="1"/>
          </p:cNvSpPr>
          <p:nvPr>
            <p:ph type="title"/>
          </p:nvPr>
        </p:nvSpPr>
        <p:spPr>
          <a:xfrm>
            <a:off x="838200" y="18255"/>
            <a:ext cx="10515600" cy="1325563"/>
          </a:xfrm>
        </p:spPr>
        <p:txBody>
          <a:bodyPr/>
          <a:lstStyle/>
          <a:p>
            <a:r>
              <a:rPr lang="tr-TR" b="1" dirty="0"/>
              <a:t>TARİHSEL GELİŞİM </a:t>
            </a:r>
          </a:p>
        </p:txBody>
      </p:sp>
      <p:sp>
        <p:nvSpPr>
          <p:cNvPr id="3" name="İçerik Yer Tutucusu 2">
            <a:extLst>
              <a:ext uri="{FF2B5EF4-FFF2-40B4-BE49-F238E27FC236}">
                <a16:creationId xmlns:a16="http://schemas.microsoft.com/office/drawing/2014/main" id="{5A5090BA-2257-4C17-B5BB-361D61DE1B5B}"/>
              </a:ext>
            </a:extLst>
          </p:cNvPr>
          <p:cNvSpPr>
            <a:spLocks noGrp="1"/>
          </p:cNvSpPr>
          <p:nvPr>
            <p:ph idx="1"/>
          </p:nvPr>
        </p:nvSpPr>
        <p:spPr/>
        <p:txBody>
          <a:bodyPr>
            <a:normAutofit fontScale="92500" lnSpcReduction="20000"/>
          </a:bodyPr>
          <a:lstStyle/>
          <a:p>
            <a:r>
              <a:rPr lang="tr-TR" b="1" dirty="0"/>
              <a:t>19. Yüzyılda Öncü Düzenlemeler</a:t>
            </a:r>
          </a:p>
          <a:p>
            <a:pPr marL="0" indent="0">
              <a:buNone/>
            </a:pPr>
            <a:r>
              <a:rPr lang="tr-TR" dirty="0"/>
              <a:t>• İngiltere (1882 – Ancient </a:t>
            </a:r>
            <a:r>
              <a:rPr lang="tr-TR" dirty="0" err="1"/>
              <a:t>Monuments</a:t>
            </a:r>
            <a:r>
              <a:rPr lang="tr-TR" dirty="0"/>
              <a:t> </a:t>
            </a:r>
            <a:r>
              <a:rPr lang="tr-TR" dirty="0" err="1"/>
              <a:t>Protection</a:t>
            </a:r>
            <a:r>
              <a:rPr lang="tr-TR" dirty="0"/>
              <a:t> </a:t>
            </a:r>
            <a:r>
              <a:rPr lang="tr-TR" dirty="0" err="1"/>
              <a:t>Act</a:t>
            </a:r>
            <a:r>
              <a:rPr lang="tr-TR" dirty="0"/>
              <a:t>): Avrupa’da ilk modern anıt koruma yasası. Başlangıçta tarih öncesi anıtları kapsıyordu.</a:t>
            </a:r>
          </a:p>
          <a:p>
            <a:pPr marL="0" indent="0">
              <a:buNone/>
            </a:pPr>
            <a:r>
              <a:rPr lang="tr-TR" dirty="0"/>
              <a:t>• Fransa (1887 – </a:t>
            </a:r>
            <a:r>
              <a:rPr lang="tr-TR" dirty="0" err="1"/>
              <a:t>Monuments</a:t>
            </a:r>
            <a:r>
              <a:rPr lang="tr-TR" dirty="0"/>
              <a:t> </a:t>
            </a:r>
            <a:r>
              <a:rPr lang="tr-TR" dirty="0" err="1"/>
              <a:t>Historiques</a:t>
            </a:r>
            <a:r>
              <a:rPr lang="tr-TR" dirty="0"/>
              <a:t> Yasası): Tarihi eserlerin devlet tarafından tescil edilmesini sağlayan yasa.</a:t>
            </a:r>
          </a:p>
          <a:p>
            <a:pPr marL="0" indent="0">
              <a:buNone/>
            </a:pPr>
            <a:r>
              <a:rPr lang="tr-TR" dirty="0"/>
              <a:t>• Almanya ve Avusturya: 19. yüzyılın sonlarında anıt koruma komisyonları kuruldu.</a:t>
            </a:r>
          </a:p>
          <a:p>
            <a:r>
              <a:rPr lang="tr-TR" b="1" dirty="0"/>
              <a:t> 20. Yüzyıl Başında Genişleme</a:t>
            </a:r>
          </a:p>
          <a:p>
            <a:pPr marL="0" indent="0">
              <a:buNone/>
            </a:pPr>
            <a:r>
              <a:rPr lang="tr-TR" dirty="0"/>
              <a:t>• ABD (1906 – </a:t>
            </a:r>
            <a:r>
              <a:rPr lang="tr-TR" dirty="0" err="1"/>
              <a:t>Antiquities</a:t>
            </a:r>
            <a:r>
              <a:rPr lang="tr-TR" dirty="0"/>
              <a:t> </a:t>
            </a:r>
            <a:r>
              <a:rPr lang="tr-TR" dirty="0" err="1"/>
              <a:t>Act</a:t>
            </a:r>
            <a:r>
              <a:rPr lang="tr-TR" dirty="0"/>
              <a:t>): Arkeolojik alanlar ve doğal anıtların korunmasına dair ilk federal yasa.</a:t>
            </a:r>
          </a:p>
          <a:p>
            <a:pPr marL="0" indent="0">
              <a:buNone/>
            </a:pPr>
            <a:r>
              <a:rPr lang="tr-TR" dirty="0"/>
              <a:t>• İtalya (1909 – </a:t>
            </a:r>
            <a:r>
              <a:rPr lang="tr-TR" dirty="0" err="1"/>
              <a:t>Legge</a:t>
            </a:r>
            <a:r>
              <a:rPr lang="tr-TR" dirty="0"/>
              <a:t> </a:t>
            </a:r>
            <a:r>
              <a:rPr lang="tr-TR" dirty="0" err="1"/>
              <a:t>Rosadi</a:t>
            </a:r>
            <a:r>
              <a:rPr lang="tr-TR" dirty="0"/>
              <a:t>): Arkeolojik ve sanatsal eserlerin korunmasına dair kapsamlı düzenleme.</a:t>
            </a:r>
          </a:p>
        </p:txBody>
      </p:sp>
    </p:spTree>
    <p:extLst>
      <p:ext uri="{BB962C8B-B14F-4D97-AF65-F5344CB8AC3E}">
        <p14:creationId xmlns:p14="http://schemas.microsoft.com/office/powerpoint/2010/main" val="12131516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a:solidFill>
                  <a:srgbClr val="000000"/>
                </a:solidFill>
                <a:effectLst/>
                <a:latin typeface="Times New Roman" panose="02020603050405020304" pitchFamily="18" charset="0"/>
                <a:ea typeface="Times New Roman" panose="02020603050405020304" pitchFamily="18" charset="0"/>
              </a:rPr>
              <a:t>1983 tarihli ve 2863 sayılı Kültür ve Tabiat Varlıklarını Koruma Kanunu</a:t>
            </a:r>
            <a:endParaRPr lang="tr-TR" sz="6000" dirty="0"/>
          </a:p>
        </p:txBody>
      </p:sp>
      <p:sp>
        <p:nvSpPr>
          <p:cNvPr id="3" name="İçerik Yer Tutucusu 2"/>
          <p:cNvSpPr>
            <a:spLocks noGrp="1"/>
          </p:cNvSpPr>
          <p:nvPr>
            <p:ph idx="1"/>
          </p:nvPr>
        </p:nvSpPr>
        <p:spPr/>
        <p:txBody>
          <a:bodyPr>
            <a:normAutofit fontScale="92500"/>
          </a:bodyPr>
          <a:lstStyle/>
          <a:p>
            <a:r>
              <a:rPr lang="tr-TR" dirty="0"/>
              <a:t>2863 sayılı kanunda, </a:t>
            </a:r>
            <a:r>
              <a:rPr lang="tr-TR" dirty="0">
                <a:highlight>
                  <a:srgbClr val="FFFF00"/>
                </a:highlight>
              </a:rPr>
              <a:t>afet konusunda doğrudan bir başlık bulunmamaktadır</a:t>
            </a:r>
            <a:r>
              <a:rPr lang="tr-TR" dirty="0"/>
              <a:t>. </a:t>
            </a:r>
          </a:p>
          <a:p>
            <a:r>
              <a:rPr lang="tr-TR" dirty="0"/>
              <a:t>‘Kamu düzeni veya güvenliğinin olağan hayatı durduracak veya kesintiye uğratacak şekilde bozulduğu ya da doğal afet yaşanan yerlerde özel mülkiyette bulunan korunması gerekli taşınmaz kültür varlıklarının onarımı ile restorasyonuna yönelik proje ve uygulama işleri maliklerinin ve diğer ilgililerin muvafakati aranmaksızın ve bedelsiz olarak Bakanlık tarafından gerçekleştirilebilir.’ (Ek Md.6-2016-6745/28 md), hükmü, konuya verilen önemi göstermektedir. </a:t>
            </a:r>
          </a:p>
          <a:p>
            <a:r>
              <a:rPr lang="tr-TR" dirty="0"/>
              <a:t>Afet nedeniyle zarar gören kültür varlıklarının acil koruma altına alınması, geçici tedbirler ve onarım </a:t>
            </a:r>
            <a:r>
              <a:rPr lang="tr-TR" dirty="0">
                <a:highlight>
                  <a:srgbClr val="FFFF00"/>
                </a:highlight>
              </a:rPr>
              <a:t>süreçlerini Bakanlık </a:t>
            </a:r>
            <a:r>
              <a:rPr lang="tr-TR" dirty="0"/>
              <a:t>yönetmektedir. </a:t>
            </a:r>
          </a:p>
        </p:txBody>
      </p:sp>
    </p:spTree>
    <p:extLst>
      <p:ext uri="{BB962C8B-B14F-4D97-AF65-F5344CB8AC3E}">
        <p14:creationId xmlns:p14="http://schemas.microsoft.com/office/powerpoint/2010/main" val="20203400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a:solidFill>
                  <a:srgbClr val="000000"/>
                </a:solidFill>
                <a:effectLst/>
                <a:latin typeface="Times New Roman" panose="02020603050405020304" pitchFamily="18" charset="0"/>
                <a:ea typeface="Times New Roman" panose="02020603050405020304" pitchFamily="18" charset="0"/>
              </a:rPr>
              <a:t>1983 tarihli ve 2863 sayılı Kültür ve Tabiat Varlıklarını Koruma Kanunu</a:t>
            </a:r>
            <a:endParaRPr lang="tr-TR" sz="6000" dirty="0"/>
          </a:p>
        </p:txBody>
      </p:sp>
      <p:sp>
        <p:nvSpPr>
          <p:cNvPr id="3" name="İçerik Yer Tutucusu 2"/>
          <p:cNvSpPr>
            <a:spLocks noGrp="1"/>
          </p:cNvSpPr>
          <p:nvPr>
            <p:ph idx="1"/>
          </p:nvPr>
        </p:nvSpPr>
        <p:spPr/>
        <p:txBody>
          <a:bodyPr>
            <a:normAutofit fontScale="92500"/>
          </a:bodyPr>
          <a:lstStyle/>
          <a:p>
            <a:r>
              <a:rPr lang="tr-TR" dirty="0"/>
              <a:t>Kültür varlıklarının bir bütün olarak, afet risk planlarına konu edilmesi amacıyla İzmir’de ilk defa (2018, Şubat), İzmir Valiliği Kalite Koordinasyon Kurulu koordinatörlüğünde, </a:t>
            </a:r>
          </a:p>
          <a:p>
            <a:r>
              <a:rPr lang="tr-TR" dirty="0"/>
              <a:t>İzmir Kültür ve Turizm Müdürlüğünün Stratejik Plan Eğitiminde dikkate alınmış ve strateji belgelerinde yer bulmuştur . https://izmir.ktb.gov.tr/TR-201699/stratejik-plan-egitimi.html  erişim 29.01.2026.</a:t>
            </a:r>
          </a:p>
          <a:p>
            <a:r>
              <a:rPr lang="tr-TR" dirty="0"/>
              <a:t> Afet konusunun kültür varlıklarının korunması ilişkisinin geliştirilmesi ve </a:t>
            </a:r>
            <a:r>
              <a:rPr lang="tr-TR" dirty="0">
                <a:highlight>
                  <a:srgbClr val="FFFF00"/>
                </a:highlight>
              </a:rPr>
              <a:t>teknolojinin ve teknolojiyi kullanan turist insan kaynağından istifade edilmesi önemlidir.</a:t>
            </a:r>
            <a:r>
              <a:rPr lang="tr-TR" dirty="0"/>
              <a:t> Bilimsel raporlar konunun önemini giderek daha da artan oranda kamu yönetiminin ve kamuoyunun bilgisine sunmaktadır. </a:t>
            </a:r>
          </a:p>
        </p:txBody>
      </p:sp>
    </p:spTree>
    <p:extLst>
      <p:ext uri="{BB962C8B-B14F-4D97-AF65-F5344CB8AC3E}">
        <p14:creationId xmlns:p14="http://schemas.microsoft.com/office/powerpoint/2010/main" val="3851527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AFF8465-9677-4E96-9F4D-4DC01C838703}"/>
              </a:ext>
            </a:extLst>
          </p:cNvPr>
          <p:cNvSpPr>
            <a:spLocks noGrp="1"/>
          </p:cNvSpPr>
          <p:nvPr>
            <p:ph type="title"/>
          </p:nvPr>
        </p:nvSpPr>
        <p:spPr/>
        <p:txBody>
          <a:bodyPr>
            <a:normAutofit fontScale="90000"/>
          </a:bodyPr>
          <a:lstStyle/>
          <a:p>
            <a:r>
              <a:rPr lang="tr-TR" sz="2800" b="1" dirty="0"/>
              <a:t>1973 tarihli ve 1710 sayılı Eski Eserler Kanunu ile 2863 Sayılı Kanun arasındaki</a:t>
            </a:r>
            <a:br>
              <a:rPr lang="tr-TR" sz="2800" b="1" dirty="0"/>
            </a:br>
            <a:r>
              <a:rPr lang="tr-TR" sz="2800" b="1" dirty="0"/>
              <a:t>-1710 sayılı kanundaki ayrıntılı liste yerine kapsayıcı kategoriler kullanılmıştır.</a:t>
            </a:r>
          </a:p>
        </p:txBody>
      </p:sp>
      <p:sp>
        <p:nvSpPr>
          <p:cNvPr id="3" name="İçerik Yer Tutucusu 2">
            <a:extLst>
              <a:ext uri="{FF2B5EF4-FFF2-40B4-BE49-F238E27FC236}">
                <a16:creationId xmlns:a16="http://schemas.microsoft.com/office/drawing/2014/main" id="{ECA53B63-A01A-4BA2-B0C7-04A1AD7AA5BF}"/>
              </a:ext>
            </a:extLst>
          </p:cNvPr>
          <p:cNvSpPr>
            <a:spLocks noGrp="1"/>
          </p:cNvSpPr>
          <p:nvPr>
            <p:ph idx="1"/>
          </p:nvPr>
        </p:nvSpPr>
        <p:spPr/>
        <p:txBody>
          <a:bodyPr>
            <a:normAutofit lnSpcReduction="10000"/>
          </a:bodyPr>
          <a:lstStyle/>
          <a:p>
            <a:pPr marL="0" indent="0">
              <a:buNone/>
            </a:pPr>
            <a:r>
              <a:rPr lang="tr-TR" dirty="0"/>
              <a:t>• Doğal alanların korunması: İlk kez “tabiat varlıkları” kavramı yasal koruma altına alındı.</a:t>
            </a:r>
          </a:p>
          <a:p>
            <a:pPr marL="0" indent="0">
              <a:buNone/>
            </a:pPr>
            <a:r>
              <a:rPr lang="tr-TR" dirty="0"/>
              <a:t>• Kurulların güçlendirilmesi: Kültür ve Tabiat Varlıklarını Koruma Kurulları oluşturuldu, karar alma süreçleri daha sistematik hale geldi.</a:t>
            </a:r>
          </a:p>
          <a:p>
            <a:pPr marL="0" indent="0">
              <a:buNone/>
            </a:pPr>
            <a:r>
              <a:rPr lang="tr-TR" dirty="0"/>
              <a:t>• Planlama ve uygulama: Sit alanlarının ilanı, koruma amaçlı imar planları gibi mekanizmalar getirildi.</a:t>
            </a:r>
          </a:p>
          <a:p>
            <a:pPr marL="0" indent="0">
              <a:buNone/>
            </a:pPr>
            <a:r>
              <a:rPr lang="tr-TR" dirty="0"/>
              <a:t>• Cezai yaptırımlar: İzinsiz kazı, tahribat ve kaçakçılığa karşı daha güçlü cezalar öngörüldü.</a:t>
            </a:r>
          </a:p>
          <a:p>
            <a:pPr marL="0" indent="0">
              <a:buNone/>
            </a:pPr>
            <a:r>
              <a:rPr lang="tr-TR" dirty="0"/>
              <a:t>• Toplumsal bilinç: Kültür ve tabiat varlıklarının korunması, yalnızca devletin değil toplumun da sorumluluğu olarak tanımlandı.</a:t>
            </a:r>
          </a:p>
        </p:txBody>
      </p:sp>
    </p:spTree>
    <p:extLst>
      <p:ext uri="{BB962C8B-B14F-4D97-AF65-F5344CB8AC3E}">
        <p14:creationId xmlns:p14="http://schemas.microsoft.com/office/powerpoint/2010/main" val="24880054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28B9B33-5B70-45D9-96AA-699DE3972D27}"/>
              </a:ext>
            </a:extLst>
          </p:cNvPr>
          <p:cNvSpPr>
            <a:spLocks noGrp="1"/>
          </p:cNvSpPr>
          <p:nvPr>
            <p:ph idx="1"/>
          </p:nvPr>
        </p:nvSpPr>
        <p:spPr>
          <a:xfrm>
            <a:off x="838200" y="655608"/>
            <a:ext cx="10515600" cy="5521355"/>
          </a:xfrm>
        </p:spPr>
        <p:txBody>
          <a:bodyPr>
            <a:normAutofit/>
          </a:bodyPr>
          <a:lstStyle/>
          <a:p>
            <a:r>
              <a:rPr lang="tr-TR" dirty="0"/>
              <a:t>Kanunda “eski eser” olarak tek tek sayılan örnekler:</a:t>
            </a:r>
          </a:p>
          <a:p>
            <a:r>
              <a:rPr lang="tr-TR" dirty="0"/>
              <a:t>Arkeolojik yapılar: mağara, kaya sığınağı, höyük, </a:t>
            </a:r>
            <a:r>
              <a:rPr lang="tr-TR" dirty="0" err="1"/>
              <a:t>tümülüs</a:t>
            </a:r>
            <a:r>
              <a:rPr lang="tr-TR" dirty="0"/>
              <a:t>, ören yeri, akropol, </a:t>
            </a:r>
            <a:r>
              <a:rPr lang="tr-TR" dirty="0" err="1"/>
              <a:t>nekropol</a:t>
            </a:r>
            <a:endParaRPr lang="tr-TR" dirty="0"/>
          </a:p>
          <a:p>
            <a:r>
              <a:rPr lang="tr-TR" dirty="0"/>
              <a:t>Savunma yapıları: sur, kale, burç</a:t>
            </a:r>
          </a:p>
          <a:p>
            <a:r>
              <a:rPr lang="tr-TR" dirty="0"/>
              <a:t>Antik yapılar: tiyatro, hipodrom, stadyum, </a:t>
            </a:r>
            <a:r>
              <a:rPr lang="tr-TR" dirty="0" err="1"/>
              <a:t>amfitiyatro</a:t>
            </a:r>
            <a:r>
              <a:rPr lang="tr-TR" dirty="0"/>
              <a:t>, agora, kütüphane</a:t>
            </a:r>
          </a:p>
          <a:p>
            <a:r>
              <a:rPr lang="tr-TR" dirty="0"/>
              <a:t>Altyapı eserleri: köprü, su yolu, sarnıç, kuyu</a:t>
            </a:r>
          </a:p>
          <a:p>
            <a:r>
              <a:rPr lang="tr-TR" dirty="0"/>
              <a:t>Sivil ve dini yapılar: saray, köşk, yalı, cami, mescit, namazgâh, çeşme, sebil, imarethane, darphane, şifahane, medrese, tekke, zaviye</a:t>
            </a:r>
          </a:p>
          <a:p>
            <a:r>
              <a:rPr lang="tr-TR" dirty="0"/>
              <a:t>Mezarlıklar ve anıtlar</a:t>
            </a:r>
          </a:p>
        </p:txBody>
      </p:sp>
    </p:spTree>
    <p:extLst>
      <p:ext uri="{BB962C8B-B14F-4D97-AF65-F5344CB8AC3E}">
        <p14:creationId xmlns:p14="http://schemas.microsoft.com/office/powerpoint/2010/main" val="39960135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E586424-7B4E-45C8-93A7-1D1ABE17ED27}"/>
              </a:ext>
            </a:extLst>
          </p:cNvPr>
          <p:cNvSpPr>
            <a:spLocks noGrp="1"/>
          </p:cNvSpPr>
          <p:nvPr>
            <p:ph type="title"/>
          </p:nvPr>
        </p:nvSpPr>
        <p:spPr/>
        <p:txBody>
          <a:bodyPr/>
          <a:lstStyle/>
          <a:p>
            <a:r>
              <a:rPr lang="tr-TR" dirty="0">
                <a:hlinkClick r:id="rId2"/>
              </a:rPr>
              <a:t>https://izmir.ktb.gov.tr/TR-201699/stratejik-plan-egitimi.html</a:t>
            </a:r>
            <a:r>
              <a:rPr lang="tr-TR" dirty="0"/>
              <a:t>  30.01.2018 </a:t>
            </a:r>
          </a:p>
        </p:txBody>
      </p:sp>
      <p:pic>
        <p:nvPicPr>
          <p:cNvPr id="1026" name="Picture 2">
            <a:extLst>
              <a:ext uri="{FF2B5EF4-FFF2-40B4-BE49-F238E27FC236}">
                <a16:creationId xmlns:a16="http://schemas.microsoft.com/office/drawing/2014/main" id="{E51F1D42-53D4-4A34-A8AB-DDC1DF0A114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464248" y="2410903"/>
            <a:ext cx="3263503" cy="37660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76DCAF7-59BC-4320-8B2F-E994E73E51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199" y="2410903"/>
            <a:ext cx="3026435" cy="37660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6B62EAF6-896F-4EAD-ABC9-FE6D2383901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10347" y="2410902"/>
            <a:ext cx="4081653" cy="3766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31719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a:solidFill>
                  <a:srgbClr val="000000"/>
                </a:solidFill>
                <a:effectLst/>
                <a:latin typeface="Times New Roman" panose="02020603050405020304" pitchFamily="18" charset="0"/>
                <a:ea typeface="Times New Roman" panose="02020603050405020304" pitchFamily="18" charset="0"/>
              </a:rPr>
              <a:t>1983 tarihli ve 2863 sayılı Kültür ve Tabiat Varlıklarını Koruma Kanunu</a:t>
            </a:r>
            <a:endParaRPr lang="tr-TR" sz="6000" dirty="0"/>
          </a:p>
        </p:txBody>
      </p:sp>
      <p:sp>
        <p:nvSpPr>
          <p:cNvPr id="3" name="İçerik Yer Tutucusu 2"/>
          <p:cNvSpPr>
            <a:spLocks noGrp="1"/>
          </p:cNvSpPr>
          <p:nvPr>
            <p:ph idx="1"/>
          </p:nvPr>
        </p:nvSpPr>
        <p:spPr/>
        <p:txBody>
          <a:bodyPr>
            <a:normAutofit fontScale="85000" lnSpcReduction="20000"/>
          </a:bodyPr>
          <a:lstStyle/>
          <a:p>
            <a:r>
              <a:rPr lang="tr-TR" dirty="0"/>
              <a:t>Her kimin mülkiyetinde veya idaresinde olursa olsun, taşınmaz kültür ve tabiat varlıklarının korunmasını sağlamak için gerekli tedbirleri almak, aldırmak ve bunların her türlü denetimini yapmak veya kamu kurum ve kuruluşları ile belediyeler ve valiliklere yaptırmak, Kültür ve Turizm Bakanlığına aittir. (2863, md.10/1) hükmü, münhasır yetkiye işaret etmektedir. </a:t>
            </a:r>
          </a:p>
          <a:p>
            <a:r>
              <a:rPr lang="tr-TR" dirty="0"/>
              <a:t>Kültür varlıklarını koruma ve kullanma dengesini bulunduğu alanda takip ve sağlamada, ‘kurumsal paylaşımcı yetki ilkesi’ benzeri bir yaklaşım uygulanmaktadır.  Belediyeler belediye sınırları ve mücavir alanları içerisinde, valilikler ise bu sınırlar dışında yetkilidir; </a:t>
            </a:r>
          </a:p>
          <a:p>
            <a:r>
              <a:rPr lang="tr-TR" dirty="0"/>
              <a:t>Büyükşehir belediyeleri, valilikler, Bakanlıkça izin verilen belediyeler bünyesinde kültür varlıkları ile ilgili işlemleri ve uygulamaları yürütmek üzere sanat tarihi, mimarlık, şehir plânlama, mühendislik, arkeoloji gibi meslek alanlarından uzmanların görev alacağı koruma, uygulama ve denetim büroları kurulmaktadır. Bu çalışmalar disiplinlerarası bir yaklaşım gerektirmektedir (2863, md.10 ek fıkralar).</a:t>
            </a:r>
          </a:p>
        </p:txBody>
      </p:sp>
    </p:spTree>
    <p:extLst>
      <p:ext uri="{BB962C8B-B14F-4D97-AF65-F5344CB8AC3E}">
        <p14:creationId xmlns:p14="http://schemas.microsoft.com/office/powerpoint/2010/main" val="3786019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2700" dirty="0"/>
              <a:t>Sahte tarihi eserler konusu her zaman gündemde olup, bu konuda önleyici eğitim çalışmaları ve sergiler projeleri geliştirilmektedir (https://share.google/k0nMCHLYjyj703g3N </a:t>
            </a:r>
            <a:r>
              <a:rPr lang="tr-TR" sz="6000" dirty="0"/>
              <a:t>) </a:t>
            </a:r>
          </a:p>
        </p:txBody>
      </p:sp>
      <p:sp>
        <p:nvSpPr>
          <p:cNvPr id="3" name="İçerik Yer Tutucusu 2"/>
          <p:cNvSpPr>
            <a:spLocks noGrp="1"/>
          </p:cNvSpPr>
          <p:nvPr>
            <p:ph idx="1"/>
          </p:nvPr>
        </p:nvSpPr>
        <p:spPr/>
        <p:txBody>
          <a:bodyPr>
            <a:normAutofit/>
          </a:bodyPr>
          <a:lstStyle/>
          <a:p>
            <a:r>
              <a:rPr lang="tr-TR" dirty="0"/>
              <a:t>Ortalıktaki tarihi eser kalıntıları malzemelerini (taş ve boya gibi) kullanarak sahte eser yaratan yetenekli sahtekârların yaptığı şaheserleri mi koruyoruz </a:t>
            </a:r>
            <a:r>
              <a:rPr lang="tr-TR" dirty="0">
                <a:sym typeface="Wingdings" panose="05000000000000000000" pitchFamily="2" charset="2"/>
              </a:rPr>
              <a:t></a:t>
            </a:r>
            <a:r>
              <a:rPr lang="tr-TR" dirty="0"/>
              <a:t> </a:t>
            </a:r>
          </a:p>
          <a:p>
            <a:r>
              <a:rPr lang="tr-TR" dirty="0"/>
              <a:t>Özellikle son zamanlarda tarihi eserlerin “müzelerde” koruma dışında imitasyonlarının yapılarak, ‘gizli bir yerde’ asıllarının saklanması fikri, turizm sektörü felsefesi açısından tartışmalıdır. </a:t>
            </a:r>
          </a:p>
          <a:p>
            <a:r>
              <a:rPr lang="tr-TR" dirty="0"/>
              <a:t>Böyle bir korumacı yaklaşım belki sürdürülebilirlikte etkili olabilir, asıllarının dijital sergilenmesi, eserlerin güvenliğini sağlamada çok daha rasyonel görülse de aslında turizm tanımını   da değiştirmektedir. </a:t>
            </a:r>
          </a:p>
        </p:txBody>
      </p:sp>
    </p:spTree>
    <p:extLst>
      <p:ext uri="{BB962C8B-B14F-4D97-AF65-F5344CB8AC3E}">
        <p14:creationId xmlns:p14="http://schemas.microsoft.com/office/powerpoint/2010/main" val="26040504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6830EE6-287D-405F-A8D9-F406FEB59FC5}"/>
              </a:ext>
            </a:extLst>
          </p:cNvPr>
          <p:cNvSpPr>
            <a:spLocks noGrp="1"/>
          </p:cNvSpPr>
          <p:nvPr>
            <p:ph idx="1"/>
          </p:nvPr>
        </p:nvSpPr>
        <p:spPr>
          <a:xfrm>
            <a:off x="838200" y="810883"/>
            <a:ext cx="10515600" cy="5366080"/>
          </a:xfrm>
        </p:spPr>
        <p:txBody>
          <a:bodyPr/>
          <a:lstStyle/>
          <a:p>
            <a:pPr algn="just"/>
            <a:r>
              <a:rPr lang="tr-TR" sz="2400" dirty="0">
                <a:solidFill>
                  <a:srgbClr val="000000"/>
                </a:solidFill>
                <a:effectLst/>
                <a:latin typeface="Calibri "/>
                <a:ea typeface="Times New Roman" panose="02020603050405020304" pitchFamily="18" charset="0"/>
              </a:rPr>
              <a:t>Örneğin, “HYPERION projesi uygulamasındaki gibi, tarihi alanların sosyal, çevresel ve ekonomik açıdan dayanıklılığını güçlendirmek için yenilikçi araçlar geliştirmektedir. Bu dijital yenilikler, gelecekteki afetlere karşı dayanıklılığı artırmak için iyi bir fırsat olarak değerlendirilmektedir. </a:t>
            </a:r>
          </a:p>
          <a:p>
            <a:pPr algn="just"/>
            <a:r>
              <a:rPr lang="tr-TR" sz="2400" dirty="0">
                <a:solidFill>
                  <a:srgbClr val="000000"/>
                </a:solidFill>
                <a:effectLst/>
                <a:latin typeface="Calibri "/>
                <a:ea typeface="Times New Roman" panose="02020603050405020304" pitchFamily="18" charset="0"/>
              </a:rPr>
              <a:t>HYPERION, Rodos (Yunanistan), Venedik (İtalya), Tønsberg (Norveç) ve Granada (İspanya)'da yürütülen pilot projeler aracılığıyla aşırı hava koşullarının, zamanın yıpratıcı etkilerinin ve yoğun jeolojik olayların kültürel miras anıtları üzerindeki etkilerini test etmeyi ve daha iyi anlamayı amaçlamıştır. </a:t>
            </a:r>
          </a:p>
          <a:p>
            <a:pPr algn="just"/>
            <a:endParaRPr lang="tr-TR" sz="2400" dirty="0">
              <a:solidFill>
                <a:srgbClr val="000000"/>
              </a:solidFill>
              <a:latin typeface="Calibri "/>
              <a:ea typeface="Times New Roman" panose="02020603050405020304" pitchFamily="18" charset="0"/>
            </a:endParaRPr>
          </a:p>
          <a:p>
            <a:pPr algn="just"/>
            <a:r>
              <a:rPr lang="tr-TR" sz="2400" dirty="0">
                <a:solidFill>
                  <a:srgbClr val="000000"/>
                </a:solidFill>
                <a:effectLst/>
                <a:latin typeface="Calibri "/>
                <a:ea typeface="Times New Roman" panose="02020603050405020304" pitchFamily="18" charset="0"/>
              </a:rPr>
              <a:t>Bu çalışmada araştırma ekibinin, iklimsel stres faktörlerine dayalı olarak bölgeye özgü şiddet kriterlerini belirlemek için atmosferik modelleme geliştirilmiştir. 25 Ağustos. 2023 tarihli haber, </a:t>
            </a:r>
            <a:r>
              <a:rPr lang="tr-TR" sz="2400" u="sng" dirty="0">
                <a:solidFill>
                  <a:srgbClr val="000000"/>
                </a:solidFill>
                <a:effectLst/>
                <a:latin typeface="Calibri "/>
                <a:ea typeface="Times New Roman" panose="02020603050405020304" pitchFamily="18" charset="0"/>
                <a:hlinkClick r:id="rId2"/>
              </a:rPr>
              <a:t>https://cordis.europa.eu/article/id/446037-ai-helps-preserve-european-cultural-heritage</a:t>
            </a:r>
            <a:r>
              <a:rPr lang="tr-TR" sz="2400" dirty="0">
                <a:solidFill>
                  <a:srgbClr val="000000"/>
                </a:solidFill>
                <a:effectLst/>
                <a:latin typeface="Calibri "/>
                <a:ea typeface="Times New Roman" panose="02020603050405020304" pitchFamily="18" charset="0"/>
              </a:rPr>
              <a:t>, Erişim 9.02.2026</a:t>
            </a:r>
          </a:p>
          <a:p>
            <a:endParaRPr lang="tr-TR" dirty="0"/>
          </a:p>
        </p:txBody>
      </p:sp>
    </p:spTree>
    <p:extLst>
      <p:ext uri="{BB962C8B-B14F-4D97-AF65-F5344CB8AC3E}">
        <p14:creationId xmlns:p14="http://schemas.microsoft.com/office/powerpoint/2010/main" val="13459779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8D0F01C-9AE1-457B-A175-CE2974B571A2}"/>
              </a:ext>
            </a:extLst>
          </p:cNvPr>
          <p:cNvSpPr>
            <a:spLocks noGrp="1"/>
          </p:cNvSpPr>
          <p:nvPr>
            <p:ph idx="1"/>
          </p:nvPr>
        </p:nvSpPr>
        <p:spPr/>
        <p:txBody>
          <a:bodyPr/>
          <a:lstStyle/>
          <a:p>
            <a:r>
              <a:rPr lang="tr-TR" dirty="0" err="1"/>
              <a:t>Göbeklitepe’de</a:t>
            </a:r>
            <a:r>
              <a:rPr lang="tr-TR" dirty="0"/>
              <a:t> şu anda yapay zekâ tabanlı “akıllı koruma modeli” tam anlamıyla uygulanmıyor;</a:t>
            </a:r>
          </a:p>
          <a:p>
            <a:r>
              <a:rPr lang="tr-TR" dirty="0"/>
              <a:t> daha çok dijital ve interaktif müzecilik, ziyaretçi deneyimini artırmaya yönelik uygulamalar mevcut. </a:t>
            </a:r>
          </a:p>
          <a:p>
            <a:r>
              <a:rPr lang="tr-TR" dirty="0"/>
              <a:t>AI destekli </a:t>
            </a:r>
            <a:r>
              <a:rPr lang="tr-TR" dirty="0" err="1"/>
              <a:t>sensör</a:t>
            </a:r>
            <a:r>
              <a:rPr lang="tr-TR" dirty="0"/>
              <a:t> tabanlı koruma, iklim modelleme veya güvenlik entegrasyonu gibi bütünleşik bir sistem henüz hayata geçirilmiş değil, </a:t>
            </a:r>
          </a:p>
          <a:p>
            <a:r>
              <a:rPr lang="tr-TR" dirty="0"/>
              <a:t>Ancak dijital kültürel miras projeleri ve interaktif teknolojiler üzerinde çalışılmaktadır. </a:t>
            </a:r>
          </a:p>
        </p:txBody>
      </p:sp>
    </p:spTree>
    <p:extLst>
      <p:ext uri="{BB962C8B-B14F-4D97-AF65-F5344CB8AC3E}">
        <p14:creationId xmlns:p14="http://schemas.microsoft.com/office/powerpoint/2010/main" val="23371761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F29FE10-3966-48A0-B4A0-8113DBA71026}"/>
              </a:ext>
            </a:extLst>
          </p:cNvPr>
          <p:cNvSpPr>
            <a:spLocks noGrp="1"/>
          </p:cNvSpPr>
          <p:nvPr>
            <p:ph type="title"/>
          </p:nvPr>
        </p:nvSpPr>
        <p:spPr/>
        <p:txBody>
          <a:bodyPr/>
          <a:lstStyle/>
          <a:p>
            <a:r>
              <a:rPr lang="tr-TR" dirty="0"/>
              <a:t>Uygulanmayanlar </a:t>
            </a:r>
          </a:p>
        </p:txBody>
      </p:sp>
      <p:sp>
        <p:nvSpPr>
          <p:cNvPr id="3" name="İçerik Yer Tutucusu 2">
            <a:extLst>
              <a:ext uri="{FF2B5EF4-FFF2-40B4-BE49-F238E27FC236}">
                <a16:creationId xmlns:a16="http://schemas.microsoft.com/office/drawing/2014/main" id="{BEE3F740-D0C0-4FA3-9339-9E2855511E34}"/>
              </a:ext>
            </a:extLst>
          </p:cNvPr>
          <p:cNvSpPr>
            <a:spLocks noGrp="1"/>
          </p:cNvSpPr>
          <p:nvPr>
            <p:ph idx="1"/>
          </p:nvPr>
        </p:nvSpPr>
        <p:spPr/>
        <p:txBody>
          <a:bodyPr>
            <a:normAutofit/>
          </a:bodyPr>
          <a:lstStyle/>
          <a:p>
            <a:r>
              <a:rPr lang="tr-TR" sz="3600" dirty="0"/>
              <a:t>AI destekli güvenlik ve afet yönetimi.</a:t>
            </a:r>
          </a:p>
          <a:p>
            <a:r>
              <a:rPr lang="tr-TR" sz="3600" dirty="0" err="1"/>
              <a:t>Sensör</a:t>
            </a:r>
            <a:r>
              <a:rPr lang="tr-TR" sz="3600" dirty="0"/>
              <a:t> tabanlı sürekli izleme (nem, sıcaklık, hava kirliliği).</a:t>
            </a:r>
          </a:p>
          <a:p>
            <a:r>
              <a:rPr lang="tr-TR" sz="3600" dirty="0"/>
              <a:t>İklim değişikliği modelleme (erozyon, sıcaklık artışı, yağış değişiklikleri).</a:t>
            </a:r>
          </a:p>
          <a:p>
            <a:r>
              <a:rPr lang="tr-TR" sz="3600" dirty="0"/>
              <a:t>Paydaşlar arası veri paylaşım platformları (yerel halk, turizm sektörü, kamu kurumları).</a:t>
            </a:r>
          </a:p>
        </p:txBody>
      </p:sp>
    </p:spTree>
    <p:extLst>
      <p:ext uri="{BB962C8B-B14F-4D97-AF65-F5344CB8AC3E}">
        <p14:creationId xmlns:p14="http://schemas.microsoft.com/office/powerpoint/2010/main" val="24777882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92E08D0-90F2-41F8-A8D0-269B44C50FB8}"/>
              </a:ext>
            </a:extLst>
          </p:cNvPr>
          <p:cNvSpPr>
            <a:spLocks noGrp="1"/>
          </p:cNvSpPr>
          <p:nvPr>
            <p:ph idx="1"/>
          </p:nvPr>
        </p:nvSpPr>
        <p:spPr>
          <a:xfrm>
            <a:off x="838200" y="655608"/>
            <a:ext cx="10515600" cy="5521355"/>
          </a:xfrm>
        </p:spPr>
        <p:txBody>
          <a:bodyPr>
            <a:normAutofit lnSpcReduction="10000"/>
          </a:bodyPr>
          <a:lstStyle/>
          <a:p>
            <a:r>
              <a:rPr lang="tr-TR" dirty="0">
                <a:highlight>
                  <a:srgbClr val="00FFFF"/>
                </a:highlight>
              </a:rPr>
              <a:t>Tarihi eserler</a:t>
            </a:r>
            <a:r>
              <a:rPr lang="tr-TR" dirty="0"/>
              <a:t>: Dijital ikizler ve </a:t>
            </a:r>
            <a:r>
              <a:rPr lang="tr-TR" dirty="0" err="1"/>
              <a:t>sensör</a:t>
            </a:r>
            <a:r>
              <a:rPr lang="tr-TR" dirty="0"/>
              <a:t> tabanlı koruma, Göbeklitepe’nin taş sütunlarını ve diğer arkeolojik alanları iklim ve insan kaynaklı risklere karşı korur,</a:t>
            </a:r>
          </a:p>
          <a:p>
            <a:r>
              <a:rPr lang="tr-TR" dirty="0">
                <a:highlight>
                  <a:srgbClr val="00FFFF"/>
                </a:highlight>
              </a:rPr>
              <a:t>İklim değişikliği</a:t>
            </a:r>
            <a:r>
              <a:rPr lang="tr-TR" dirty="0"/>
              <a:t>: Aynı sistemler çevresel verileri analiz ederek erozyon, sıcaklık artışı ve yağış değişikliklerini öngörüyor; böylece eserlerin korunması doğrudan iklimle bağlantılı hale gelir,</a:t>
            </a:r>
          </a:p>
          <a:p>
            <a:r>
              <a:rPr lang="tr-TR" dirty="0">
                <a:highlight>
                  <a:srgbClr val="00FFFF"/>
                </a:highlight>
              </a:rPr>
              <a:t>Güvenlik</a:t>
            </a:r>
            <a:r>
              <a:rPr lang="tr-TR" dirty="0"/>
              <a:t>: Ziyaretçi yoğunluğunu ve davranışlarını AI ile izlemek, hem eserlerin zarar görmesini hem de ziyaretçilerin güvenlik risklerini azaltır, Afet yönetimiyle birleştiğinde, bu sistemler hem kültürel mirası hem insan hayatını korur.</a:t>
            </a:r>
          </a:p>
          <a:p>
            <a:r>
              <a:rPr lang="tr-TR" dirty="0">
                <a:highlight>
                  <a:srgbClr val="00FFFF"/>
                </a:highlight>
              </a:rPr>
              <a:t>Ekosistem paydaşları</a:t>
            </a:r>
            <a:r>
              <a:rPr lang="tr-TR" dirty="0"/>
              <a:t>: Belediyeler, üniversiteler, yerel halk ve turizm sektörü arasında veri paylaşımı, bu teknolojilerin etik ve katılımcı şekilde uygulanmasını sağlar Böylece hem kültürel miras korunuyor hem de sürdürülebilir turizm desteklenir.</a:t>
            </a:r>
          </a:p>
        </p:txBody>
      </p:sp>
      <p:sp>
        <p:nvSpPr>
          <p:cNvPr id="2" name="Metin kutusu 1">
            <a:extLst>
              <a:ext uri="{FF2B5EF4-FFF2-40B4-BE49-F238E27FC236}">
                <a16:creationId xmlns:a16="http://schemas.microsoft.com/office/drawing/2014/main" id="{5260EA8E-7B0F-4807-83B0-B8381193164F}"/>
              </a:ext>
            </a:extLst>
          </p:cNvPr>
          <p:cNvSpPr txBox="1"/>
          <p:nvPr/>
        </p:nvSpPr>
        <p:spPr>
          <a:xfrm>
            <a:off x="3398808" y="0"/>
            <a:ext cx="6038490" cy="369332"/>
          </a:xfrm>
          <a:prstGeom prst="rect">
            <a:avLst/>
          </a:prstGeom>
          <a:noFill/>
        </p:spPr>
        <p:txBody>
          <a:bodyPr wrap="square" rtlCol="0">
            <a:spAutoFit/>
          </a:bodyPr>
          <a:lstStyle/>
          <a:p>
            <a:r>
              <a:rPr lang="tr-TR" dirty="0">
                <a:highlight>
                  <a:srgbClr val="00FFFF"/>
                </a:highlight>
              </a:rPr>
              <a:t>YAPAY ZEKA KULLANIMINDA ETKİNLİK SAĞLAYICI  ÖNERİLER </a:t>
            </a:r>
          </a:p>
        </p:txBody>
      </p:sp>
    </p:spTree>
    <p:extLst>
      <p:ext uri="{BB962C8B-B14F-4D97-AF65-F5344CB8AC3E}">
        <p14:creationId xmlns:p14="http://schemas.microsoft.com/office/powerpoint/2010/main" val="4108150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FIRTINA  geçmişte vardı, fırtına tanrıları</a:t>
            </a:r>
          </a:p>
        </p:txBody>
      </p:sp>
      <p:sp>
        <p:nvSpPr>
          <p:cNvPr id="3" name="İçerik Yer Tutucusu 2"/>
          <p:cNvSpPr>
            <a:spLocks noGrp="1"/>
          </p:cNvSpPr>
          <p:nvPr>
            <p:ph idx="1"/>
          </p:nvPr>
        </p:nvSpPr>
        <p:spPr>
          <a:xfrm>
            <a:off x="838200" y="1825625"/>
            <a:ext cx="9064925" cy="4351338"/>
          </a:xfrm>
        </p:spPr>
        <p:txBody>
          <a:bodyPr>
            <a:normAutofit fontScale="85000" lnSpcReduction="20000"/>
          </a:bodyPr>
          <a:lstStyle/>
          <a:p>
            <a:pPr hangingPunct="0"/>
            <a:r>
              <a:rPr lang="tr-TR" dirty="0"/>
              <a:t>Kadim coğrafyalar olan Anadolu ve Eski Yakın Doğu </a:t>
            </a:r>
          </a:p>
          <a:p>
            <a:pPr marL="0" indent="0" hangingPunct="0">
              <a:buNone/>
            </a:pPr>
            <a:r>
              <a:rPr lang="tr-TR" dirty="0"/>
              <a:t>(Mezopotamya) din ve mitoslarına yönelik yapılan çalışmalarda </a:t>
            </a:r>
          </a:p>
          <a:p>
            <a:pPr marL="0" indent="0" hangingPunct="0">
              <a:buNone/>
            </a:pPr>
            <a:r>
              <a:rPr lang="tr-TR" dirty="0"/>
              <a:t>“Rüzgârların Efendisi” olarak da nitelenen tanrılara sahipti. </a:t>
            </a:r>
          </a:p>
          <a:p>
            <a:pPr hangingPunct="0"/>
            <a:r>
              <a:rPr lang="tr-TR" dirty="0"/>
              <a:t>İnsanlar korktukları ve anlamadıklarını tanrılaştırdıkları için, bu topraklarda korkulan derecede fırtınalarla karşılaşıldığını tahmin etmek mümkündür. Anadolu’da yaşamış Hititler ’in karakteristik tanrısı /</a:t>
            </a:r>
            <a:r>
              <a:rPr lang="tr-TR" dirty="0" err="1"/>
              <a:t>teşup,taru,tarhunna</a:t>
            </a:r>
            <a:r>
              <a:rPr lang="tr-TR" dirty="0"/>
              <a:t> (</a:t>
            </a:r>
            <a:r>
              <a:rPr lang="tr-TR" dirty="0" err="1"/>
              <a:t>Hatti</a:t>
            </a:r>
            <a:r>
              <a:rPr lang="tr-TR" dirty="0"/>
              <a:t> kökenli)</a:t>
            </a:r>
          </a:p>
          <a:p>
            <a:pPr hangingPunct="0"/>
            <a:r>
              <a:rPr lang="tr-TR" dirty="0"/>
              <a:t>Fırtına Tanrısı simgesel biçimde dağların tepelerinde boğaların çektiği bir arabayı dizginlerinden tutarak sürerken tasvir edilmiştir.  </a:t>
            </a:r>
          </a:p>
          <a:p>
            <a:pPr hangingPunct="0"/>
            <a:r>
              <a:rPr lang="tr-TR" dirty="0"/>
              <a:t>Grek Mitolojisinin Fırtına Tanrısı Zeus, baş tanrı sıfatına sahip </a:t>
            </a:r>
          </a:p>
          <a:p>
            <a:pPr hangingPunct="0"/>
            <a:r>
              <a:rPr lang="tr-TR" dirty="0"/>
              <a:t>göksel bir tanrıdır. Bu nedenle Zeus; gök gürültüsü, şimşek, yağmur </a:t>
            </a:r>
          </a:p>
          <a:p>
            <a:pPr hangingPunct="0"/>
            <a:r>
              <a:rPr lang="tr-TR" dirty="0"/>
              <a:t>ve yıldırım gibi gökle ilgili doğa olaylarını yönetirdi. Sembolü boğadır.</a:t>
            </a:r>
          </a:p>
          <a:p>
            <a:endParaRPr lang="tr-TR" dirty="0"/>
          </a:p>
        </p:txBody>
      </p:sp>
      <p:pic>
        <p:nvPicPr>
          <p:cNvPr id="4" name="Resim 3"/>
          <p:cNvPicPr>
            <a:picLocks noChangeAspect="1"/>
          </p:cNvPicPr>
          <p:nvPr/>
        </p:nvPicPr>
        <p:blipFill>
          <a:blip r:embed="rId3"/>
          <a:stretch>
            <a:fillRect/>
          </a:stretch>
        </p:blipFill>
        <p:spPr>
          <a:xfrm>
            <a:off x="10224395" y="365125"/>
            <a:ext cx="1419226" cy="2562225"/>
          </a:xfrm>
          <a:prstGeom prst="rect">
            <a:avLst/>
          </a:prstGeom>
        </p:spPr>
      </p:pic>
      <p:pic>
        <p:nvPicPr>
          <p:cNvPr id="5" name="Resim 4"/>
          <p:cNvPicPr>
            <a:picLocks noChangeAspect="1"/>
          </p:cNvPicPr>
          <p:nvPr/>
        </p:nvPicPr>
        <p:blipFill>
          <a:blip r:embed="rId4"/>
          <a:stretch>
            <a:fillRect/>
          </a:stretch>
        </p:blipFill>
        <p:spPr>
          <a:xfrm>
            <a:off x="10224395" y="3340698"/>
            <a:ext cx="1419225" cy="2836265"/>
          </a:xfrm>
          <a:prstGeom prst="rect">
            <a:avLst/>
          </a:prstGeom>
        </p:spPr>
      </p:pic>
    </p:spTree>
    <p:extLst>
      <p:ext uri="{BB962C8B-B14F-4D97-AF65-F5344CB8AC3E}">
        <p14:creationId xmlns:p14="http://schemas.microsoft.com/office/powerpoint/2010/main" val="9132734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1192</TotalTime>
  <Words>3951</Words>
  <Application>Microsoft Office PowerPoint</Application>
  <PresentationFormat>Geniş ekran</PresentationFormat>
  <Paragraphs>254</Paragraphs>
  <Slides>47</Slides>
  <Notes>4</Notes>
  <HiddenSlides>4</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47</vt:i4>
      </vt:variant>
    </vt:vector>
  </HeadingPairs>
  <TitlesOfParts>
    <vt:vector size="56" baseType="lpstr">
      <vt:lpstr>Arial</vt:lpstr>
      <vt:lpstr>Calibri</vt:lpstr>
      <vt:lpstr>Calibri </vt:lpstr>
      <vt:lpstr>Calibri Light</vt:lpstr>
      <vt:lpstr>Google Sans</vt:lpstr>
      <vt:lpstr>Metropolis Bold</vt:lpstr>
      <vt:lpstr>Metropolis Medium</vt:lpstr>
      <vt:lpstr>Times New Roman</vt:lpstr>
      <vt:lpstr>Office Teması</vt:lpstr>
      <vt:lpstr>III. GÖBEKLİTEPE’DEN BUGÜNE TÜRKİYENİN TARİHİ VE KÜLTÜREL MİRASI SEMPOZYUMU    ŞİDDETLİ RÜZGARLAR, FIRTINALAR ETKİSİNDE KÜLTÜR VARLIKLARININ SÜRDÜRÜLEBİLİRLİĞİ : Göbeklitepe – Şanlıurfa Risk Analizi </vt:lpstr>
      <vt:lpstr>TÜRKİYE DAĞLIK ALAN ÜLKESİDİR </vt:lpstr>
      <vt:lpstr>Disiplinlerarasılık ve Önemi /metaforik yaklaşım</vt:lpstr>
      <vt:lpstr>PowerPoint Sunusu</vt:lpstr>
      <vt:lpstr>PowerPoint Sunusu</vt:lpstr>
      <vt:lpstr>Fırtınalara ilgi : Tropikal, 1 Ekim 2018 //Oluşturulma Tarihi: Ocak 12, 2004 14:29 Antalya'da dün yaşanan şiddetli fırtınada aralarında 100 yıllık ağaçların da bulunduğu 36 ağaç yıkıldı. </vt:lpstr>
      <vt:lpstr>PowerPoint Sunusu</vt:lpstr>
      <vt:lpstr>PowerPoint Sunusu</vt:lpstr>
      <vt:lpstr>Kolmanskop Namibya'da bir kent, Güneybatı Afrika  </vt:lpstr>
      <vt:lpstr>PowerPoint Sunusu</vt:lpstr>
      <vt:lpstr>PowerPoint Sunusu</vt:lpstr>
      <vt:lpstr>BÜTÜNLEŞİK SORGULAMA </vt:lpstr>
      <vt:lpstr>MANTIKSAL ÇERÇEVE </vt:lpstr>
      <vt:lpstr>MANTIKSAL ÇERÇEVE </vt:lpstr>
      <vt:lpstr>Savaş etkisi https://amp.dw.com/tr/savaş-iranda-kültür-mirasını-da-yok-ediyor/a-76331072</vt:lpstr>
      <vt:lpstr>MANTIKSAL ÇERÇEVE </vt:lpstr>
      <vt:lpstr>İdari Bilgilendirme 27.03.2026</vt:lpstr>
      <vt:lpstr>Yerli-yabancı turist </vt:lpstr>
      <vt:lpstr>METODİK ÇERÇEVE </vt:lpstr>
      <vt:lpstr>2017 Roma--TERÖR  ETKİSİ </vt:lpstr>
      <vt:lpstr>PowerPoint Sunusu</vt:lpstr>
      <vt:lpstr>Şanlıurfa Sel Baskını </vt:lpstr>
      <vt:lpstr>FIRTINA </vt:lpstr>
      <vt:lpstr>2020 ve 2021 Yılı harita değerlendirmesi </vt:lpstr>
      <vt:lpstr>Fırtına </vt:lpstr>
      <vt:lpstr>Fırtına </vt:lpstr>
      <vt:lpstr>İdarenin bakışı : </vt:lpstr>
      <vt:lpstr>PowerPoint Sunusu</vt:lpstr>
      <vt:lpstr>       </vt:lpstr>
      <vt:lpstr>       </vt:lpstr>
      <vt:lpstr>TÜRKİYE DEĞERLERİ, Doç.Dr. Meriç Berge </vt:lpstr>
      <vt:lpstr>1983 tarihli ve 2863 sayılı Kültür ve Tabiat Varlıklarını Koruma Kanunu</vt:lpstr>
      <vt:lpstr>Tarihsel Arka Plan </vt:lpstr>
      <vt:lpstr>PowerPoint Sunusu</vt:lpstr>
      <vt:lpstr>TARİHSEL GELİŞİM </vt:lpstr>
      <vt:lpstr>1983 tarihli ve 2863 sayılı Kültür ve Tabiat Varlıklarını Koruma Kanunu</vt:lpstr>
      <vt:lpstr>1983 tarihli ve 2863 sayılı Kültür ve Tabiat Varlıklarını Koruma Kanunu</vt:lpstr>
      <vt:lpstr>1973 tarihli ve 1710 sayılı Eski Eserler Kanunu ile 2863 Sayılı Kanun arasındaki -1710 sayılı kanundaki ayrıntılı liste yerine kapsayıcı kategoriler kullanılmıştır.</vt:lpstr>
      <vt:lpstr>PowerPoint Sunusu</vt:lpstr>
      <vt:lpstr>https://izmir.ktb.gov.tr/TR-201699/stratejik-plan-egitimi.html  30.01.2018 </vt:lpstr>
      <vt:lpstr>1983 tarihli ve 2863 sayılı Kültür ve Tabiat Varlıklarını Koruma Kanunu</vt:lpstr>
      <vt:lpstr>Sahte tarihi eserler konusu her zaman gündemde olup, bu konuda önleyici eğitim çalışmaları ve sergiler projeleri geliştirilmektedir (https://share.google/k0nMCHLYjyj703g3N ) </vt:lpstr>
      <vt:lpstr>PowerPoint Sunusu</vt:lpstr>
      <vt:lpstr>PowerPoint Sunusu</vt:lpstr>
      <vt:lpstr>Uygulanmayanlar </vt:lpstr>
      <vt:lpstr>PowerPoint Sunusu</vt:lpstr>
      <vt:lpstr>FIRTINA  geçmişte vardı, fırtına tanrıları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FIRTINALAR ,ŞİDDETLİ RÜZGARLAR FARKINDALIĞI TOPLANTISI</dc:title>
  <dc:creator>user</dc:creator>
  <cp:lastModifiedBy>zerrin toprak</cp:lastModifiedBy>
  <cp:revision>197</cp:revision>
  <dcterms:created xsi:type="dcterms:W3CDTF">2022-09-12T10:05:36Z</dcterms:created>
  <dcterms:modified xsi:type="dcterms:W3CDTF">2026-04-14T07:15:43Z</dcterms:modified>
</cp:coreProperties>
</file>